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727" r:id="rId5"/>
    <p:sldMasterId id="2147483664" r:id="rId6"/>
    <p:sldMasterId id="2147483679" r:id="rId7"/>
    <p:sldMasterId id="2147483736" r:id="rId8"/>
    <p:sldMasterId id="2147483729" r:id="rId9"/>
    <p:sldMasterId id="2147483703" r:id="rId10"/>
    <p:sldMasterId id="2147483715" r:id="rId11"/>
    <p:sldMasterId id="2147483743" r:id="rId12"/>
  </p:sldMasterIdLst>
  <p:notesMasterIdLst>
    <p:notesMasterId r:id="rId38"/>
  </p:notesMasterIdLst>
  <p:sldIdLst>
    <p:sldId id="328" r:id="rId13"/>
    <p:sldId id="258" r:id="rId14"/>
    <p:sldId id="260" r:id="rId15"/>
    <p:sldId id="320" r:id="rId16"/>
    <p:sldId id="321" r:id="rId17"/>
    <p:sldId id="322" r:id="rId18"/>
    <p:sldId id="292" r:id="rId19"/>
    <p:sldId id="294" r:id="rId20"/>
    <p:sldId id="293" r:id="rId21"/>
    <p:sldId id="331" r:id="rId22"/>
    <p:sldId id="296" r:id="rId23"/>
    <p:sldId id="295" r:id="rId24"/>
    <p:sldId id="302" r:id="rId25"/>
    <p:sldId id="332" r:id="rId26"/>
    <p:sldId id="303" r:id="rId27"/>
    <p:sldId id="312" r:id="rId28"/>
    <p:sldId id="313" r:id="rId29"/>
    <p:sldId id="314" r:id="rId30"/>
    <p:sldId id="333" r:id="rId31"/>
    <p:sldId id="311" r:id="rId32"/>
    <p:sldId id="316" r:id="rId33"/>
    <p:sldId id="325" r:id="rId34"/>
    <p:sldId id="315" r:id="rId35"/>
    <p:sldId id="290" r:id="rId36"/>
    <p:sldId id="330" r:id="rId3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16C175-69BC-5B42-BD6A-F677621F6813}" name="Schaap, C." initials="S" userId="S::spre@cvo-portus.nl::d155e049-2594-4f66-98e7-3dd34e6cb4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4EA"/>
    <a:srgbClr val="8B5EFE"/>
    <a:srgbClr val="0ABF6E"/>
    <a:srgbClr val="07BF6A"/>
    <a:srgbClr val="15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39C4C-C687-42BB-92FF-06500CC173FE}" v="1" dt="2026-02-25T14:31:20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18" autoAdjust="0"/>
  </p:normalViewPr>
  <p:slideViewPr>
    <p:cSldViewPr snapToGrid="0">
      <p:cViewPr varScale="1">
        <p:scale>
          <a:sx n="114" d="100"/>
          <a:sy n="114" d="100"/>
        </p:scale>
        <p:origin x="15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6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5.00381" units="1/cm"/>
          <inkml:channelProperty channel="T" name="resolution" value="1" units="1/dev"/>
        </inkml:channelProperties>
      </inkml:inkSource>
      <inkml:timestamp xml:id="ts0" timeString="2026-01-21T13:41:21.1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2.98804" units="1/cm"/>
          <inkml:channelProperty channel="Y" name="resolution" value="650.78448" units="1/cm"/>
          <inkml:channelProperty channel="T" name="resolution" value="1" units="1/dev"/>
        </inkml:channelProperties>
      </inkml:inkSource>
      <inkml:timestamp xml:id="ts1" timeString="2026-01-21T13:41:21.546"/>
    </inkml:context>
  </inkml:definitions>
  <inkml:trace contextRef="#ctx0" brushRef="#br0">24102 23229 0 0,'0'0'0'0,"0"0"0"0,0 0 0 0,-1 2 0 0,1-2 0 0,1-2 0 0,-1 2 0 0</inkml:trace>
  <inkml:trace contextRef="#ctx1" brushRef="#br0">23937 22941 0,'0'0'0,"-1"2"0,1-2 0,0 0 0,-1 4 0,1-4 16,-1 9-1,1-9-15,3 13 16,1 6 0,-4-19-1,3 13 1,1-18-16,-4 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6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F" name="resolution" value="125.00381" units="1/cm"/>
          <inkml:channelProperty channel="T" name="resolution" value="1" units="1/dev"/>
        </inkml:channelProperties>
      </inkml:inkSource>
      <inkml:timestamp xml:id="ts0" timeString="2026-02-27T08:40:53.9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2.98804" units="1/cm"/>
          <inkml:channelProperty channel="Y" name="resolution" value="650.78448" units="1/cm"/>
          <inkml:channelProperty channel="T" name="resolution" value="1" units="1/dev"/>
        </inkml:channelProperties>
      </inkml:inkSource>
      <inkml:timestamp xml:id="ts1" timeString="2026-02-27T08:40:53.972"/>
    </inkml:context>
  </inkml:definitions>
  <inkml:trace contextRef="#ctx0" brushRef="#br0">24102 23229 0 0,'0'0'0'0,"0"0"0"0,0 0 0 0,-1 2 0 0,1-2 0 0,1-2 0 0,-1 2 0 0</inkml:trace>
  <inkml:trace contextRef="#ctx1" brushRef="#br0">23937 22941 0,'0'0'0,"-1"2"0,1-2 0,0 0 0,-1 4 0,1-4 16,-1 9-1,1-9-15,3 13 16,1 6 0,-4-19-1,3 13 1,1-18-16,-4 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1339-6242-47BA-8F76-38345D484230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810E1-87A5-4BA4-AE51-01FDD8021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Hierbij een </a:t>
            </a:r>
            <a:r>
              <a:rPr lang="nl-NL" dirty="0" err="1"/>
              <a:t>energizer</a:t>
            </a:r>
            <a:r>
              <a:rPr lang="nl-NL" dirty="0"/>
              <a:t>, waarbij samengewerkt moet worden. Dit kunnen studenten ook inzetten in hun eigen lessen. </a:t>
            </a:r>
          </a:p>
          <a:p>
            <a:r>
              <a:rPr lang="nl-NL" dirty="0"/>
              <a:t>In de onderstaande video een voorbeeld.</a:t>
            </a:r>
            <a:endParaRPr lang="nl-NL" dirty="0">
              <a:ea typeface="Calibri"/>
              <a:cs typeface="Calibri"/>
            </a:endParaRPr>
          </a:p>
          <a:p>
            <a:endParaRPr lang="nl-NL" dirty="0"/>
          </a:p>
          <a:p>
            <a:r>
              <a:rPr lang="nl-NL" dirty="0"/>
              <a:t>https://www.youtube.com/watch?v=7hD3OMAk-pA</a:t>
            </a:r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de SO-er:</a:t>
            </a:r>
            <a:br>
              <a:rPr lang="nl-NL" dirty="0"/>
            </a:br>
            <a:r>
              <a:rPr lang="nl-NL" dirty="0"/>
              <a:t>Laat studenten ervaren hoe het is om samen te werken, zonder daarbij rekening te houden met de 5 pijlers van samenwerkend leren.</a:t>
            </a:r>
            <a:br>
              <a:rPr lang="nl-NL" dirty="0"/>
            </a:br>
            <a:r>
              <a:rPr lang="nl-NL" dirty="0"/>
              <a:t>Instructie: Laat studenten naast elkaar zitten (denk aan een klassieke </a:t>
            </a:r>
            <a:r>
              <a:rPr lang="nl-NL" dirty="0" err="1"/>
              <a:t>busopstelling</a:t>
            </a:r>
            <a:r>
              <a:rPr lang="nl-NL" dirty="0"/>
              <a:t>), geef ze de opdrachten van ronde 1 en vertel dat ze het met elkaar mogen maken. </a:t>
            </a:r>
            <a:r>
              <a:rPr lang="nl-NL"/>
              <a:t>Geef ze hooguit 10 minuten de tijd.</a:t>
            </a:r>
          </a:p>
          <a:p>
            <a:endParaRPr lang="nl-NL"/>
          </a:p>
          <a:p>
            <a:r>
              <a:rPr lang="nl-NL" dirty="0"/>
              <a:t>Laat in de tweede ronde de studenten weer samenwerken, maar houdt dan wel rekening met de 5 pijlers.:</a:t>
            </a:r>
          </a:p>
          <a:p>
            <a:pPr marL="228600" indent="-228600">
              <a:buAutoNum type="arabicParenR"/>
            </a:pPr>
            <a:r>
              <a:rPr lang="nl-NL" dirty="0"/>
              <a:t>Maak groepjes van de tafel zodat samenwerking kan ontstaan. (stimuleer interactie)</a:t>
            </a:r>
          </a:p>
          <a:p>
            <a:pPr marL="228600" indent="-228600">
              <a:buAutoNum type="arabicParenR"/>
            </a:pPr>
            <a:r>
              <a:rPr lang="nl-NL" dirty="0"/>
              <a:t>Geef studenten vooraf een sociaal doel mee, bijvoorbeeld: Ik wil graag dat iedereen goed naar elkaar luistert. </a:t>
            </a:r>
          </a:p>
          <a:p>
            <a:pPr marL="228600" indent="-228600">
              <a:buAutoNum type="arabicParenR"/>
            </a:pPr>
            <a:r>
              <a:rPr lang="nl-NL" dirty="0"/>
              <a:t>Maak genummerde hoofden.  Alle studenten met nummer 1 gaan bij elkaar zitten en lossen met elkaar 1 opdracht van een bepaald vak op. Daarna gaan nummers 1, 2, 3, 4, 5 weer bij elkaar zitten en lossen gezamenlijk alle vragen op (individuele aansprakelijkheid en wederzijdse afhankelijkheid).</a:t>
            </a:r>
          </a:p>
          <a:p>
            <a:pPr marL="228600" indent="-228600">
              <a:buAutoNum type="arabicParenR"/>
            </a:pPr>
            <a:r>
              <a:rPr lang="nl-NL" dirty="0"/>
              <a:t>Indien nodig: spreek studenten aan als ze afhaken in het groepsproces (promoot groepsproces)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84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r>
              <a:rPr lang="nl-NL"/>
              <a:t>Voor de casussen: zie bijlage</a:t>
            </a:r>
            <a:endParaRPr lang="en-US"/>
          </a:p>
          <a:p>
            <a:pPr>
              <a:buSzPts val="1400"/>
            </a:pPr>
            <a:endParaRPr lang="nl-NL" dirty="0"/>
          </a:p>
          <a:p>
            <a:pPr>
              <a:buSzPts val="1400"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568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C236-42B1-8B05-5603-3C0DBDDB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29B8EE3-E59D-24D5-79D4-C1615A666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C294964-BDA7-979C-8607-6B67D10FD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r>
              <a:rPr lang="nl-NL"/>
              <a:t>Voor de casussen: zie bijlage</a:t>
            </a:r>
            <a:endParaRPr lang="en-US"/>
          </a:p>
          <a:p>
            <a:pPr>
              <a:buSzPts val="1400"/>
            </a:pPr>
            <a:endParaRPr lang="nl-NL" dirty="0"/>
          </a:p>
          <a:p>
            <a:pPr>
              <a:buSzPts val="1400"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A5AF9F-9E6B-ED80-7094-290B46ECD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130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Korte </a:t>
            </a:r>
            <a:r>
              <a:rPr lang="en-US" dirty="0" err="1">
                <a:ea typeface="Calibri"/>
                <a:cs typeface="Calibri"/>
              </a:rPr>
              <a:t>oefening</a:t>
            </a:r>
            <a:r>
              <a:rPr lang="en-US" dirty="0">
                <a:ea typeface="Calibri"/>
                <a:cs typeface="Calibri"/>
              </a:rPr>
              <a:t> met </a:t>
            </a:r>
            <a:r>
              <a:rPr lang="en-US" dirty="0" err="1">
                <a:ea typeface="Calibri"/>
                <a:cs typeface="Calibri"/>
              </a:rPr>
              <a:t>differentiatie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86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5ED8C-C0FC-F9D6-C198-9B30B306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3E40919-0640-6A5E-FD8C-1A451C9E8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0CC940-41FF-7B4D-B2AA-922B31A7E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4F8965-BF28-5E3D-350D-887948B86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EC32B-35A7-4548-926D-8FAC2EDB337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935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54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Opfrissen pijlers taalgericht lesgeven. Laat studenten voorbeelden geven van hoe zij dit inzetten in hun eigen onderwijspraktijk. Vul aan waar nodig.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9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studenten dit met elkaar bespreken.</a:t>
            </a:r>
          </a:p>
          <a:p>
            <a:endParaRPr lang="nl-NL" dirty="0"/>
          </a:p>
          <a:p>
            <a:r>
              <a:rPr lang="nl-NL" b="1" dirty="0"/>
              <a:t>Context</a:t>
            </a:r>
          </a:p>
          <a:p>
            <a:r>
              <a:rPr lang="nl-NL" dirty="0"/>
              <a:t>Les start abstract</a:t>
            </a:r>
          </a:p>
          <a:p>
            <a:r>
              <a:rPr lang="nl-NL" dirty="0"/>
              <a:t>Geen concrete voorbeelden of actualiteit</a:t>
            </a:r>
          </a:p>
          <a:p>
            <a:r>
              <a:rPr lang="nl-NL" dirty="0"/>
              <a:t>Geen koppeling aan leefwereld</a:t>
            </a:r>
          </a:p>
          <a:p>
            <a:r>
              <a:rPr lang="nl-NL" dirty="0"/>
              <a:t>Geen visualisering</a:t>
            </a:r>
          </a:p>
          <a:p>
            <a:r>
              <a:rPr lang="nl-NL" b="1" dirty="0"/>
              <a:t>Interactie</a:t>
            </a:r>
          </a:p>
          <a:p>
            <a:r>
              <a:rPr lang="nl-NL" dirty="0"/>
              <a:t>Overwegend </a:t>
            </a:r>
            <a:r>
              <a:rPr lang="nl-NL" dirty="0" err="1"/>
              <a:t>docentgestuurd</a:t>
            </a:r>
            <a:endParaRPr lang="nl-NL" dirty="0"/>
          </a:p>
          <a:p>
            <a:r>
              <a:rPr lang="nl-NL" dirty="0"/>
              <a:t>Daarna individueel werken</a:t>
            </a:r>
          </a:p>
          <a:p>
            <a:r>
              <a:rPr lang="nl-NL" dirty="0"/>
              <a:t>Geen gestructureerde interactie</a:t>
            </a:r>
          </a:p>
          <a:p>
            <a:r>
              <a:rPr lang="nl-NL" dirty="0"/>
              <a:t>Geen gezamenlijke taalontwikkeling</a:t>
            </a:r>
          </a:p>
          <a:p>
            <a:r>
              <a:rPr lang="nl-NL" b="1" dirty="0"/>
              <a:t>Taalsteun</a:t>
            </a:r>
          </a:p>
          <a:p>
            <a:r>
              <a:rPr lang="nl-NL" dirty="0"/>
              <a:t>Veel CAT-taal in vragen</a:t>
            </a:r>
          </a:p>
          <a:p>
            <a:r>
              <a:rPr lang="nl-NL" dirty="0"/>
              <a:t>Geen expliciete uitleg van taalstructuren</a:t>
            </a:r>
          </a:p>
          <a:p>
            <a:r>
              <a:rPr lang="nl-NL" dirty="0"/>
              <a:t>Geen taalframes</a:t>
            </a:r>
          </a:p>
          <a:p>
            <a:r>
              <a:rPr lang="nl-NL" dirty="0"/>
              <a:t>Geen </a:t>
            </a:r>
            <a:r>
              <a:rPr lang="nl-NL" dirty="0" err="1"/>
              <a:t>modeling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69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07549-E174-A32B-B8C5-DDD773C0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335DC9-6114-04EE-5709-E685D6DAC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69256D2-68E7-D784-4918-8025ADAE1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studenten dit met elkaar bespreken.</a:t>
            </a:r>
          </a:p>
          <a:p>
            <a:endParaRPr lang="nl-NL" dirty="0"/>
          </a:p>
          <a:p>
            <a:r>
              <a:rPr lang="nl-NL" b="1" dirty="0"/>
              <a:t>Context</a:t>
            </a:r>
          </a:p>
          <a:p>
            <a:r>
              <a:rPr lang="nl-NL" dirty="0"/>
              <a:t>Les start abstract</a:t>
            </a:r>
          </a:p>
          <a:p>
            <a:r>
              <a:rPr lang="nl-NL" dirty="0"/>
              <a:t>Geen concrete voorbeelden of actualiteit</a:t>
            </a:r>
          </a:p>
          <a:p>
            <a:r>
              <a:rPr lang="nl-NL" dirty="0"/>
              <a:t>Geen koppeling aan leefwereld</a:t>
            </a:r>
          </a:p>
          <a:p>
            <a:r>
              <a:rPr lang="nl-NL" dirty="0"/>
              <a:t>Geen visualisering</a:t>
            </a:r>
          </a:p>
          <a:p>
            <a:r>
              <a:rPr lang="nl-NL" b="1" dirty="0"/>
              <a:t>Interactie</a:t>
            </a:r>
          </a:p>
          <a:p>
            <a:r>
              <a:rPr lang="nl-NL" dirty="0"/>
              <a:t>Overwegend </a:t>
            </a:r>
            <a:r>
              <a:rPr lang="nl-NL" dirty="0" err="1"/>
              <a:t>docentgestuurd</a:t>
            </a:r>
            <a:endParaRPr lang="nl-NL" dirty="0"/>
          </a:p>
          <a:p>
            <a:r>
              <a:rPr lang="nl-NL" dirty="0"/>
              <a:t>Daarna individueel werken</a:t>
            </a:r>
          </a:p>
          <a:p>
            <a:r>
              <a:rPr lang="nl-NL" dirty="0"/>
              <a:t>Geen gestructureerde interactie</a:t>
            </a:r>
          </a:p>
          <a:p>
            <a:r>
              <a:rPr lang="nl-NL" dirty="0"/>
              <a:t>Geen gezamenlijke taalontwikkeling</a:t>
            </a:r>
          </a:p>
          <a:p>
            <a:r>
              <a:rPr lang="nl-NL" b="1" dirty="0"/>
              <a:t>Taalsteun</a:t>
            </a:r>
          </a:p>
          <a:p>
            <a:r>
              <a:rPr lang="nl-NL" dirty="0"/>
              <a:t>Veel CAT-taal in vragen</a:t>
            </a:r>
          </a:p>
          <a:p>
            <a:r>
              <a:rPr lang="nl-NL" dirty="0"/>
              <a:t>Geen expliciete uitleg van taalstructuren</a:t>
            </a:r>
          </a:p>
          <a:p>
            <a:r>
              <a:rPr lang="nl-NL" dirty="0"/>
              <a:t>Geen taalframes</a:t>
            </a:r>
          </a:p>
          <a:p>
            <a:r>
              <a:rPr lang="nl-NL" dirty="0"/>
              <a:t>Geen </a:t>
            </a:r>
            <a:r>
              <a:rPr lang="nl-NL" dirty="0" err="1"/>
              <a:t>modeling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466E57-B487-7704-156B-F49910978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06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ea typeface="Calibri"/>
                <a:cs typeface="Calibri"/>
              </a:rPr>
              <a:t>Studenten hebben net een samenwerkingsopdracht gedaan. Vraag hoe de samenwerking is verlopen. Hebben de studenten deze pijlers teruggezien in de opdracht? Leg de pijlers uit waar nodig.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DDU: 2min zelf denken, daarna overleg in duo’s en daarna duo’s koppelen om uit te wisselen of klassikaal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Placemat: eerst in je eigen vak op het papier je ideeën opschrijven, daarna overleggen en tot een gezamenlijk antwoord komen </a:t>
            </a:r>
            <a:endParaRPr lang="nl-NL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Flits: flashcards elkaar overhoren</a:t>
            </a:r>
            <a:endParaRPr lang="nl-NL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Expertgroepen: verschillende onderwerpen in een groepje laten uitzoeken (elk groepje 1 onderwerp), daarna kunnen de groepjes een presentatie geven aan de klas.</a:t>
            </a:r>
            <a:endParaRPr lang="nl-NL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dirty="0"/>
              <a:t>Carrousel: zelfde als expert alleen als je de groepjes husselt moeten alle leerlingen het aan elkaar uitleggen.</a:t>
            </a:r>
            <a:endParaRPr lang="nl-NL" dirty="0"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l-NL"/>
          </a:p>
          <a:p>
            <a:pPr>
              <a:buSzPts val="1400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4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studenten ervaren hoe het is om samen te werken, zonder daarbij rekening te houden met de 5 pijlers van samenwerkend leren.</a:t>
            </a:r>
            <a:br>
              <a:rPr lang="nl-NL" dirty="0"/>
            </a:br>
            <a:r>
              <a:rPr lang="nl-NL" dirty="0"/>
              <a:t>Instructie: Laat studenten naast elkaar zitten (denk aan een klassieke </a:t>
            </a:r>
            <a:r>
              <a:rPr lang="nl-NL" dirty="0" err="1"/>
              <a:t>busopstelling</a:t>
            </a:r>
            <a:r>
              <a:rPr lang="nl-NL" dirty="0"/>
              <a:t>), geef ze de opdrachten van ronde 1 en vertel dat ze het met elkaar mogen maken. Geef ze hooguit 10 minuten de tijd.</a:t>
            </a:r>
          </a:p>
          <a:p>
            <a:endParaRPr lang="nl-NL" dirty="0"/>
          </a:p>
          <a:p>
            <a:r>
              <a:rPr lang="nl-NL" dirty="0"/>
              <a:t>Laat in de tweede ronde de studenten weer samenwerken, maar houdt dan wel rekening met de 5 pijlers.:</a:t>
            </a:r>
          </a:p>
          <a:p>
            <a:pPr marL="228600" indent="-228600">
              <a:buAutoNum type="arabicParenR"/>
            </a:pPr>
            <a:r>
              <a:rPr lang="nl-NL" dirty="0"/>
              <a:t>Maak groepjes van de tafel zodat samenwerking kan ontstaan. (stimuleer interactie)</a:t>
            </a:r>
          </a:p>
          <a:p>
            <a:pPr marL="228600" indent="-228600">
              <a:buAutoNum type="arabicParenR"/>
            </a:pPr>
            <a:r>
              <a:rPr lang="nl-NL" dirty="0"/>
              <a:t>Geef studenten vooraf een sociaal doel mee, bijvoorbeeld: Ik wil graag dat iedereen goed naar elkaar luistert. </a:t>
            </a:r>
          </a:p>
          <a:p>
            <a:pPr marL="228600" indent="-228600">
              <a:buAutoNum type="arabicParenR"/>
            </a:pPr>
            <a:r>
              <a:rPr lang="nl-NL" dirty="0"/>
              <a:t>Maak genummerde hoofden.  Alle studenten met nummer 1 gaan bij elkaar zitten en lossen met elkaar 1 opdracht van een bepaald vak op. Daarna gaan nummers 1, 2, 3, 4, 5 weer bij elkaar zitten en lossen gezamenlijk alle vragen op (individuele aansprakelijkheid en wederzijdse afhankelijkheid).</a:t>
            </a:r>
          </a:p>
          <a:p>
            <a:pPr marL="228600" indent="-228600">
              <a:buAutoNum type="arabicParenR"/>
            </a:pPr>
            <a:r>
              <a:rPr lang="nl-NL" dirty="0"/>
              <a:t>Indien nodig: spreek studenten aan als ze afhaken in het groepsproces (promoot groepsproces)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86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906FB-3082-42BE-9013-CDC221EEF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3F2030-F523-669F-AAD8-A0EF6AF02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30F039-9C78-219B-D5B8-4D4F9C9E0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Laat in deze ronde de studenten weer samenwerken, maar houdt dan wel rekening met de 5 pijlers.:</a:t>
            </a:r>
          </a:p>
          <a:p>
            <a:pPr marL="228600" indent="-228600">
              <a:buAutoNum type="arabicParenR"/>
            </a:pPr>
            <a:r>
              <a:rPr lang="nl-NL" dirty="0"/>
              <a:t>Maak groepjes van de tafel zodat samenwerking kan ontstaan. (stimuleer interactie)</a:t>
            </a:r>
          </a:p>
          <a:p>
            <a:pPr marL="228600" indent="-228600">
              <a:buAutoNum type="arabicParenR"/>
            </a:pPr>
            <a:r>
              <a:rPr lang="nl-NL" dirty="0"/>
              <a:t>Geef studenten vooraf een sociaal doel mee, bijvoorbeeld: Ik wil graag dat iedereen goed naar elkaar luistert. </a:t>
            </a:r>
          </a:p>
          <a:p>
            <a:pPr marL="228600" indent="-228600">
              <a:buAutoNum type="arabicParenR"/>
            </a:pPr>
            <a:r>
              <a:rPr lang="nl-NL" dirty="0"/>
              <a:t>Maak genummerde hoofden.  Alle studenten met nummer 1 gaan bij elkaar zitten en lossen met elkaar 1 opdracht van een bepaald vak op. Daarna gaan nummers 1, 2, 3, 4, 5 weer bij elkaar zitten en lossen gezamenlijk alle vragen op (individuele aansprakelijkheid en wederzijdse afhankelijkheid).</a:t>
            </a:r>
          </a:p>
          <a:p>
            <a:pPr marL="228600" indent="-228600">
              <a:buAutoNum type="arabicParenR"/>
            </a:pPr>
            <a:r>
              <a:rPr lang="nl-NL" dirty="0"/>
              <a:t>Indien nodig: spreek studenten aan als ze afhaken in het groepsproces (promoot groepsproces)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694193-428B-03C5-55D3-32D733E61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10E1-87A5-4BA4-AE51-01FDD80218D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83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76723B-9A84-69DF-CCA1-0FE6968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4574-D8CD-48B5-BF3E-C92888A4839A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AE85B-CA4B-F78C-D69A-9BDC73A2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3B528F-70C0-CF5B-F039-019A514C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6CF-8804-4669-A1D4-47D5754E169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64DF7F2-8CF7-69EA-5A73-BD2D8F8BD9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2098" y="1583024"/>
            <a:ext cx="7886700" cy="102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949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218C-E5D9-2D70-9077-9CC11F40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5DC3C5-C8C7-85E6-853C-4CB259D98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8E3580-D3D1-9757-3D69-5F81E03A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7DC762-0837-B747-0E22-B8A71471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325EA4-2523-C95D-0E5F-F44C466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81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AC1B05-5D8B-FC2C-062F-8B1B6787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AD36D-E536-AD0F-4309-3E0453D2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4F4E8FE-5D2C-D146-EF4C-7135BD7B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E30EF21-15D1-8DBD-FACE-2B2C8280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339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557C5-CAC5-FBA1-5903-3EF8763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14A72-1A82-BBEC-ECEA-332E0E07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F0608-FE38-DC0D-EC01-5F83DB2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A7B46-3818-46A0-C3B1-2C6AA38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37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D3279-64E6-08A2-A8A1-4E84760D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BBEA25-5482-88CF-BAB1-95CF8B8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71432-FC7F-7A7D-33A3-1C3D1B96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7DBCF-9A92-B5A3-9AF8-21D5085E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485281E-BE92-10C6-FD61-3E24125F6E97}"/>
              </a:ext>
            </a:extLst>
          </p:cNvPr>
          <p:cNvSpPr txBox="1">
            <a:spLocks/>
          </p:cNvSpPr>
          <p:nvPr userDrawn="1"/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28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864E-D7DE-BAF3-CBCC-191A5AE1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FD09A-3AE8-3C9B-DFD4-17703385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434919-5385-A285-8D6B-83FDCB08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38F10F-E352-2459-7E36-F504644F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F3E46E-4174-2C68-D640-78020A43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4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FD01D-CD55-DB84-4B98-F5073D84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7418FF-6A35-CA93-6EB6-C30190F8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1C4EBB-8D6E-080C-C528-9A270ADF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956CB7-6911-035C-ABD7-960CEAEA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092EE25-E20A-4934-8E2D-0F4B65B514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1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218C-E5D9-2D70-9077-9CC11F40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5DC3C5-C8C7-85E6-853C-4CB259D98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8E3580-D3D1-9757-3D69-5F81E03A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7DC762-0837-B747-0E22-B8A71471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325EA4-2523-C95D-0E5F-F44C466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5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AC1B05-5D8B-FC2C-062F-8B1B6787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AD36D-E536-AD0F-4309-3E0453D2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4F4E8FE-5D2C-D146-EF4C-7135BD7B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0" y="101600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E30EF21-15D1-8DBD-FACE-2B2C8280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1612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557C5-CAC5-FBA1-5903-3EF8763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14A72-1A82-BBEC-ECEA-332E0E07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F0608-FE38-DC0D-EC01-5F83DB2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A7B46-3818-46A0-C3B1-2C6AA38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3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D3279-64E6-08A2-A8A1-4E84760D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BBEA25-5482-88CF-BAB1-95CF8B8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71432-FC7F-7A7D-33A3-1C3D1B96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7DBCF-9A92-B5A3-9AF8-21D5085E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485281E-BE92-10C6-FD61-3E24125F6E97}"/>
              </a:ext>
            </a:extLst>
          </p:cNvPr>
          <p:cNvSpPr txBox="1">
            <a:spLocks/>
          </p:cNvSpPr>
          <p:nvPr userDrawn="1"/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734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76723B-9A84-69DF-CCA1-0FE6968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4574-D8CD-48B5-BF3E-C92888A4839A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8AE85B-CA4B-F78C-D69A-9BDC73A2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3B528F-70C0-CF5B-F039-019A514C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6CF-8804-4669-A1D4-47D5754E169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64DF7F2-8CF7-69EA-5A73-BD2D8F8BD95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92098" y="1583024"/>
            <a:ext cx="7886700" cy="102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975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864E-D7DE-BAF3-CBCC-191A5AE1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FD09A-3AE8-3C9B-DFD4-17703385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434919-5385-A285-8D6B-83FDCB08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38F10F-E352-2459-7E36-F504644F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F3E46E-4174-2C68-D640-78020A43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8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FD01D-CD55-DB84-4B98-F5073D84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7418FF-6A35-CA93-6EB6-C30190F8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1C4EBB-8D6E-080C-C528-9A270ADF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956CB7-6911-035C-ABD7-960CEAEA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092EE25-E20A-4934-8E2D-0F4B65B514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298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3218C-E5D9-2D70-9077-9CC11F40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5DC3C5-C8C7-85E6-853C-4CB259D98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8E3580-D3D1-9757-3D69-5F81E03A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7DC762-0837-B747-0E22-B8A71471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325EA4-2523-C95D-0E5F-F44C466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694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C9E49-2914-0BD1-5659-6DFABDD0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FCECC-0BFF-53BF-3250-C4EA2A75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93BAFD6A-0605-EB50-20CA-C7FCE16C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" y="362944"/>
            <a:ext cx="6072809" cy="74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4E8412B7-91F0-36E4-56E6-22761DF7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58293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82798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BBB73-B198-0AF7-7E2F-41692561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A078F-AF6B-033D-C9AD-B7EBE26C0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26E72-F9C6-5AE8-2C91-09D004E1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7C935-FD00-C564-DBA0-EF68A1A2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40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7DEEB-E7A1-2C07-4C42-192B712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36A87-985C-4A19-E914-BE682977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EE56A4-A6FD-D344-A5F8-39459C10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DE7E2-E1B2-0D7F-107A-D028512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C8CFC208-5CEF-8A0C-0CBE-AD4E2CFDC11C}"/>
              </a:ext>
            </a:extLst>
          </p:cNvPr>
          <p:cNvSpPr txBox="1">
            <a:spLocks/>
          </p:cNvSpPr>
          <p:nvPr userDrawn="1"/>
        </p:nvSpPr>
        <p:spPr>
          <a:xfrm>
            <a:off x="467138" y="441724"/>
            <a:ext cx="6072809" cy="74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4126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3F09E-68C7-DF57-5BA0-EA6457D7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7DA5D-5A07-7720-40EA-DA3F862EE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B0D546-42E3-72BB-1B36-10893BF8F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2A162F-19EC-C7E4-8F07-73597978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C6B675-5417-5D93-FA13-CC10AD77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93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D7372-7152-798F-411D-422ECBAF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4B0759-B579-6C46-7F45-390721CE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93064A-70B6-A57E-55C3-BE7CD24C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98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D4A866-F260-B505-DB91-B7E6A80A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8BD3EC-2F3C-F503-A73A-16973FF2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B6003D-C0A8-6163-B791-56D42300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196DA60-289B-4699-80D4-48C503C02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94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86ED678-6EE5-3BD5-C40D-030588ADF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C9E49-2914-0BD1-5659-6DFABDD0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FCECC-0BFF-53BF-3250-C4EA2A75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9CD30B75-D924-07F3-68AE-3734BBE3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248857"/>
            <a:ext cx="6072809" cy="74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041FBEF4-6669-A0F9-BC08-0D2095E43D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370013"/>
            <a:ext cx="607280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62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B40006C-AC83-EDED-F2DE-DC82B145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EF8550B1-4A0E-2E63-A745-1A1EBBA7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1394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BBB73-B198-0AF7-7E2F-41692561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A078F-AF6B-033D-C9AD-B7EBE26C0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612002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26E72-F9C6-5AE8-2C91-09D004E1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57C935-FD00-C564-DBA0-EF68A1A2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64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D7372-7152-798F-411D-422ECBAF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4B0759-B579-6C46-7F45-390721CE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93064A-70B6-A57E-55C3-BE7CD24C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71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D4A866-F260-B505-DB91-B7E6A80A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38BD3EC-2F3C-F503-A73A-16973FF2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B6003D-C0A8-6163-B791-56D42300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196DA60-289B-4699-80D4-48C503C024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413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634D2-0CF3-536A-38E3-449D3FEB6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BD7262-1EBF-A048-1B43-2F1D6CB81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365168-2B68-531C-EA55-DC2E696E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D9A583-240B-A85F-4105-ABEE726E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417678-A14F-D836-92F5-95028233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6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E871B-8D99-D69C-9487-A45ED979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944149-F50F-653E-779F-6B51530A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98219-4CE4-92B5-5B7D-9D656AFA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8A8EA8-009C-D591-81D5-59FE430C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74ECE-B77C-8783-37F1-25170B2E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19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F4EEB-A6C0-AD5A-242C-EFAC6325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A22CFC-4CF1-2EAA-CECF-289291A6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EB937-9A19-5C24-975A-DA627208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4ABD0A-613C-E734-510D-BB1F91FE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E1B3F-C56B-5FB6-1B34-8A3F830A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81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28E1D-6EEF-1283-6779-93E464F6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C103E-67A1-44A7-6C57-7DC608AD4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C55954-32C0-B95C-9F7B-A4758D4D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66CC73-DCE5-43C6-0078-41DA1610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84340C-5079-7D0E-4AB0-E13FC769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A09DEA-A3B1-5FCA-E5EB-B70BF5D1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355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0E357-48D2-2746-FB5F-E8773D24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00CB3F-F786-EB25-F363-51CCFCD3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2B416E-59B9-4906-1B1C-204F93432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933E47-64BB-33EB-ED2A-82418DEDC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DDB1FC-F81C-F9A3-FAE0-A6EFECE42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57E010-C252-B354-2C12-2D770F15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511B8A-1C73-FB60-D18E-A38343EF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286E6B-CADA-FAB6-F085-B888C9F0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248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32240-E00F-446C-5477-A6E5F048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17F187-2D10-D710-0E3C-7410C464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C4D8EF-AD92-C68D-B2A7-A65C77E2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E6A214-60E1-32D0-59F9-57F4D01A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9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5B2BD1-CD7B-845C-D686-0BC55E16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CC5768-82B1-49B4-52B8-78135950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25063C-3620-EAD1-0122-17C2EB19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6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E53FF-56D0-51E1-2F40-2B793C45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7A4BA7-13E3-1BA7-6774-0BB2F3B5A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AF7FC-B482-1A50-875B-98933814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5F0A-E8B7-4397-BD51-04CF81EF798B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0A7DE8-56C6-7ED1-DE8C-B313BE6C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B94D12-4905-54A2-F31A-1443AB54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1BE94E2-FC74-4483-8C6C-2124761701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366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38D76-D823-51C4-65DE-C8E51ACA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D5298-1628-DE29-F135-9F803400E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B3D75F-2F7E-16A2-6290-871380DA8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B99558-3A31-8D6B-FC8B-8ABCDFCA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DA5A60-22CF-1858-3B2E-6AFD426A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A85FE3-EA34-9B66-627B-C9605AB0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457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1D953-09DC-7039-5065-4FC0D168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559BA0-1FBC-581A-17EE-2415C797A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BB04D6-125B-5CB0-24C7-D9FECD06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D02473-8A7E-CFAD-1E7C-52E38278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FDEF62-7CE6-53BF-D8C4-DA451CF6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D7CA3C-69EA-AC4B-2833-665A15AC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0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92688-A8B1-B037-B307-C5FA9565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D31436-1E40-E015-5EED-B9A04B295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954EAB-2902-4C35-F7F4-EE318093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A124A-DABE-64E8-EB46-452BA5FF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657D44-D9D4-EB6E-8519-85A1A61A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203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85160C-5FD6-925D-6B66-7A00C0B5D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09309A-489F-FA20-F5A3-1632FDFB7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DF0506-0858-4563-88BB-E87F197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3714A6-0C4E-9170-579B-1BAD7643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C6E725-99FB-2FBE-10D7-255A00F8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55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AC1B05-5D8B-FC2C-062F-8B1B6787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AD36D-E536-AD0F-4309-3E0453D2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4F4E8FE-5D2C-D146-EF4C-7135BD7B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E30EF21-15D1-8DBD-FACE-2B2C8280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739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557C5-CAC5-FBA1-5903-3EF8763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14A72-1A82-BBEC-ECEA-332E0E07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F0608-FE38-DC0D-EC01-5F83DB2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1A7B46-3818-46A0-C3B1-2C6AA38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5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D3279-64E6-08A2-A8A1-4E84760D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BBEA25-5482-88CF-BAB1-95CF8B83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71432-FC7F-7A7D-33A3-1C3D1B96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7DBCF-9A92-B5A3-9AF8-21D5085E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E485281E-BE92-10C6-FD61-3E24125F6E97}"/>
              </a:ext>
            </a:extLst>
          </p:cNvPr>
          <p:cNvSpPr txBox="1">
            <a:spLocks/>
          </p:cNvSpPr>
          <p:nvPr userDrawn="1"/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5707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C864E-D7DE-BAF3-CBCC-191A5AE1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FD09A-3AE8-3C9B-DFD4-177033850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434919-5385-A285-8D6B-83FDCB085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38F10F-E352-2459-7E36-F504644F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F3E46E-4174-2C68-D640-78020A43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43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FD01D-CD55-DB84-4B98-F5073D84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7418FF-6A35-CA93-6EB6-C30190F8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1C4EBB-8D6E-080C-C528-9A270ADF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956CB7-6911-035C-ABD7-960CEAEA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B092EE25-E20A-4934-8E2D-0F4B65B514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09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40F17F7-4271-FECC-83B7-90277EF8D5AB}"/>
              </a:ext>
            </a:extLst>
          </p:cNvPr>
          <p:cNvSpPr/>
          <p:nvPr userDrawn="1"/>
        </p:nvSpPr>
        <p:spPr>
          <a:xfrm>
            <a:off x="-28575" y="0"/>
            <a:ext cx="9201150" cy="51482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6000"/>
            </a:blip>
            <a:stretch>
              <a:fillRect t="-83166" b="-8316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5A5B3B-FD3B-2020-C8D9-9439BAA7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882" y="1736098"/>
            <a:ext cx="7886700" cy="102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022E66-4C40-463F-B2BD-A6C982C7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4574-D8CD-48B5-BF3E-C92888A4839A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05464-87DF-6850-78D0-320EFE395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5D9428-5E82-69B2-F1AB-A4A88F998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56CF-8804-4669-A1D4-47D5754E169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F2A4FFE-94D8-5175-B12C-3BBAEEDE7AE0}"/>
              </a:ext>
            </a:extLst>
          </p:cNvPr>
          <p:cNvSpPr/>
          <p:nvPr userDrawn="1"/>
        </p:nvSpPr>
        <p:spPr>
          <a:xfrm>
            <a:off x="6299200" y="1"/>
            <a:ext cx="2844800" cy="993776"/>
          </a:xfrm>
          <a:custGeom>
            <a:avLst/>
            <a:gdLst/>
            <a:ahLst/>
            <a:cxnLst/>
            <a:rect l="l" t="t" r="r" b="b"/>
            <a:pathLst>
              <a:path w="5554342" h="2027894">
                <a:moveTo>
                  <a:pt x="0" y="0"/>
                </a:moveTo>
                <a:lnTo>
                  <a:pt x="5554342" y="0"/>
                </a:lnTo>
                <a:lnTo>
                  <a:pt x="5554342" y="2027894"/>
                </a:lnTo>
                <a:lnTo>
                  <a:pt x="0" y="2027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F3D334D-82DD-492C-E04F-566B9172CA81}"/>
              </a:ext>
            </a:extLst>
          </p:cNvPr>
          <p:cNvGrpSpPr/>
          <p:nvPr userDrawn="1"/>
        </p:nvGrpSpPr>
        <p:grpSpPr>
          <a:xfrm rot="3598099">
            <a:off x="1498702" y="-1879151"/>
            <a:ext cx="1571394" cy="4664127"/>
            <a:chOff x="0" y="0"/>
            <a:chExt cx="414948" cy="1081477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4F55B4C-6987-3EED-558C-EC88ACB430BB}"/>
                </a:ext>
              </a:extLst>
            </p:cNvPr>
            <p:cNvSpPr/>
            <p:nvPr/>
          </p:nvSpPr>
          <p:spPr>
            <a:xfrm>
              <a:off x="0" y="0"/>
              <a:ext cx="414948" cy="1081477"/>
            </a:xfrm>
            <a:custGeom>
              <a:avLst/>
              <a:gdLst/>
              <a:ahLst/>
              <a:cxnLst/>
              <a:rect l="l" t="t" r="r" b="b"/>
              <a:pathLst>
                <a:path w="414948" h="1081477">
                  <a:moveTo>
                    <a:pt x="207474" y="1081477"/>
                  </a:moveTo>
                  <a:lnTo>
                    <a:pt x="414948" y="0"/>
                  </a:lnTo>
                  <a:lnTo>
                    <a:pt x="0" y="0"/>
                  </a:lnTo>
                  <a:lnTo>
                    <a:pt x="207474" y="1081477"/>
                  </a:lnTo>
                  <a:close/>
                </a:path>
              </a:pathLst>
            </a:custGeom>
            <a:solidFill>
              <a:srgbClr val="2A948E">
                <a:alpha val="6078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F57EA5B-534A-CFDC-F735-37C6FA657A72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68B07C83-9DCD-39CC-DF2B-857CB894C315}"/>
              </a:ext>
            </a:extLst>
          </p:cNvPr>
          <p:cNvGrpSpPr/>
          <p:nvPr userDrawn="1"/>
        </p:nvGrpSpPr>
        <p:grpSpPr>
          <a:xfrm rot="2154323">
            <a:off x="1213" y="-1137658"/>
            <a:ext cx="1443137" cy="4458167"/>
            <a:chOff x="0" y="0"/>
            <a:chExt cx="519358" cy="108147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6B53D19-8081-958C-51E8-533DF616124D}"/>
                </a:ext>
              </a:extLst>
            </p:cNvPr>
            <p:cNvSpPr/>
            <p:nvPr/>
          </p:nvSpPr>
          <p:spPr>
            <a:xfrm>
              <a:off x="0" y="0"/>
              <a:ext cx="519358" cy="1081477"/>
            </a:xfrm>
            <a:custGeom>
              <a:avLst/>
              <a:gdLst/>
              <a:ahLst/>
              <a:cxnLst/>
              <a:rect l="l" t="t" r="r" b="b"/>
              <a:pathLst>
                <a:path w="519358" h="1081477">
                  <a:moveTo>
                    <a:pt x="259679" y="1081477"/>
                  </a:moveTo>
                  <a:lnTo>
                    <a:pt x="519358" y="0"/>
                  </a:lnTo>
                  <a:lnTo>
                    <a:pt x="0" y="0"/>
                  </a:lnTo>
                  <a:lnTo>
                    <a:pt x="259679" y="1081477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83000"/>
                  </a:srgbClr>
                </a:gs>
                <a:gs pos="100000">
                  <a:srgbClr val="7ED957">
                    <a:alpha val="83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B8AAF078-8C95-4FD2-C357-7329C16E1DA2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4FF0781-8B6E-E11A-4A75-77128BA6288A}"/>
              </a:ext>
            </a:extLst>
          </p:cNvPr>
          <p:cNvGrpSpPr/>
          <p:nvPr userDrawn="1"/>
        </p:nvGrpSpPr>
        <p:grpSpPr>
          <a:xfrm>
            <a:off x="-2126115" y="-209394"/>
            <a:ext cx="3064153" cy="4629943"/>
            <a:chOff x="0" y="0"/>
            <a:chExt cx="812800" cy="1081477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0C091C-8363-615A-80BE-ACD061164EBE}"/>
                </a:ext>
              </a:extLst>
            </p:cNvPr>
            <p:cNvSpPr/>
            <p:nvPr/>
          </p:nvSpPr>
          <p:spPr>
            <a:xfrm>
              <a:off x="0" y="0"/>
              <a:ext cx="812800" cy="1081477"/>
            </a:xfrm>
            <a:custGeom>
              <a:avLst/>
              <a:gdLst/>
              <a:ahLst/>
              <a:cxnLst/>
              <a:rect l="l" t="t" r="r" b="b"/>
              <a:pathLst>
                <a:path w="812800" h="1081477">
                  <a:moveTo>
                    <a:pt x="406400" y="1081477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81477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87000"/>
                  </a:srgbClr>
                </a:gs>
                <a:gs pos="100000">
                  <a:srgbClr val="7ED957">
                    <a:alpha val="8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15D3E5E-60D9-DAC0-9358-89C5347B9C36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8" name="Google Shape;100;p1">
            <a:extLst>
              <a:ext uri="{FF2B5EF4-FFF2-40B4-BE49-F238E27FC236}">
                <a16:creationId xmlns:a16="http://schemas.microsoft.com/office/drawing/2014/main" id="{661DE5E8-0A6F-45EF-7ADF-E46825750BB4}"/>
              </a:ext>
            </a:extLst>
          </p:cNvPr>
          <p:cNvGrpSpPr/>
          <p:nvPr userDrawn="1"/>
        </p:nvGrpSpPr>
        <p:grpSpPr>
          <a:xfrm rot="10800000">
            <a:off x="4670555" y="3506949"/>
            <a:ext cx="5440087" cy="2091987"/>
            <a:chOff x="0" y="-28575"/>
            <a:chExt cx="1061159" cy="434975"/>
          </a:xfrm>
        </p:grpSpPr>
        <p:sp>
          <p:nvSpPr>
            <p:cNvPr id="19" name="Google Shape;101;p1">
              <a:extLst>
                <a:ext uri="{FF2B5EF4-FFF2-40B4-BE49-F238E27FC236}">
                  <a16:creationId xmlns:a16="http://schemas.microsoft.com/office/drawing/2014/main" id="{73EDD8B4-0365-6EB1-B90D-77D874AAA491}"/>
                </a:ext>
              </a:extLst>
            </p:cNvPr>
            <p:cNvSpPr/>
            <p:nvPr userDrawn="1"/>
          </p:nvSpPr>
          <p:spPr>
            <a:xfrm>
              <a:off x="0" y="0"/>
              <a:ext cx="1061159" cy="389440"/>
            </a:xfrm>
            <a:custGeom>
              <a:avLst/>
              <a:gdLst/>
              <a:ahLst/>
              <a:cxnLst/>
              <a:rect l="l" t="t" r="r" b="b"/>
              <a:pathLst>
                <a:path w="1061159" h="389440" extrusionOk="0">
                  <a:moveTo>
                    <a:pt x="795869" y="0"/>
                  </a:moveTo>
                  <a:lnTo>
                    <a:pt x="0" y="0"/>
                  </a:lnTo>
                  <a:lnTo>
                    <a:pt x="0" y="389440"/>
                  </a:lnTo>
                  <a:lnTo>
                    <a:pt x="795869" y="389440"/>
                  </a:lnTo>
                  <a:lnTo>
                    <a:pt x="1061159" y="194720"/>
                  </a:lnTo>
                  <a:lnTo>
                    <a:pt x="795869" y="0"/>
                  </a:lnTo>
                  <a:close/>
                </a:path>
              </a:pathLst>
            </a:custGeom>
            <a:gradFill>
              <a:gsLst>
                <a:gs pos="0">
                  <a:srgbClr val="8C52FF">
                    <a:alpha val="49019"/>
                  </a:srgbClr>
                </a:gs>
                <a:gs pos="100000">
                  <a:srgbClr val="00BF63">
                    <a:alpha val="4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Google Shape;102;p1">
              <a:extLst>
                <a:ext uri="{FF2B5EF4-FFF2-40B4-BE49-F238E27FC236}">
                  <a16:creationId xmlns:a16="http://schemas.microsoft.com/office/drawing/2014/main" id="{A8851733-674D-B548-5090-BC9D9484AFF7}"/>
                </a:ext>
              </a:extLst>
            </p:cNvPr>
            <p:cNvSpPr txBox="1"/>
            <p:nvPr userDrawn="1"/>
          </p:nvSpPr>
          <p:spPr>
            <a:xfrm>
              <a:off x="0" y="-28575"/>
              <a:ext cx="6985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103;p1">
            <a:extLst>
              <a:ext uri="{FF2B5EF4-FFF2-40B4-BE49-F238E27FC236}">
                <a16:creationId xmlns:a16="http://schemas.microsoft.com/office/drawing/2014/main" id="{BA6CD6CE-E26D-6337-8084-0DF4E6E85500}"/>
              </a:ext>
            </a:extLst>
          </p:cNvPr>
          <p:cNvGrpSpPr/>
          <p:nvPr userDrawn="1"/>
        </p:nvGrpSpPr>
        <p:grpSpPr>
          <a:xfrm rot="10800000">
            <a:off x="5982596" y="3510863"/>
            <a:ext cx="4366653" cy="2269933"/>
            <a:chOff x="0" y="-28575"/>
            <a:chExt cx="851772" cy="471974"/>
          </a:xfrm>
        </p:grpSpPr>
        <p:sp>
          <p:nvSpPr>
            <p:cNvPr id="22" name="Google Shape;104;p1">
              <a:extLst>
                <a:ext uri="{FF2B5EF4-FFF2-40B4-BE49-F238E27FC236}">
                  <a16:creationId xmlns:a16="http://schemas.microsoft.com/office/drawing/2014/main" id="{E72133A1-627F-4F84-5EF0-E1CF825642B0}"/>
                </a:ext>
              </a:extLst>
            </p:cNvPr>
            <p:cNvSpPr/>
            <p:nvPr userDrawn="1"/>
          </p:nvSpPr>
          <p:spPr>
            <a:xfrm>
              <a:off x="0" y="0"/>
              <a:ext cx="851772" cy="443399"/>
            </a:xfrm>
            <a:custGeom>
              <a:avLst/>
              <a:gdLst/>
              <a:ahLst/>
              <a:cxnLst/>
              <a:rect l="l" t="t" r="r" b="b"/>
              <a:pathLst>
                <a:path w="851772" h="443399" extrusionOk="0">
                  <a:moveTo>
                    <a:pt x="638829" y="0"/>
                  </a:moveTo>
                  <a:lnTo>
                    <a:pt x="0" y="0"/>
                  </a:lnTo>
                  <a:lnTo>
                    <a:pt x="0" y="443399"/>
                  </a:lnTo>
                  <a:lnTo>
                    <a:pt x="638829" y="443399"/>
                  </a:lnTo>
                  <a:lnTo>
                    <a:pt x="851772" y="221700"/>
                  </a:lnTo>
                  <a:lnTo>
                    <a:pt x="638829" y="0"/>
                  </a:lnTo>
                  <a:close/>
                </a:path>
              </a:pathLst>
            </a:custGeom>
            <a:gradFill>
              <a:gsLst>
                <a:gs pos="0">
                  <a:srgbClr val="0097B2">
                    <a:alpha val="67058"/>
                  </a:srgbClr>
                </a:gs>
                <a:gs pos="100000">
                  <a:srgbClr val="7ED957">
                    <a:alpha val="6705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Google Shape;105;p1">
              <a:extLst>
                <a:ext uri="{FF2B5EF4-FFF2-40B4-BE49-F238E27FC236}">
                  <a16:creationId xmlns:a16="http://schemas.microsoft.com/office/drawing/2014/main" id="{1EAD62A5-D998-C2AD-E1F0-DD4A049AF32C}"/>
                </a:ext>
              </a:extLst>
            </p:cNvPr>
            <p:cNvSpPr txBox="1"/>
            <p:nvPr userDrawn="1"/>
          </p:nvSpPr>
          <p:spPr>
            <a:xfrm>
              <a:off x="0" y="-28575"/>
              <a:ext cx="6985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02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400" b="1" kern="1200">
          <a:solidFill>
            <a:schemeClr val="tx1"/>
          </a:solidFill>
          <a:latin typeface="Mistral" panose="03090702030407020403" pitchFamily="66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adley Hand ITC" panose="03070402050302030203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340F17F7-4271-FECC-83B7-90277EF8D5AB}"/>
              </a:ext>
            </a:extLst>
          </p:cNvPr>
          <p:cNvSpPr/>
          <p:nvPr userDrawn="1"/>
        </p:nvSpPr>
        <p:spPr>
          <a:xfrm>
            <a:off x="-28575" y="0"/>
            <a:ext cx="9201150" cy="51482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6000"/>
            </a:blip>
            <a:stretch>
              <a:fillRect t="-83166" b="-8316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5A5B3B-FD3B-2020-C8D9-9439BAA7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882" y="1736098"/>
            <a:ext cx="7886700" cy="102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022E66-4C40-463F-B2BD-A6C982C7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4574-D8CD-48B5-BF3E-C92888A4839A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705464-87DF-6850-78D0-320EFE395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5D9428-5E82-69B2-F1AB-A4A88F998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56CF-8804-4669-A1D4-47D5754E169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F2A4FFE-94D8-5175-B12C-3BBAEEDE7AE0}"/>
              </a:ext>
            </a:extLst>
          </p:cNvPr>
          <p:cNvSpPr/>
          <p:nvPr userDrawn="1"/>
        </p:nvSpPr>
        <p:spPr>
          <a:xfrm>
            <a:off x="6299200" y="1"/>
            <a:ext cx="2844800" cy="993776"/>
          </a:xfrm>
          <a:custGeom>
            <a:avLst/>
            <a:gdLst/>
            <a:ahLst/>
            <a:cxnLst/>
            <a:rect l="l" t="t" r="r" b="b"/>
            <a:pathLst>
              <a:path w="5554342" h="2027894">
                <a:moveTo>
                  <a:pt x="0" y="0"/>
                </a:moveTo>
                <a:lnTo>
                  <a:pt x="5554342" y="0"/>
                </a:lnTo>
                <a:lnTo>
                  <a:pt x="5554342" y="2027894"/>
                </a:lnTo>
                <a:lnTo>
                  <a:pt x="0" y="2027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9F3D334D-82DD-492C-E04F-566B9172CA81}"/>
              </a:ext>
            </a:extLst>
          </p:cNvPr>
          <p:cNvGrpSpPr/>
          <p:nvPr userDrawn="1"/>
        </p:nvGrpSpPr>
        <p:grpSpPr>
          <a:xfrm rot="3598099">
            <a:off x="1498702" y="-1879151"/>
            <a:ext cx="1571394" cy="4664127"/>
            <a:chOff x="0" y="0"/>
            <a:chExt cx="414948" cy="1081477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4F55B4C-6987-3EED-558C-EC88ACB430BB}"/>
                </a:ext>
              </a:extLst>
            </p:cNvPr>
            <p:cNvSpPr/>
            <p:nvPr/>
          </p:nvSpPr>
          <p:spPr>
            <a:xfrm>
              <a:off x="0" y="0"/>
              <a:ext cx="414948" cy="1081477"/>
            </a:xfrm>
            <a:custGeom>
              <a:avLst/>
              <a:gdLst/>
              <a:ahLst/>
              <a:cxnLst/>
              <a:rect l="l" t="t" r="r" b="b"/>
              <a:pathLst>
                <a:path w="414948" h="1081477">
                  <a:moveTo>
                    <a:pt x="207474" y="1081477"/>
                  </a:moveTo>
                  <a:lnTo>
                    <a:pt x="414948" y="0"/>
                  </a:lnTo>
                  <a:lnTo>
                    <a:pt x="0" y="0"/>
                  </a:lnTo>
                  <a:lnTo>
                    <a:pt x="207474" y="1081477"/>
                  </a:lnTo>
                  <a:close/>
                </a:path>
              </a:pathLst>
            </a:custGeom>
            <a:solidFill>
              <a:srgbClr val="2A948E">
                <a:alpha val="60784"/>
              </a:srgbClr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FF57EA5B-534A-CFDC-F735-37C6FA657A72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68B07C83-9DCD-39CC-DF2B-857CB894C315}"/>
              </a:ext>
            </a:extLst>
          </p:cNvPr>
          <p:cNvGrpSpPr/>
          <p:nvPr userDrawn="1"/>
        </p:nvGrpSpPr>
        <p:grpSpPr>
          <a:xfrm rot="2154323">
            <a:off x="1213" y="-1137658"/>
            <a:ext cx="1443137" cy="4458167"/>
            <a:chOff x="0" y="0"/>
            <a:chExt cx="519358" cy="108147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6B53D19-8081-958C-51E8-533DF616124D}"/>
                </a:ext>
              </a:extLst>
            </p:cNvPr>
            <p:cNvSpPr/>
            <p:nvPr/>
          </p:nvSpPr>
          <p:spPr>
            <a:xfrm>
              <a:off x="0" y="0"/>
              <a:ext cx="519358" cy="1081477"/>
            </a:xfrm>
            <a:custGeom>
              <a:avLst/>
              <a:gdLst/>
              <a:ahLst/>
              <a:cxnLst/>
              <a:rect l="l" t="t" r="r" b="b"/>
              <a:pathLst>
                <a:path w="519358" h="1081477">
                  <a:moveTo>
                    <a:pt x="259679" y="1081477"/>
                  </a:moveTo>
                  <a:lnTo>
                    <a:pt x="519358" y="0"/>
                  </a:lnTo>
                  <a:lnTo>
                    <a:pt x="0" y="0"/>
                  </a:lnTo>
                  <a:lnTo>
                    <a:pt x="259679" y="1081477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83000"/>
                  </a:srgbClr>
                </a:gs>
                <a:gs pos="100000">
                  <a:srgbClr val="7ED957">
                    <a:alpha val="83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B8AAF078-8C95-4FD2-C357-7329C16E1DA2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24FF0781-8B6E-E11A-4A75-77128BA6288A}"/>
              </a:ext>
            </a:extLst>
          </p:cNvPr>
          <p:cNvGrpSpPr/>
          <p:nvPr userDrawn="1"/>
        </p:nvGrpSpPr>
        <p:grpSpPr>
          <a:xfrm>
            <a:off x="-2126115" y="-209394"/>
            <a:ext cx="3064153" cy="4629943"/>
            <a:chOff x="0" y="0"/>
            <a:chExt cx="812800" cy="1081477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B0C091C-8363-615A-80BE-ACD061164EBE}"/>
                </a:ext>
              </a:extLst>
            </p:cNvPr>
            <p:cNvSpPr/>
            <p:nvPr/>
          </p:nvSpPr>
          <p:spPr>
            <a:xfrm>
              <a:off x="0" y="0"/>
              <a:ext cx="812800" cy="1081477"/>
            </a:xfrm>
            <a:custGeom>
              <a:avLst/>
              <a:gdLst/>
              <a:ahLst/>
              <a:cxnLst/>
              <a:rect l="l" t="t" r="r" b="b"/>
              <a:pathLst>
                <a:path w="812800" h="1081477">
                  <a:moveTo>
                    <a:pt x="406400" y="1081477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1081477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87000"/>
                  </a:srgbClr>
                </a:gs>
                <a:gs pos="100000">
                  <a:srgbClr val="7ED957">
                    <a:alpha val="87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15D3E5E-60D9-DAC0-9358-89C5347B9C36}"/>
                </a:ext>
              </a:extLst>
            </p:cNvPr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" name="Google Shape;100;p1">
            <a:extLst>
              <a:ext uri="{FF2B5EF4-FFF2-40B4-BE49-F238E27FC236}">
                <a16:creationId xmlns:a16="http://schemas.microsoft.com/office/drawing/2014/main" id="{23A79014-4783-3E71-23F5-3F46F84FE4C1}"/>
              </a:ext>
            </a:extLst>
          </p:cNvPr>
          <p:cNvGrpSpPr/>
          <p:nvPr userDrawn="1"/>
        </p:nvGrpSpPr>
        <p:grpSpPr>
          <a:xfrm rot="10800000">
            <a:off x="4670555" y="3506949"/>
            <a:ext cx="5440087" cy="2091987"/>
            <a:chOff x="0" y="-28575"/>
            <a:chExt cx="1061159" cy="434975"/>
          </a:xfrm>
        </p:grpSpPr>
        <p:sp>
          <p:nvSpPr>
            <p:cNvPr id="21" name="Google Shape;101;p1">
              <a:extLst>
                <a:ext uri="{FF2B5EF4-FFF2-40B4-BE49-F238E27FC236}">
                  <a16:creationId xmlns:a16="http://schemas.microsoft.com/office/drawing/2014/main" id="{2E6A85B3-89BF-7455-2DFF-4685CFF15BD3}"/>
                </a:ext>
              </a:extLst>
            </p:cNvPr>
            <p:cNvSpPr/>
            <p:nvPr userDrawn="1"/>
          </p:nvSpPr>
          <p:spPr>
            <a:xfrm>
              <a:off x="0" y="0"/>
              <a:ext cx="1061159" cy="389440"/>
            </a:xfrm>
            <a:custGeom>
              <a:avLst/>
              <a:gdLst/>
              <a:ahLst/>
              <a:cxnLst/>
              <a:rect l="l" t="t" r="r" b="b"/>
              <a:pathLst>
                <a:path w="1061159" h="389440" extrusionOk="0">
                  <a:moveTo>
                    <a:pt x="795869" y="0"/>
                  </a:moveTo>
                  <a:lnTo>
                    <a:pt x="0" y="0"/>
                  </a:lnTo>
                  <a:lnTo>
                    <a:pt x="0" y="389440"/>
                  </a:lnTo>
                  <a:lnTo>
                    <a:pt x="795869" y="389440"/>
                  </a:lnTo>
                  <a:lnTo>
                    <a:pt x="1061159" y="194720"/>
                  </a:lnTo>
                  <a:lnTo>
                    <a:pt x="795869" y="0"/>
                  </a:lnTo>
                  <a:close/>
                </a:path>
              </a:pathLst>
            </a:custGeom>
            <a:gradFill>
              <a:gsLst>
                <a:gs pos="0">
                  <a:srgbClr val="8C52FF">
                    <a:alpha val="49019"/>
                  </a:srgbClr>
                </a:gs>
                <a:gs pos="100000">
                  <a:srgbClr val="00BF63">
                    <a:alpha val="4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Google Shape;102;p1">
              <a:extLst>
                <a:ext uri="{FF2B5EF4-FFF2-40B4-BE49-F238E27FC236}">
                  <a16:creationId xmlns:a16="http://schemas.microsoft.com/office/drawing/2014/main" id="{035EDBB2-63E4-5577-2F3F-5B5142FB3021}"/>
                </a:ext>
              </a:extLst>
            </p:cNvPr>
            <p:cNvSpPr txBox="1"/>
            <p:nvPr userDrawn="1"/>
          </p:nvSpPr>
          <p:spPr>
            <a:xfrm>
              <a:off x="0" y="-28575"/>
              <a:ext cx="6985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03;p1">
            <a:extLst>
              <a:ext uri="{FF2B5EF4-FFF2-40B4-BE49-F238E27FC236}">
                <a16:creationId xmlns:a16="http://schemas.microsoft.com/office/drawing/2014/main" id="{FE4B2144-DE82-07AB-B2E9-CFB125F321B7}"/>
              </a:ext>
            </a:extLst>
          </p:cNvPr>
          <p:cNvGrpSpPr/>
          <p:nvPr userDrawn="1"/>
        </p:nvGrpSpPr>
        <p:grpSpPr>
          <a:xfrm rot="10800000">
            <a:off x="5982596" y="3510863"/>
            <a:ext cx="4366653" cy="2269933"/>
            <a:chOff x="0" y="-28575"/>
            <a:chExt cx="851772" cy="471974"/>
          </a:xfrm>
        </p:grpSpPr>
        <p:sp>
          <p:nvSpPr>
            <p:cNvPr id="19" name="Google Shape;104;p1">
              <a:extLst>
                <a:ext uri="{FF2B5EF4-FFF2-40B4-BE49-F238E27FC236}">
                  <a16:creationId xmlns:a16="http://schemas.microsoft.com/office/drawing/2014/main" id="{39576F84-F7E9-67AE-20CB-A6403F546840}"/>
                </a:ext>
              </a:extLst>
            </p:cNvPr>
            <p:cNvSpPr/>
            <p:nvPr userDrawn="1"/>
          </p:nvSpPr>
          <p:spPr>
            <a:xfrm>
              <a:off x="0" y="0"/>
              <a:ext cx="851772" cy="443399"/>
            </a:xfrm>
            <a:custGeom>
              <a:avLst/>
              <a:gdLst/>
              <a:ahLst/>
              <a:cxnLst/>
              <a:rect l="l" t="t" r="r" b="b"/>
              <a:pathLst>
                <a:path w="851772" h="443399" extrusionOk="0">
                  <a:moveTo>
                    <a:pt x="638829" y="0"/>
                  </a:moveTo>
                  <a:lnTo>
                    <a:pt x="0" y="0"/>
                  </a:lnTo>
                  <a:lnTo>
                    <a:pt x="0" y="443399"/>
                  </a:lnTo>
                  <a:lnTo>
                    <a:pt x="638829" y="443399"/>
                  </a:lnTo>
                  <a:lnTo>
                    <a:pt x="851772" y="221700"/>
                  </a:lnTo>
                  <a:lnTo>
                    <a:pt x="638829" y="0"/>
                  </a:lnTo>
                  <a:close/>
                </a:path>
              </a:pathLst>
            </a:custGeom>
            <a:gradFill>
              <a:gsLst>
                <a:gs pos="0">
                  <a:srgbClr val="0097B2">
                    <a:alpha val="67058"/>
                  </a:srgbClr>
                </a:gs>
                <a:gs pos="100000">
                  <a:srgbClr val="7ED957">
                    <a:alpha val="6705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Google Shape;105;p1">
              <a:extLst>
                <a:ext uri="{FF2B5EF4-FFF2-40B4-BE49-F238E27FC236}">
                  <a16:creationId xmlns:a16="http://schemas.microsoft.com/office/drawing/2014/main" id="{8A1C27F8-B94E-0299-BDC2-BAAEC9CCABBC}"/>
                </a:ext>
              </a:extLst>
            </p:cNvPr>
            <p:cNvSpPr txBox="1"/>
            <p:nvPr userDrawn="1"/>
          </p:nvSpPr>
          <p:spPr>
            <a:xfrm>
              <a:off x="0" y="-28575"/>
              <a:ext cx="69850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95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400" b="1" kern="1200">
          <a:solidFill>
            <a:schemeClr val="tx1"/>
          </a:solidFill>
          <a:latin typeface="Bradley Hand ITC" panose="03070402050302030203" pitchFamily="66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adley Hand ITC" panose="03070402050302030203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A3EC387E-1EAC-5324-1B13-DB43C14027C9}"/>
              </a:ext>
            </a:extLst>
          </p:cNvPr>
          <p:cNvGrpSpPr/>
          <p:nvPr userDrawn="1"/>
        </p:nvGrpSpPr>
        <p:grpSpPr>
          <a:xfrm>
            <a:off x="-380856" y="0"/>
            <a:ext cx="9875041" cy="1319213"/>
            <a:chOff x="0" y="0"/>
            <a:chExt cx="4966535" cy="517058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F6F1FD8-2098-57D8-3F10-DB4E16EAAC5C}"/>
                </a:ext>
              </a:extLst>
            </p:cNvPr>
            <p:cNvSpPr/>
            <p:nvPr/>
          </p:nvSpPr>
          <p:spPr>
            <a:xfrm>
              <a:off x="0" y="0"/>
              <a:ext cx="4966536" cy="517058"/>
            </a:xfrm>
            <a:custGeom>
              <a:avLst/>
              <a:gdLst/>
              <a:ahLst/>
              <a:cxnLst/>
              <a:rect l="l" t="t" r="r" b="b"/>
              <a:pathLst>
                <a:path w="4966536" h="517058">
                  <a:moveTo>
                    <a:pt x="0" y="0"/>
                  </a:moveTo>
                  <a:lnTo>
                    <a:pt x="4966536" y="0"/>
                  </a:lnTo>
                  <a:lnTo>
                    <a:pt x="4966536" y="517058"/>
                  </a:lnTo>
                  <a:lnTo>
                    <a:pt x="0" y="517058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0232B9A8-F596-6D5D-DCC4-747DB55E0CF6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0EEA64-2AF8-2BD0-AAA8-08E06619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8FBFB4-115B-F526-2F54-587B0908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0A2230-E7BA-EC55-9261-A8B8E47CA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5F0A-E8B7-4397-BD51-04CF81EF798B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68C493-B169-78A0-D905-16E4BE271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07599D7-8D7C-E9A7-5FFB-87FD6AAC4D52}"/>
              </a:ext>
            </a:extLst>
          </p:cNvPr>
          <p:cNvSpPr/>
          <p:nvPr userDrawn="1"/>
        </p:nvSpPr>
        <p:spPr>
          <a:xfrm>
            <a:off x="7827986" y="-613933"/>
            <a:ext cx="2155619" cy="1933146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FBD5F548-2681-62C7-008C-241A768F178D}"/>
              </a:ext>
            </a:extLst>
          </p:cNvPr>
          <p:cNvSpPr/>
          <p:nvPr userDrawn="1"/>
        </p:nvSpPr>
        <p:spPr>
          <a:xfrm>
            <a:off x="-1318108" y="139354"/>
            <a:ext cx="1616104" cy="1541124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6CF5237-599D-DB89-20B3-57CA8DF9BF99}"/>
              </a:ext>
            </a:extLst>
          </p:cNvPr>
          <p:cNvSpPr/>
          <p:nvPr userDrawn="1"/>
        </p:nvSpPr>
        <p:spPr>
          <a:xfrm>
            <a:off x="827069" y="4197080"/>
            <a:ext cx="7489861" cy="844820"/>
          </a:xfrm>
          <a:custGeom>
            <a:avLst/>
            <a:gdLst/>
            <a:ahLst/>
            <a:cxnLst/>
            <a:rect l="l" t="t" r="r" b="b"/>
            <a:pathLst>
              <a:path w="16230600" h="4462814">
                <a:moveTo>
                  <a:pt x="0" y="0"/>
                </a:moveTo>
                <a:lnTo>
                  <a:pt x="16230600" y="0"/>
                </a:lnTo>
                <a:lnTo>
                  <a:pt x="16230600" y="4462814"/>
                </a:lnTo>
                <a:lnTo>
                  <a:pt x="0" y="44628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alphaModFix amt="34000"/>
            </a:blip>
            <a:srcRect/>
            <a:stretch>
              <a:fillRect t="-167295" b="-6681"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8791FA-40D0-9F5A-044A-1BFB119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83027-13B2-931B-20F4-10BCBA3B2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E5CF31-098C-AC23-D64B-7782D42A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5B30D33-434D-4C5B-B8C6-4D8CDCE94841}"/>
              </a:ext>
            </a:extLst>
          </p:cNvPr>
          <p:cNvGrpSpPr/>
          <p:nvPr userDrawn="1"/>
        </p:nvGrpSpPr>
        <p:grpSpPr>
          <a:xfrm>
            <a:off x="0" y="-74739"/>
            <a:ext cx="9144000" cy="993775"/>
            <a:chOff x="0" y="0"/>
            <a:chExt cx="4966535" cy="380511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5218C5B-DF23-C82B-7E48-D95C7905531E}"/>
                </a:ext>
              </a:extLst>
            </p:cNvPr>
            <p:cNvSpPr/>
            <p:nvPr/>
          </p:nvSpPr>
          <p:spPr>
            <a:xfrm>
              <a:off x="0" y="0"/>
              <a:ext cx="4966536" cy="380511"/>
            </a:xfrm>
            <a:custGeom>
              <a:avLst/>
              <a:gdLst/>
              <a:ahLst/>
              <a:cxnLst/>
              <a:rect l="l" t="t" r="r" b="b"/>
              <a:pathLst>
                <a:path w="4966536" h="380511">
                  <a:moveTo>
                    <a:pt x="0" y="0"/>
                  </a:moveTo>
                  <a:lnTo>
                    <a:pt x="4966536" y="0"/>
                  </a:lnTo>
                  <a:lnTo>
                    <a:pt x="4966536" y="380511"/>
                  </a:lnTo>
                  <a:lnTo>
                    <a:pt x="0" y="38051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2836845-DFB3-EAFF-34D8-932B17A473CD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F8DBB845-76AE-08A9-3F6E-458977411F96}"/>
              </a:ext>
            </a:extLst>
          </p:cNvPr>
          <p:cNvSpPr/>
          <p:nvPr userDrawn="1"/>
        </p:nvSpPr>
        <p:spPr>
          <a:xfrm>
            <a:off x="8001802" y="-735597"/>
            <a:ext cx="1655748" cy="1540213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BA385D3-190F-90A8-2626-804F17BC8A8C}"/>
              </a:ext>
            </a:extLst>
          </p:cNvPr>
          <p:cNvSpPr/>
          <p:nvPr userDrawn="1"/>
        </p:nvSpPr>
        <p:spPr>
          <a:xfrm>
            <a:off x="-795284" y="34510"/>
            <a:ext cx="1423934" cy="1343152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A6646F-B6C0-5822-BD99-2D66327D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1C4FAA4-D850-70BE-E95D-5BE0780F4861}"/>
              </a:ext>
            </a:extLst>
          </p:cNvPr>
          <p:cNvSpPr/>
          <p:nvPr userDrawn="1"/>
        </p:nvSpPr>
        <p:spPr>
          <a:xfrm>
            <a:off x="8189843" y="4767262"/>
            <a:ext cx="871964" cy="274637"/>
          </a:xfrm>
          <a:custGeom>
            <a:avLst/>
            <a:gdLst/>
            <a:ahLst/>
            <a:cxnLst/>
            <a:rect l="l" t="t" r="r" b="b"/>
            <a:pathLst>
              <a:path w="5554342" h="2027894">
                <a:moveTo>
                  <a:pt x="0" y="0"/>
                </a:moveTo>
                <a:lnTo>
                  <a:pt x="5554342" y="0"/>
                </a:lnTo>
                <a:lnTo>
                  <a:pt x="5554342" y="2027894"/>
                </a:lnTo>
                <a:lnTo>
                  <a:pt x="0" y="2027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8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8791FA-40D0-9F5A-044A-1BFB119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83027-13B2-931B-20F4-10BCBA3B2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E5CF31-098C-AC23-D64B-7782D42A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5B30D33-434D-4C5B-B8C6-4D8CDCE94841}"/>
              </a:ext>
            </a:extLst>
          </p:cNvPr>
          <p:cNvGrpSpPr/>
          <p:nvPr userDrawn="1"/>
        </p:nvGrpSpPr>
        <p:grpSpPr>
          <a:xfrm>
            <a:off x="0" y="-74739"/>
            <a:ext cx="9144000" cy="993775"/>
            <a:chOff x="0" y="0"/>
            <a:chExt cx="4966535" cy="380511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5218C5B-DF23-C82B-7E48-D95C7905531E}"/>
                </a:ext>
              </a:extLst>
            </p:cNvPr>
            <p:cNvSpPr/>
            <p:nvPr/>
          </p:nvSpPr>
          <p:spPr>
            <a:xfrm>
              <a:off x="0" y="0"/>
              <a:ext cx="4966536" cy="380511"/>
            </a:xfrm>
            <a:custGeom>
              <a:avLst/>
              <a:gdLst/>
              <a:ahLst/>
              <a:cxnLst/>
              <a:rect l="l" t="t" r="r" b="b"/>
              <a:pathLst>
                <a:path w="4966536" h="380511">
                  <a:moveTo>
                    <a:pt x="0" y="0"/>
                  </a:moveTo>
                  <a:lnTo>
                    <a:pt x="4966536" y="0"/>
                  </a:lnTo>
                  <a:lnTo>
                    <a:pt x="4966536" y="380511"/>
                  </a:lnTo>
                  <a:lnTo>
                    <a:pt x="0" y="380511"/>
                  </a:ln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2836845-DFB3-EAFF-34D8-932B17A473CD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F8DBB845-76AE-08A9-3F6E-458977411F96}"/>
              </a:ext>
            </a:extLst>
          </p:cNvPr>
          <p:cNvSpPr/>
          <p:nvPr userDrawn="1"/>
        </p:nvSpPr>
        <p:spPr>
          <a:xfrm>
            <a:off x="8001802" y="-735597"/>
            <a:ext cx="1655748" cy="1540213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BA385D3-190F-90A8-2626-804F17BC8A8C}"/>
              </a:ext>
            </a:extLst>
          </p:cNvPr>
          <p:cNvSpPr/>
          <p:nvPr userDrawn="1"/>
        </p:nvSpPr>
        <p:spPr>
          <a:xfrm>
            <a:off x="-795284" y="34510"/>
            <a:ext cx="1423934" cy="1343152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A6646F-B6C0-5822-BD99-2D66327D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1C4FAA4-D850-70BE-E95D-5BE0780F4861}"/>
              </a:ext>
            </a:extLst>
          </p:cNvPr>
          <p:cNvSpPr/>
          <p:nvPr userDrawn="1"/>
        </p:nvSpPr>
        <p:spPr>
          <a:xfrm>
            <a:off x="8189843" y="4767262"/>
            <a:ext cx="871964" cy="274637"/>
          </a:xfrm>
          <a:custGeom>
            <a:avLst/>
            <a:gdLst/>
            <a:ahLst/>
            <a:cxnLst/>
            <a:rect l="l" t="t" r="r" b="b"/>
            <a:pathLst>
              <a:path w="5554342" h="2027894">
                <a:moveTo>
                  <a:pt x="0" y="0"/>
                </a:moveTo>
                <a:lnTo>
                  <a:pt x="5554342" y="0"/>
                </a:lnTo>
                <a:lnTo>
                  <a:pt x="5554342" y="2027894"/>
                </a:lnTo>
                <a:lnTo>
                  <a:pt x="0" y="2027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8791FA-40D0-9F5A-044A-1BFB119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83027-13B2-931B-20F4-10BCBA3B2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C4D3-CE9F-46A1-98F4-2D34AA71452D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E5CF31-098C-AC23-D64B-7782D42A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5B30D33-434D-4C5B-B8C6-4D8CDCE94841}"/>
              </a:ext>
            </a:extLst>
          </p:cNvPr>
          <p:cNvGrpSpPr/>
          <p:nvPr userDrawn="1"/>
        </p:nvGrpSpPr>
        <p:grpSpPr>
          <a:xfrm>
            <a:off x="0" y="-74739"/>
            <a:ext cx="9144000" cy="993775"/>
            <a:chOff x="0" y="0"/>
            <a:chExt cx="4966535" cy="380511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5218C5B-DF23-C82B-7E48-D95C7905531E}"/>
                </a:ext>
              </a:extLst>
            </p:cNvPr>
            <p:cNvSpPr/>
            <p:nvPr/>
          </p:nvSpPr>
          <p:spPr>
            <a:xfrm>
              <a:off x="0" y="0"/>
              <a:ext cx="4966536" cy="380511"/>
            </a:xfrm>
            <a:custGeom>
              <a:avLst/>
              <a:gdLst/>
              <a:ahLst/>
              <a:cxnLst/>
              <a:rect l="l" t="t" r="r" b="b"/>
              <a:pathLst>
                <a:path w="4966536" h="380511">
                  <a:moveTo>
                    <a:pt x="0" y="0"/>
                  </a:moveTo>
                  <a:lnTo>
                    <a:pt x="4966536" y="0"/>
                  </a:lnTo>
                  <a:lnTo>
                    <a:pt x="4966536" y="380511"/>
                  </a:lnTo>
                  <a:lnTo>
                    <a:pt x="0" y="38051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C2836845-DFB3-EAFF-34D8-932B17A473CD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A6646F-B6C0-5822-BD99-2D66327D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27" y="191538"/>
            <a:ext cx="7886700" cy="52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1C4FAA4-D850-70BE-E95D-5BE0780F4861}"/>
              </a:ext>
            </a:extLst>
          </p:cNvPr>
          <p:cNvSpPr/>
          <p:nvPr userDrawn="1"/>
        </p:nvSpPr>
        <p:spPr>
          <a:xfrm>
            <a:off x="8189843" y="4767262"/>
            <a:ext cx="871964" cy="274637"/>
          </a:xfrm>
          <a:custGeom>
            <a:avLst/>
            <a:gdLst/>
            <a:ahLst/>
            <a:cxnLst/>
            <a:rect l="l" t="t" r="r" b="b"/>
            <a:pathLst>
              <a:path w="5554342" h="2027894">
                <a:moveTo>
                  <a:pt x="0" y="0"/>
                </a:moveTo>
                <a:lnTo>
                  <a:pt x="5554342" y="0"/>
                </a:lnTo>
                <a:lnTo>
                  <a:pt x="5554342" y="2027894"/>
                </a:lnTo>
                <a:lnTo>
                  <a:pt x="0" y="20278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FE6689E-7FCE-7782-9085-4622450D3811}"/>
              </a:ext>
            </a:extLst>
          </p:cNvPr>
          <p:cNvSpPr/>
          <p:nvPr userDrawn="1"/>
        </p:nvSpPr>
        <p:spPr>
          <a:xfrm rot="5400000">
            <a:off x="-1081565" y="756440"/>
            <a:ext cx="3075703" cy="554914"/>
          </a:xfrm>
          <a:custGeom>
            <a:avLst/>
            <a:gdLst/>
            <a:ahLst/>
            <a:cxnLst/>
            <a:rect l="l" t="t" r="r" b="b"/>
            <a:pathLst>
              <a:path w="1560186" h="218865">
                <a:moveTo>
                  <a:pt x="1356986" y="0"/>
                </a:moveTo>
                <a:lnTo>
                  <a:pt x="0" y="0"/>
                </a:lnTo>
                <a:lnTo>
                  <a:pt x="203200" y="218865"/>
                </a:lnTo>
                <a:lnTo>
                  <a:pt x="1560186" y="218865"/>
                </a:lnTo>
                <a:lnTo>
                  <a:pt x="1356986" y="0"/>
                </a:lnTo>
                <a:close/>
              </a:path>
            </a:pathLst>
          </a:custGeom>
          <a:solidFill>
            <a:srgbClr val="FFC000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1A3C044-F83D-F318-3600-3C370900DD67}"/>
              </a:ext>
            </a:extLst>
          </p:cNvPr>
          <p:cNvSpPr txBox="1"/>
          <p:nvPr userDrawn="1"/>
        </p:nvSpPr>
        <p:spPr>
          <a:xfrm rot="16200000">
            <a:off x="-2646552" y="928916"/>
            <a:ext cx="5772220" cy="74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  <a:spcBef>
                <a:spcPct val="0"/>
              </a:spcBef>
            </a:pPr>
            <a:r>
              <a:rPr lang="en-US" sz="2500" spc="40" err="1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Opdracht</a:t>
            </a:r>
            <a:r>
              <a:rPr lang="en-US" sz="2500" spc="4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8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7A66444B-41B4-8022-1442-E8A61BEF285B}"/>
              </a:ext>
            </a:extLst>
          </p:cNvPr>
          <p:cNvGrpSpPr/>
          <p:nvPr userDrawn="1"/>
        </p:nvGrpSpPr>
        <p:grpSpPr>
          <a:xfrm>
            <a:off x="-298173" y="188119"/>
            <a:ext cx="9144000" cy="993775"/>
            <a:chOff x="0" y="0"/>
            <a:chExt cx="4966535" cy="38051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5018463-C700-71DB-B174-0156ABB33F17}"/>
                </a:ext>
              </a:extLst>
            </p:cNvPr>
            <p:cNvSpPr/>
            <p:nvPr/>
          </p:nvSpPr>
          <p:spPr>
            <a:xfrm>
              <a:off x="0" y="0"/>
              <a:ext cx="4966536" cy="380511"/>
            </a:xfrm>
            <a:custGeom>
              <a:avLst/>
              <a:gdLst/>
              <a:ahLst/>
              <a:cxnLst/>
              <a:rect l="l" t="t" r="r" b="b"/>
              <a:pathLst>
                <a:path w="4966536" h="380511">
                  <a:moveTo>
                    <a:pt x="0" y="0"/>
                  </a:moveTo>
                  <a:lnTo>
                    <a:pt x="4966536" y="0"/>
                  </a:lnTo>
                  <a:lnTo>
                    <a:pt x="4966536" y="380511"/>
                  </a:lnTo>
                  <a:lnTo>
                    <a:pt x="0" y="38051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64A4888F-4730-57A7-2769-6E1D969E7D36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4C2FE-E5BD-95F0-BEF3-6A366971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5895440" cy="583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78FEE-CD0B-55DF-3DC2-8599EA14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D51871-510D-E8CE-AFC4-A55B0816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AFEAEFE-0B09-A274-8514-E849197079DD}"/>
              </a:ext>
            </a:extLst>
          </p:cNvPr>
          <p:cNvSpPr/>
          <p:nvPr userDrawn="1"/>
        </p:nvSpPr>
        <p:spPr>
          <a:xfrm rot="2925483">
            <a:off x="3721683" y="1733607"/>
            <a:ext cx="6712453" cy="780259"/>
          </a:xfrm>
          <a:custGeom>
            <a:avLst/>
            <a:gdLst/>
            <a:ahLst/>
            <a:cxnLst/>
            <a:rect l="l" t="t" r="r" b="b"/>
            <a:pathLst>
              <a:path w="15026802" h="1591351">
                <a:moveTo>
                  <a:pt x="0" y="0"/>
                </a:moveTo>
                <a:lnTo>
                  <a:pt x="15026802" y="0"/>
                </a:lnTo>
                <a:lnTo>
                  <a:pt x="15026802" y="1591350"/>
                </a:lnTo>
                <a:lnTo>
                  <a:pt x="0" y="15913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6495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9C08561-79CF-72D7-2D99-6F49D762BE08}"/>
              </a:ext>
            </a:extLst>
          </p:cNvPr>
          <p:cNvGrpSpPr>
            <a:grpSpLocks noChangeAspect="1"/>
          </p:cNvGrpSpPr>
          <p:nvPr/>
        </p:nvGrpSpPr>
        <p:grpSpPr>
          <a:xfrm>
            <a:off x="5338633" y="0"/>
            <a:ext cx="3805367" cy="3995738"/>
            <a:chOff x="0" y="0"/>
            <a:chExt cx="5370413" cy="6041715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D70C0AA-AB4F-8414-924D-011B31279FA4}"/>
                </a:ext>
              </a:extLst>
            </p:cNvPr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F7AD239-F15A-F91C-37CD-8F207CA17474}"/>
                </a:ext>
              </a:extLst>
            </p:cNvPr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5370413" y="0"/>
                  </a:moveTo>
                  <a:lnTo>
                    <a:pt x="5370413" y="6041715"/>
                  </a:lnTo>
                  <a:cubicBezTo>
                    <a:pt x="3580275" y="4027810"/>
                    <a:pt x="1790138" y="2013905"/>
                    <a:pt x="0" y="0"/>
                  </a:cubicBezTo>
                  <a:lnTo>
                    <a:pt x="5370413" y="0"/>
                  </a:lnTo>
                  <a:close/>
                </a:path>
              </a:pathLst>
            </a:custGeom>
            <a:blipFill>
              <a:blip r:embed="rId9"/>
              <a:stretch>
                <a:fillRect l="-46996" r="-2185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A886E6-BCE5-C9D0-E827-4919E93F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" y="362944"/>
            <a:ext cx="6072809" cy="74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831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9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">
            <a:extLst>
              <a:ext uri="{FF2B5EF4-FFF2-40B4-BE49-F238E27FC236}">
                <a16:creationId xmlns:a16="http://schemas.microsoft.com/office/drawing/2014/main" id="{3B05CF0D-64EA-1635-AAC3-9C4F94FD2055}"/>
              </a:ext>
            </a:extLst>
          </p:cNvPr>
          <p:cNvGrpSpPr/>
          <p:nvPr userDrawn="1"/>
        </p:nvGrpSpPr>
        <p:grpSpPr>
          <a:xfrm>
            <a:off x="-347869" y="101600"/>
            <a:ext cx="9144000" cy="993775"/>
            <a:chOff x="0" y="0"/>
            <a:chExt cx="4966535" cy="380511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65EEF565-19C1-0E74-5853-582FD506431C}"/>
                </a:ext>
              </a:extLst>
            </p:cNvPr>
            <p:cNvSpPr/>
            <p:nvPr/>
          </p:nvSpPr>
          <p:spPr>
            <a:xfrm>
              <a:off x="0" y="0"/>
              <a:ext cx="4966536" cy="380511"/>
            </a:xfrm>
            <a:custGeom>
              <a:avLst/>
              <a:gdLst/>
              <a:ahLst/>
              <a:cxnLst/>
              <a:rect l="l" t="t" r="r" b="b"/>
              <a:pathLst>
                <a:path w="4966536" h="380511">
                  <a:moveTo>
                    <a:pt x="0" y="0"/>
                  </a:moveTo>
                  <a:lnTo>
                    <a:pt x="4966536" y="0"/>
                  </a:lnTo>
                  <a:lnTo>
                    <a:pt x="4966536" y="380511"/>
                  </a:lnTo>
                  <a:lnTo>
                    <a:pt x="0" y="380511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33701A90-CEEC-FE35-1FBB-5C1E3D18040C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0B9D6A3F-7028-09EC-C65C-F255F299DD71}"/>
              </a:ext>
            </a:extLst>
          </p:cNvPr>
          <p:cNvSpPr txBox="1"/>
          <p:nvPr/>
        </p:nvSpPr>
        <p:spPr>
          <a:xfrm>
            <a:off x="-571206" y="175180"/>
            <a:ext cx="3127443" cy="224455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4C2FE-E5BD-95F0-BEF3-6A366971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612002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78FEE-CD0B-55DF-3DC2-8599EA14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E731-E0C6-4D3B-B01F-360EE6C30545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D51871-510D-E8CE-AFC4-A55B08163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5AFEAEFE-0B09-A274-8514-E849197079DD}"/>
              </a:ext>
            </a:extLst>
          </p:cNvPr>
          <p:cNvSpPr/>
          <p:nvPr userDrawn="1"/>
        </p:nvSpPr>
        <p:spPr>
          <a:xfrm rot="2925483">
            <a:off x="3721683" y="1733607"/>
            <a:ext cx="6712453" cy="780259"/>
          </a:xfrm>
          <a:custGeom>
            <a:avLst/>
            <a:gdLst/>
            <a:ahLst/>
            <a:cxnLst/>
            <a:rect l="l" t="t" r="r" b="b"/>
            <a:pathLst>
              <a:path w="15026802" h="1591351">
                <a:moveTo>
                  <a:pt x="0" y="0"/>
                </a:moveTo>
                <a:lnTo>
                  <a:pt x="15026802" y="0"/>
                </a:lnTo>
                <a:lnTo>
                  <a:pt x="15026802" y="1591350"/>
                </a:lnTo>
                <a:lnTo>
                  <a:pt x="0" y="1591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649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A886E6-BCE5-C9D0-E827-4919E93F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238918"/>
            <a:ext cx="6072809" cy="74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7BF8748-8CD5-4F60-D1E7-51DEE9308E99}"/>
              </a:ext>
            </a:extLst>
          </p:cNvPr>
          <p:cNvSpPr/>
          <p:nvPr userDrawn="1"/>
        </p:nvSpPr>
        <p:spPr>
          <a:xfrm>
            <a:off x="5542163" y="0"/>
            <a:ext cx="3601837" cy="3925957"/>
          </a:xfrm>
          <a:custGeom>
            <a:avLst/>
            <a:gdLst/>
            <a:ahLst/>
            <a:cxnLst/>
            <a:rect l="l" t="t" r="r" b="b"/>
            <a:pathLst>
              <a:path w="5370413" h="6041715">
                <a:moveTo>
                  <a:pt x="5370413" y="0"/>
                </a:moveTo>
                <a:lnTo>
                  <a:pt x="5370413" y="6041715"/>
                </a:lnTo>
                <a:cubicBezTo>
                  <a:pt x="3580275" y="4027810"/>
                  <a:pt x="1790138" y="2013905"/>
                  <a:pt x="0" y="0"/>
                </a:cubicBezTo>
                <a:lnTo>
                  <a:pt x="5370413" y="0"/>
                </a:lnTo>
                <a:close/>
              </a:path>
            </a:pathLst>
          </a:custGeom>
          <a:blipFill>
            <a:blip r:embed="rId7"/>
            <a:stretch>
              <a:fillRect l="-13114" r="-55635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6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F67075-F97C-2449-29FC-894DE724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873EAB-4F38-A224-3E29-FEF28FFA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F64C5-11E2-F1FB-2687-0D473A439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86A506-8441-4428-9900-F7172C427442}" type="datetimeFigureOut">
              <a:rPr lang="nl-NL" smtClean="0"/>
              <a:t>27-2-2026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9A83C-7ECF-AB93-99CA-76ED1E47A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A0AB0B-91D5-017A-E3F0-73154AD44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C5D94-386F-4202-85FD-10C29D8D5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9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50687-DCF7-2BB7-D20F-93286218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962"/>
            <a:ext cx="9143990" cy="5142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3E5CD7-1800-520D-BC1F-9D4884E2BD06}"/>
              </a:ext>
            </a:extLst>
          </p:cNvPr>
          <p:cNvSpPr txBox="1"/>
          <p:nvPr/>
        </p:nvSpPr>
        <p:spPr>
          <a:xfrm>
            <a:off x="4184197" y="653143"/>
            <a:ext cx="3793600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latin typeface="Bangers Bold"/>
                <a:ea typeface="Calibri"/>
                <a:cs typeface="Calibri"/>
              </a:rPr>
              <a:t>Transferdag</a:t>
            </a:r>
            <a:r>
              <a:rPr lang="en-US" sz="4000" b="1" dirty="0">
                <a:latin typeface="Bangers Bold"/>
                <a:ea typeface="Calibri"/>
                <a:cs typeface="Calibri"/>
              </a:rPr>
              <a:t> 3</a:t>
            </a:r>
          </a:p>
          <a:p>
            <a:r>
              <a:rPr lang="en-US" sz="2700" dirty="0" err="1">
                <a:latin typeface="Bangers Bold"/>
                <a:ea typeface="Calibri"/>
                <a:cs typeface="Calibri"/>
              </a:rPr>
              <a:t>Didactisch</a:t>
            </a:r>
            <a:r>
              <a:rPr lang="en-US" sz="2700" dirty="0">
                <a:latin typeface="Bangers Bold"/>
                <a:ea typeface="Calibri"/>
                <a:cs typeface="Calibri"/>
              </a:rPr>
              <a:t> 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handelen</a:t>
            </a:r>
            <a:r>
              <a:rPr lang="en-US" sz="2700" dirty="0">
                <a:latin typeface="Bangers Bold"/>
                <a:ea typeface="Calibri"/>
                <a:cs typeface="Calibri"/>
              </a:rPr>
              <a:t> N3 </a:t>
            </a:r>
          </a:p>
          <a:p>
            <a:endParaRPr lang="en-US" sz="900" dirty="0">
              <a:latin typeface="Bangers Bold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A90F-7859-A93D-9419-A616EF8437E8}"/>
              </a:ext>
            </a:extLst>
          </p:cNvPr>
          <p:cNvSpPr txBox="1"/>
          <p:nvPr/>
        </p:nvSpPr>
        <p:spPr>
          <a:xfrm>
            <a:off x="4177966" y="1756611"/>
            <a:ext cx="199273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angers Bold"/>
                <a:ea typeface="Calibri"/>
                <a:cs typeface="Calibri"/>
              </a:rPr>
              <a:t>8 April 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35CF453-8309-1F23-C6E6-6F6C64005C74}"/>
                  </a:ext>
                </a:extLst>
              </p14:cNvPr>
              <p14:cNvContentPartPr/>
              <p14:nvPr/>
            </p14:nvContentPartPr>
            <p14:xfrm>
              <a:off x="4308120" y="4129380"/>
              <a:ext cx="60480" cy="10440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35CF453-8309-1F23-C6E6-6F6C64005C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815" y="4120052"/>
                <a:ext cx="78731" cy="1226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6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0907E-5A2E-B188-9273-5BEAF16BB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0DBFB-9E66-788E-0A5D-842605BF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</p:spPr>
        <p:txBody>
          <a:bodyPr anchor="ctr">
            <a:normAutofit/>
          </a:bodyPr>
          <a:lstStyle/>
          <a:p>
            <a:r>
              <a:rPr lang="nl-NL" sz="3100"/>
              <a:t>Taalgericht lesgeven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FEF6C3-2036-C6F8-6005-B04824AAF99B}"/>
              </a:ext>
            </a:extLst>
          </p:cNvPr>
          <p:cNvSpPr txBox="1"/>
          <p:nvPr/>
        </p:nvSpPr>
        <p:spPr>
          <a:xfrm>
            <a:off x="323052" y="889806"/>
            <a:ext cx="84978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dirty="0"/>
              <a:t>Herschrijf deze les waarbij de drie pijlers wél aanwezig zijn!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Voorwaarden:</a:t>
            </a:r>
          </a:p>
          <a:p>
            <a:pPr marL="285750" indent="-285750">
              <a:buFontTx/>
              <a:buChar char="-"/>
            </a:pPr>
            <a:r>
              <a:rPr lang="nl-NL" dirty="0"/>
              <a:t>Concreet begin van de les</a:t>
            </a:r>
          </a:p>
          <a:p>
            <a:pPr marL="285750" indent="-285750">
              <a:buFontTx/>
              <a:buChar char="-"/>
            </a:pPr>
            <a:r>
              <a:rPr lang="nl-NL" dirty="0"/>
              <a:t>Minimaal één interactieve werkvorm</a:t>
            </a:r>
          </a:p>
          <a:p>
            <a:pPr marL="285750" indent="-285750">
              <a:buFontTx/>
              <a:buChar char="-"/>
            </a:pPr>
            <a:r>
              <a:rPr lang="nl-NL" dirty="0"/>
              <a:t>Expliciete taalsteun opnemen</a:t>
            </a:r>
          </a:p>
          <a:p>
            <a:pPr marL="285750" indent="-285750">
              <a:buFontTx/>
              <a:buChar char="-"/>
            </a:pPr>
            <a:r>
              <a:rPr lang="nl-NL" dirty="0"/>
              <a:t>Kort verantwoorden waarom dit wel werkt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Doe dit in een groepje van 4 in 10 minuten. Klaar? Welk taaldoel zou je hieraan kunnen koppelen?</a:t>
            </a:r>
          </a:p>
        </p:txBody>
      </p:sp>
    </p:spTree>
    <p:extLst>
      <p:ext uri="{BB962C8B-B14F-4D97-AF65-F5344CB8AC3E}">
        <p14:creationId xmlns:p14="http://schemas.microsoft.com/office/powerpoint/2010/main" val="16969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AC8DA-E8A7-7BC4-916C-78B31ACE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Samenwerkend leren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6D862E-DAB5-B798-01CC-5ECDFB835190}"/>
              </a:ext>
            </a:extLst>
          </p:cNvPr>
          <p:cNvSpPr txBox="1"/>
          <p:nvPr/>
        </p:nvSpPr>
        <p:spPr>
          <a:xfrm>
            <a:off x="-145142" y="1925419"/>
            <a:ext cx="2423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Pijlers </a:t>
            </a:r>
            <a:br>
              <a:rPr lang="nl-NL"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l-NL"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Samenwerkend Leren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31711B-286B-4050-3AE6-4E1469B3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74" y="1010698"/>
            <a:ext cx="6277851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7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AC8DA-E8A7-7BC4-916C-78B31ACE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latin typeface="Century Gothic"/>
              </a:rPr>
              <a:t>Samenwerkend leren voorbeelden</a:t>
            </a:r>
            <a:endParaRPr lang="nl-NL"/>
          </a:p>
        </p:txBody>
      </p:sp>
      <p:graphicFrame>
        <p:nvGraphicFramePr>
          <p:cNvPr id="4" name="Google Shape;185;g2df3b0be853_0_27">
            <a:extLst>
              <a:ext uri="{FF2B5EF4-FFF2-40B4-BE49-F238E27FC236}">
                <a16:creationId xmlns:a16="http://schemas.microsoft.com/office/drawing/2014/main" id="{A6513593-27B8-FD6C-55F3-35834658E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672844"/>
              </p:ext>
            </p:extLst>
          </p:nvPr>
        </p:nvGraphicFramePr>
        <p:xfrm>
          <a:off x="130627" y="1225367"/>
          <a:ext cx="5704116" cy="3390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5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8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Samenwerkingsvaardigheden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Voorbeeld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8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Luisteren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Denken, delen, uitwisselen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Overleggen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Placematmethode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Flitsmethode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Aanmoedigen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Expertgroepen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Overtuigen</a:t>
                      </a:r>
                      <a:endParaRPr sz="160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nl-NL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Carrousel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A94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4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3649CFC-830C-8BA2-CEF6-C3320D69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01600"/>
            <a:ext cx="7886700" cy="530225"/>
          </a:xfrm>
        </p:spPr>
        <p:txBody>
          <a:bodyPr>
            <a:normAutofit fontScale="90000"/>
          </a:bodyPr>
          <a:lstStyle/>
          <a:p>
            <a:r>
              <a:rPr lang="nl-NL"/>
              <a:t>Samenwerkend leren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AB1D77C-0C33-0D1B-7BF1-8B48248E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112" y="1370739"/>
            <a:ext cx="7886700" cy="3262313"/>
          </a:xfrm>
        </p:spPr>
        <p:txBody>
          <a:bodyPr>
            <a:normAutofit/>
          </a:bodyPr>
          <a:lstStyle/>
          <a:p>
            <a:r>
              <a:rPr lang="nl-NL" sz="2000" dirty="0"/>
              <a:t>Ronde  1</a:t>
            </a:r>
          </a:p>
          <a:p>
            <a:r>
              <a:rPr lang="nl-NL" sz="2000" dirty="0"/>
              <a:t>--------------</a:t>
            </a:r>
          </a:p>
          <a:p>
            <a:r>
              <a:rPr lang="nl-NL" sz="2000" dirty="0"/>
              <a:t>Je hebt net een opdracht gedaan waarbij je moest samenwerken. Dit gaan we in de volgende ronde nog een keer doen maar dan net iets anders.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38800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569F-783F-CC2A-36C7-4328FE0B1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F66B7-4D3C-B895-BD3D-03A840D63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86" y="1370013"/>
            <a:ext cx="7615464" cy="3262312"/>
          </a:xfrm>
        </p:spPr>
        <p:txBody>
          <a:bodyPr>
            <a:normAutofit/>
          </a:bodyPr>
          <a:lstStyle/>
          <a:p>
            <a:r>
              <a:rPr lang="nl-NL" sz="2000" dirty="0"/>
              <a:t>Ronde 2</a:t>
            </a:r>
          </a:p>
          <a:p>
            <a:r>
              <a:rPr lang="nl-NL" sz="2000" dirty="0"/>
              <a:t>--------------</a:t>
            </a:r>
          </a:p>
          <a:p>
            <a:r>
              <a:rPr lang="nl-NL" sz="2000" dirty="0"/>
              <a:t>Kies een van de opdrachten op de hand-out en maak deze samen met je groepje.</a:t>
            </a:r>
          </a:p>
          <a:p>
            <a:endParaRPr lang="nl-NL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BA64785-1A49-6DBA-519C-4BE10F0C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01600"/>
            <a:ext cx="7886700" cy="530225"/>
          </a:xfrm>
        </p:spPr>
        <p:txBody>
          <a:bodyPr>
            <a:normAutofit fontScale="90000"/>
          </a:bodyPr>
          <a:lstStyle/>
          <a:p>
            <a:r>
              <a:rPr lang="nl-NL"/>
              <a:t>Samenwerkend leren</a:t>
            </a:r>
          </a:p>
        </p:txBody>
      </p:sp>
    </p:spTree>
    <p:extLst>
      <p:ext uri="{BB962C8B-B14F-4D97-AF65-F5344CB8AC3E}">
        <p14:creationId xmlns:p14="http://schemas.microsoft.com/office/powerpoint/2010/main" val="169423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42EFF-4D9B-1893-6F56-9A924272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86" y="1370013"/>
            <a:ext cx="7615464" cy="3262312"/>
          </a:xfrm>
        </p:spPr>
        <p:txBody>
          <a:bodyPr/>
          <a:lstStyle/>
          <a:p>
            <a:r>
              <a:rPr lang="nl-NL" sz="2000" dirty="0"/>
              <a:t>Evaluatie</a:t>
            </a:r>
          </a:p>
          <a:p>
            <a:r>
              <a:rPr lang="nl-NL" sz="2000" dirty="0"/>
              <a:t>--------------</a:t>
            </a:r>
          </a:p>
          <a:p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649CFC-830C-8BA2-CEF6-C3320D69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01600"/>
            <a:ext cx="7886700" cy="530225"/>
          </a:xfrm>
        </p:spPr>
        <p:txBody>
          <a:bodyPr>
            <a:normAutofit fontScale="90000"/>
          </a:bodyPr>
          <a:lstStyle/>
          <a:p>
            <a:r>
              <a:rPr lang="nl-NL"/>
              <a:t>Samenwerkend leren</a:t>
            </a:r>
          </a:p>
        </p:txBody>
      </p:sp>
    </p:spTree>
    <p:extLst>
      <p:ext uri="{BB962C8B-B14F-4D97-AF65-F5344CB8AC3E}">
        <p14:creationId xmlns:p14="http://schemas.microsoft.com/office/powerpoint/2010/main" val="261628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53BD0-176A-69E2-5C45-7366F246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err="1">
                <a:latin typeface="Century Gothic"/>
              </a:rPr>
              <a:t>Differentiëren</a:t>
            </a:r>
            <a:endParaRPr lang="nl-NL" sz="2500" dirty="0">
              <a:latin typeface="Century Gothic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8716F5-3CA9-EAF7-1AD4-7F3037F9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26" y="957942"/>
            <a:ext cx="8241503" cy="4185557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nl-NL"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l-NL" sz="1400" dirty="0"/>
          </a:p>
        </p:txBody>
      </p:sp>
      <p:pic>
        <p:nvPicPr>
          <p:cNvPr id="3" name="Google Shape;219;g2e0b9b945a3_0_5">
            <a:extLst>
              <a:ext uri="{FF2B5EF4-FFF2-40B4-BE49-F238E27FC236}">
                <a16:creationId xmlns:a16="http://schemas.microsoft.com/office/drawing/2014/main" id="{6D14F550-EA21-B2FB-E19C-D1B398BA83F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4315" y="1405034"/>
            <a:ext cx="5615369" cy="354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54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53BD0-176A-69E2-5C45-7366F246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b="1" i="0" u="none" strike="noStrike" dirty="0" err="1">
                <a:effectLst/>
                <a:latin typeface="Century Gothic"/>
              </a:rPr>
              <a:t>Differentiëren</a:t>
            </a:r>
            <a:endParaRPr lang="nl-NL" sz="2500" dirty="0">
              <a:latin typeface="Century Gothic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8716F5-3CA9-EAF7-1AD4-7F3037F9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26" y="957942"/>
            <a:ext cx="8241503" cy="4185557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nl-NL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Deel 2 Differentiëren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nl-NL"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 is differentiëren?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“Differentiatie is een onderwijsbenadering waarbij leraren proactief aanpassingen doen in de inhoud van het onderwijs of de benadering de leerling, om tegemoet te komen aan verschillende leerbehoeften van</a:t>
            </a:r>
            <a:r>
              <a:rPr lang="nl-NL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individuele leerlingen of van kleine groepen leerlingen, om daarmee de leermogelijkheden van alle leerlingen in de klas te vergroten.”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nl-NL"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Waarom differentiëren?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➔ Leerlingen voelen zich meer gezien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➔ Verbeterde leerresultaten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➔ Motivatie en betrokkenheid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➔ Stimuleert zelfregulatie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nl-N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➔ Creëert meer gelijkheid in het onderwijs</a:t>
            </a:r>
          </a:p>
          <a:p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76519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53BD0-176A-69E2-5C45-7366F246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err="1">
                <a:latin typeface="Century Gothic"/>
              </a:rPr>
              <a:t>Differentiëren</a:t>
            </a:r>
            <a:endParaRPr lang="nl-NL" sz="2500" dirty="0">
              <a:latin typeface="Century Gothic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8716F5-3CA9-EAF7-1AD4-7F3037F9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54" y="1054989"/>
            <a:ext cx="2338292" cy="41855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Differentiatiekaart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nl-N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Opdracht </a:t>
            </a:r>
            <a:br>
              <a:rPr lang="nl-N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Bestudeer de kaart. Koppel daarna in tweetallen de casus aan de vorm.</a:t>
            </a: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0"/>
              </a:spcBef>
              <a:buSzPts val="1100"/>
            </a:pPr>
            <a:endParaRPr lang="nl-N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nl-NL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C7380-B0D7-E051-1513-054567443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92" y="959688"/>
            <a:ext cx="5304194" cy="37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EE4B5-1BCD-11CD-9B87-BF9A8B569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65C2A-98E8-EAAB-CA73-E0E80804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err="1">
                <a:latin typeface="Century Gothic"/>
              </a:rPr>
              <a:t>Differentiëren</a:t>
            </a:r>
            <a:endParaRPr lang="nl-NL" sz="2500" dirty="0">
              <a:latin typeface="Century Gothic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17C36F8-8B2B-7D9E-574C-F1B1C5720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54" y="1054989"/>
            <a:ext cx="2338292" cy="41855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Differentiatiekaart 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4999"/>
              </a:lnSpc>
              <a:spcBef>
                <a:spcPts val="0"/>
              </a:spcBef>
              <a:buSzPts val="1100"/>
            </a:pPr>
            <a:endParaRPr lang="nl-N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Nabespreking: met welke vorm(en) van differentiatie ga je de komende tijd eens bewuster aan de slag? </a:t>
            </a:r>
            <a:endParaRPr lang="nl-NL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nl-NL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97575-A641-13CC-9274-2639594A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92" y="959688"/>
            <a:ext cx="5304194" cy="37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689C8-4B6F-A54F-7E2D-61CD0231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801C3B-2FB7-D52C-AB7D-E31C4F59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83" y="1535261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Aan het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eind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deze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bijeenkomst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Kun je de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pijlers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taalgericht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lesgeven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toepassen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op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voorbeeldtekst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Kun je de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pijlers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samenwerkend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leren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toepassen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bij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opdrachten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b="0" i="0" u="none" strike="noStrike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Kun je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uitleggen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op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welke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manier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differentiatie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aan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bod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komen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binnen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de les. </a:t>
            </a:r>
            <a:endParaRPr lang="en-US" sz="1600" b="1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31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53BD0-176A-69E2-5C45-7366F246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err="1">
                <a:latin typeface="Century Gothic"/>
              </a:rPr>
              <a:t>Differentiëren</a:t>
            </a:r>
            <a:endParaRPr lang="nl-NL" sz="25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8716F5-3CA9-EAF7-1AD4-7F3037F9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26" y="957942"/>
            <a:ext cx="8241503" cy="41855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nl-N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Kies uit het lesvoorbereidingsformulier dat je hebt meegenomen een </a:t>
            </a:r>
            <a:r>
              <a:rPr lang="nl-NL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lesfase</a:t>
            </a:r>
            <a:r>
              <a:rPr lang="nl-N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uit waarin je gaat differentiëren.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endParaRPr lang="nl-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nl-N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Bedenk voor welke leerlingen uit jouw klas je wellicht een aanpassing zou moeten maken en wat je zou moeten aanpassen om voor hen de stof beter te laten overkomen/beklijven.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endParaRPr lang="nl-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nl-N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Kies uit een van de vorige slides een manier waarop je gaat differentiëren en schrijf op wat je concreet gaat doen.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endParaRPr lang="nl-NL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nl-N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Koppel de differentiatie aan de groep die je hiermee bedient een geef een onderbouwing waarom dit behulpzaam is voor deze groep leerlingen en bespreek dit met een groepsgenoot.</a:t>
            </a:r>
          </a:p>
        </p:txBody>
      </p:sp>
    </p:spTree>
    <p:extLst>
      <p:ext uri="{BB962C8B-B14F-4D97-AF65-F5344CB8AC3E}">
        <p14:creationId xmlns:p14="http://schemas.microsoft.com/office/powerpoint/2010/main" val="164066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568D4-2842-839A-2DAB-EE8B5CE4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D459D-CCDA-60D4-2DEB-6926D01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666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en-US" sz="2000" dirty="0">
                <a:solidFill>
                  <a:srgbClr val="000000"/>
                </a:solidFill>
              </a:rPr>
              <a:t>Je </a:t>
            </a:r>
            <a:r>
              <a:rPr lang="en-US" sz="2000" dirty="0" err="1">
                <a:solidFill>
                  <a:srgbClr val="000000"/>
                </a:solidFill>
              </a:rPr>
              <a:t>kunt</a:t>
            </a:r>
            <a:r>
              <a:rPr lang="en-US" sz="2000" dirty="0">
                <a:solidFill>
                  <a:srgbClr val="000000"/>
                </a:solidFill>
              </a:rPr>
              <a:t> nu…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pijlers</a:t>
            </a:r>
            <a:r>
              <a:rPr lang="en-US" sz="2000" dirty="0">
                <a:solidFill>
                  <a:srgbClr val="000000"/>
                </a:solidFill>
              </a:rPr>
              <a:t> van </a:t>
            </a:r>
            <a:r>
              <a:rPr lang="en-US" sz="2000" dirty="0" err="1">
                <a:solidFill>
                  <a:srgbClr val="000000"/>
                </a:solidFill>
              </a:rPr>
              <a:t>taalgericht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lesgeven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toepassen</a:t>
            </a:r>
            <a:r>
              <a:rPr lang="en-US" sz="2000" dirty="0">
                <a:solidFill>
                  <a:srgbClr val="000000"/>
                </a:solidFill>
              </a:rPr>
              <a:t> op </a:t>
            </a:r>
            <a:r>
              <a:rPr lang="en-US" sz="2000" dirty="0" err="1">
                <a:solidFill>
                  <a:srgbClr val="000000"/>
                </a:solidFill>
              </a:rPr>
              <a:t>een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voorbeeldtekst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pijlers</a:t>
            </a:r>
            <a:r>
              <a:rPr lang="en-US" sz="2000" dirty="0">
                <a:solidFill>
                  <a:srgbClr val="000000"/>
                </a:solidFill>
              </a:rPr>
              <a:t> van </a:t>
            </a:r>
            <a:r>
              <a:rPr lang="en-US" sz="2000" dirty="0" err="1">
                <a:solidFill>
                  <a:srgbClr val="000000"/>
                </a:solidFill>
              </a:rPr>
              <a:t>samenwerkend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leren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toepassen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bij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opdrachten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Uitleggen</a:t>
            </a:r>
            <a:r>
              <a:rPr lang="en-US" sz="2000" dirty="0">
                <a:solidFill>
                  <a:srgbClr val="000000"/>
                </a:solidFill>
              </a:rPr>
              <a:t> op </a:t>
            </a:r>
            <a:r>
              <a:rPr lang="en-US" sz="2000" dirty="0" err="1">
                <a:solidFill>
                  <a:srgbClr val="000000"/>
                </a:solidFill>
              </a:rPr>
              <a:t>welke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manier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differentiatie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aan</a:t>
            </a:r>
            <a:r>
              <a:rPr lang="en-US" sz="2000" dirty="0">
                <a:solidFill>
                  <a:srgbClr val="000000"/>
                </a:solidFill>
              </a:rPr>
              <a:t> bod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binnen</a:t>
            </a:r>
            <a:r>
              <a:rPr lang="en-US" sz="2000" dirty="0">
                <a:solidFill>
                  <a:srgbClr val="000000"/>
                </a:solidFill>
              </a:rPr>
              <a:t> de les. </a:t>
            </a:r>
            <a:endParaRPr lang="en-US" sz="2000" b="1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985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Vlieger, voedsel&#10;&#10;Door AI gegenereerde inhoud is mogelijk onjuist.">
            <a:extLst>
              <a:ext uri="{FF2B5EF4-FFF2-40B4-BE49-F238E27FC236}">
                <a16:creationId xmlns:a16="http://schemas.microsoft.com/office/drawing/2014/main" id="{7A77182B-B991-FA09-2316-7E173244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019" y="0"/>
            <a:ext cx="36359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10BDD-4CED-5EDA-018B-6C052539F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B086BE-65A8-1344-305B-0F8046A4F834}"/>
              </a:ext>
            </a:extLst>
          </p:cNvPr>
          <p:cNvSpPr/>
          <p:nvPr/>
        </p:nvSpPr>
        <p:spPr>
          <a:xfrm flipH="1" flipV="1"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nl-NL" sz="9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E8ECDF3-F211-D270-EB1E-B6118970E563}"/>
              </a:ext>
            </a:extLst>
          </p:cNvPr>
          <p:cNvGrpSpPr/>
          <p:nvPr/>
        </p:nvGrpSpPr>
        <p:grpSpPr>
          <a:xfrm>
            <a:off x="-190428" y="0"/>
            <a:ext cx="9428657" cy="981602"/>
            <a:chOff x="0" y="0"/>
            <a:chExt cx="4966535" cy="51705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EBCB5DC-B652-834A-5A3D-C48E8949917F}"/>
                </a:ext>
              </a:extLst>
            </p:cNvPr>
            <p:cNvSpPr/>
            <p:nvPr/>
          </p:nvSpPr>
          <p:spPr>
            <a:xfrm>
              <a:off x="0" y="0"/>
              <a:ext cx="4966536" cy="517058"/>
            </a:xfrm>
            <a:custGeom>
              <a:avLst/>
              <a:gdLst/>
              <a:ahLst/>
              <a:cxnLst/>
              <a:rect l="l" t="t" r="r" b="b"/>
              <a:pathLst>
                <a:path w="4966536" h="517058">
                  <a:moveTo>
                    <a:pt x="0" y="0"/>
                  </a:moveTo>
                  <a:lnTo>
                    <a:pt x="4966536" y="0"/>
                  </a:lnTo>
                  <a:lnTo>
                    <a:pt x="4966536" y="517058"/>
                  </a:lnTo>
                  <a:lnTo>
                    <a:pt x="0" y="517058"/>
                  </a:ln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nl-NL" sz="90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34744AE-A4D9-23D3-F7E0-0B8845185455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30"/>
                </a:lnSpc>
              </a:pPr>
              <a:endParaRPr sz="90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3ABFACC8-CE42-AF7A-FA46-48C300639EB7}"/>
              </a:ext>
            </a:extLst>
          </p:cNvPr>
          <p:cNvSpPr/>
          <p:nvPr/>
        </p:nvSpPr>
        <p:spPr>
          <a:xfrm>
            <a:off x="514350" y="4008581"/>
            <a:ext cx="7189891" cy="1042979"/>
          </a:xfrm>
          <a:custGeom>
            <a:avLst/>
            <a:gdLst/>
            <a:ahLst/>
            <a:cxnLst/>
            <a:rect l="l" t="t" r="r" b="b"/>
            <a:pathLst>
              <a:path w="16230600" h="4462814">
                <a:moveTo>
                  <a:pt x="0" y="0"/>
                </a:moveTo>
                <a:lnTo>
                  <a:pt x="16230600" y="0"/>
                </a:lnTo>
                <a:lnTo>
                  <a:pt x="16230600" y="4462814"/>
                </a:lnTo>
                <a:lnTo>
                  <a:pt x="0" y="44628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34000"/>
            </a:blip>
            <a:srcRect/>
            <a:stretch>
              <a:fillRect t="-167295" b="-6681"/>
            </a:stretch>
          </a:blipFill>
        </p:spPr>
        <p:txBody>
          <a:bodyPr/>
          <a:lstStyle/>
          <a:p>
            <a:endParaRPr lang="nl-NL" sz="9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35CA23E-8DE2-071F-9C37-AA18F67A9BE3}"/>
              </a:ext>
            </a:extLst>
          </p:cNvPr>
          <p:cNvSpPr/>
          <p:nvPr/>
        </p:nvSpPr>
        <p:spPr>
          <a:xfrm>
            <a:off x="7704241" y="-1076577"/>
            <a:ext cx="2058178" cy="2058178"/>
          </a:xfrm>
          <a:custGeom>
            <a:avLst/>
            <a:gdLst/>
            <a:ahLst/>
            <a:cxnLst/>
            <a:rect l="l" t="t" r="r" b="b"/>
            <a:pathLst>
              <a:path w="4116356" h="4116356">
                <a:moveTo>
                  <a:pt x="0" y="0"/>
                </a:moveTo>
                <a:lnTo>
                  <a:pt x="4116355" y="0"/>
                </a:lnTo>
                <a:lnTo>
                  <a:pt x="4116355" y="4116356"/>
                </a:lnTo>
                <a:lnTo>
                  <a:pt x="0" y="4116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sz="9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DB5D79E-0A28-B344-84CE-AB1859A19242}"/>
              </a:ext>
            </a:extLst>
          </p:cNvPr>
          <p:cNvSpPr/>
          <p:nvPr/>
        </p:nvSpPr>
        <p:spPr>
          <a:xfrm>
            <a:off x="-1301190" y="0"/>
            <a:ext cx="1628044" cy="1628044"/>
          </a:xfrm>
          <a:custGeom>
            <a:avLst/>
            <a:gdLst/>
            <a:ahLst/>
            <a:cxnLst/>
            <a:rect l="l" t="t" r="r" b="b"/>
            <a:pathLst>
              <a:path w="3256087" h="3256087">
                <a:moveTo>
                  <a:pt x="0" y="0"/>
                </a:moveTo>
                <a:lnTo>
                  <a:pt x="3256087" y="0"/>
                </a:lnTo>
                <a:lnTo>
                  <a:pt x="3256087" y="3256087"/>
                </a:lnTo>
                <a:lnTo>
                  <a:pt x="0" y="32560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sz="90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287E762-3D04-9E40-5FF8-F1269A8CFF91}"/>
              </a:ext>
            </a:extLst>
          </p:cNvPr>
          <p:cNvSpPr txBox="1"/>
          <p:nvPr/>
        </p:nvSpPr>
        <p:spPr>
          <a:xfrm>
            <a:off x="780297" y="163354"/>
            <a:ext cx="729851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5"/>
              </a:lnSpc>
            </a:pPr>
            <a:r>
              <a:rPr lang="en-US" sz="3250" spc="319" err="1">
                <a:solidFill>
                  <a:srgbClr val="FFFFFF"/>
                </a:solidFill>
                <a:latin typeface="Codec Pro ExtraBold"/>
              </a:rPr>
              <a:t>Verslag</a:t>
            </a:r>
            <a:endParaRPr lang="en-US" sz="900" err="1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A97A02-E4FC-FAB0-38CC-687C7934DC32}"/>
              </a:ext>
            </a:extLst>
          </p:cNvPr>
          <p:cNvSpPr txBox="1"/>
          <p:nvPr/>
        </p:nvSpPr>
        <p:spPr>
          <a:xfrm>
            <a:off x="290183" y="982048"/>
            <a:ext cx="8278737" cy="3007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478" lvl="1">
              <a:lnSpc>
                <a:spcPts val="3430"/>
              </a:lnSpc>
            </a:pP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Schrijf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 in 10 </a:t>
            </a: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minuten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een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verslagje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 van </a:t>
            </a: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deze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transferdag</a:t>
            </a:r>
            <a:r>
              <a:rPr lang="en-US">
                <a:solidFill>
                  <a:srgbClr val="000000"/>
                </a:solidFill>
                <a:highlight>
                  <a:srgbClr val="F9F9F9"/>
                </a:highlight>
                <a:cs typeface="Calibri"/>
              </a:rPr>
              <a:t>.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264478" lvl="1">
              <a:lnSpc>
                <a:spcPts val="3430"/>
              </a:lnSpc>
            </a:pP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Benoem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minimaal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:</a:t>
            </a:r>
          </a:p>
          <a:p>
            <a:pPr marL="607378" lvl="1" indent="-342900">
              <a:lnSpc>
                <a:spcPts val="3430"/>
              </a:lnSpc>
              <a:buFont typeface="Arial"/>
              <a:buChar char="•"/>
            </a:pP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De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behandelde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onderwerpen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.</a:t>
            </a:r>
          </a:p>
          <a:p>
            <a:pPr marL="607378" lvl="1" indent="-342900">
              <a:lnSpc>
                <a:spcPts val="3430"/>
              </a:lnSpc>
              <a:buFont typeface="Arial"/>
              <a:buChar char="•"/>
            </a:pP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Wat je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vandaag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geleerd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hebt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.</a:t>
            </a:r>
          </a:p>
          <a:p>
            <a:pPr marL="607378" lvl="1" indent="-342900">
              <a:lnSpc>
                <a:spcPts val="3430"/>
              </a:lnSpc>
              <a:buFont typeface="Arial"/>
              <a:buChar char="•"/>
            </a:pP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Wat je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uit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deze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transfer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kan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of wilt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gaan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toepassen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in je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lespraktijk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.</a:t>
            </a:r>
          </a:p>
          <a:p>
            <a:pPr marL="607378" lvl="1" indent="-342900">
              <a:lnSpc>
                <a:spcPts val="3430"/>
              </a:lnSpc>
              <a:buFont typeface="Arial"/>
              <a:buChar char="•"/>
            </a:pPr>
            <a:endParaRPr lang="en-US">
              <a:highlight>
                <a:srgbClr val="F9F9F9"/>
              </a:highlight>
              <a:ea typeface="Calibri"/>
              <a:cs typeface="Calibri"/>
            </a:endParaRPr>
          </a:p>
          <a:p>
            <a:pPr marL="607378" lvl="1" indent="-342900">
              <a:lnSpc>
                <a:spcPts val="3430"/>
              </a:lnSpc>
              <a:buFont typeface="Arial"/>
              <a:buChar char="•"/>
            </a:pP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Mail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dit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verslagje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naar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 je WPB-er </a:t>
            </a:r>
            <a:r>
              <a:rPr lang="en-US" err="1">
                <a:highlight>
                  <a:srgbClr val="F9F9F9"/>
                </a:highlight>
                <a:ea typeface="Calibri"/>
                <a:cs typeface="Calibri"/>
              </a:rPr>
              <a:t>en</a:t>
            </a:r>
            <a:r>
              <a:rPr lang="en-US">
                <a:highlight>
                  <a:srgbClr val="F9F9F9"/>
                </a:highlight>
                <a:ea typeface="Calibri"/>
                <a:cs typeface="Calibri"/>
              </a:rPr>
              <a:t>/of SO-er.</a:t>
            </a:r>
          </a:p>
        </p:txBody>
      </p:sp>
    </p:spTree>
    <p:extLst>
      <p:ext uri="{BB962C8B-B14F-4D97-AF65-F5344CB8AC3E}">
        <p14:creationId xmlns:p14="http://schemas.microsoft.com/office/powerpoint/2010/main" val="3962884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B86-42D3-491E-5FC2-DC788ADF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</p:spPr>
        <p:txBody>
          <a:bodyPr anchor="ctr">
            <a:normAutofit/>
          </a:bodyPr>
          <a:lstStyle/>
          <a:p>
            <a:r>
              <a:rPr lang="nl-NL" sz="3100"/>
              <a:t>Evaluatie Transferdag</a:t>
            </a:r>
          </a:p>
        </p:txBody>
      </p:sp>
      <p:pic>
        <p:nvPicPr>
          <p:cNvPr id="5" name="Afbeelding 4" descr="Afbeelding met tekst, schermopname, Lettertype, patroon&#10;&#10;Door AI gegenereerde inhoud is mogelijk onjuist.">
            <a:extLst>
              <a:ext uri="{FF2B5EF4-FFF2-40B4-BE49-F238E27FC236}">
                <a16:creationId xmlns:a16="http://schemas.microsoft.com/office/drawing/2014/main" id="{E144BD6F-54DF-6D42-02C9-FB1C9317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44" y="1370013"/>
            <a:ext cx="3262312" cy="3262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652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B401E-46FF-D2CE-C135-AC5C46D1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9559B-B699-6DCD-6A83-287C58812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C74E39-5CC3-E0B4-3ECD-A0B31A28F6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44FB394-1F57-F0CB-8698-36C7AB3E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962"/>
            <a:ext cx="9143990" cy="5142539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4028240-0FFF-7E7B-2BA0-BD50593CCBB1}"/>
              </a:ext>
            </a:extLst>
          </p:cNvPr>
          <p:cNvSpPr txBox="1"/>
          <p:nvPr/>
        </p:nvSpPr>
        <p:spPr>
          <a:xfrm>
            <a:off x="4132681" y="1021144"/>
            <a:ext cx="3793600" cy="143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dirty="0">
                <a:latin typeface="Bangers Bold"/>
                <a:ea typeface="Calibri"/>
                <a:cs typeface="Calibri"/>
              </a:rPr>
              <a:t>Veel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plezier</a:t>
            </a:r>
            <a:r>
              <a:rPr lang="en-US" sz="2700" dirty="0">
                <a:latin typeface="Bangers Bold"/>
                <a:ea typeface="Calibri"/>
                <a:cs typeface="Calibri"/>
              </a:rPr>
              <a:t>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en</a:t>
            </a:r>
            <a:r>
              <a:rPr lang="en-US" sz="2700" dirty="0">
                <a:latin typeface="Bangers Bold"/>
                <a:ea typeface="Calibri"/>
                <a:cs typeface="Calibri"/>
              </a:rPr>
              <a:t>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leerzame</a:t>
            </a:r>
            <a:r>
              <a:rPr lang="en-US" sz="2700" dirty="0">
                <a:latin typeface="Bangers Bold"/>
                <a:ea typeface="Calibri"/>
                <a:cs typeface="Calibri"/>
              </a:rPr>
              <a:t>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momenten</a:t>
            </a:r>
            <a:r>
              <a:rPr lang="en-US" sz="2700" dirty="0">
                <a:latin typeface="Bangers Bold"/>
                <a:ea typeface="Calibri"/>
                <a:cs typeface="Calibri"/>
              </a:rPr>
              <a:t>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gewenst</a:t>
            </a:r>
            <a:r>
              <a:rPr lang="en-US" sz="2700" dirty="0">
                <a:latin typeface="Bangers Bold"/>
                <a:ea typeface="Calibri"/>
                <a:cs typeface="Calibri"/>
              </a:rPr>
              <a:t> </a:t>
            </a:r>
            <a:r>
              <a:rPr lang="en-US" sz="2700" dirty="0" err="1">
                <a:latin typeface="Bangers Bold"/>
                <a:ea typeface="Calibri"/>
                <a:cs typeface="Calibri"/>
              </a:rPr>
              <a:t>tijdens</a:t>
            </a:r>
            <a:r>
              <a:rPr lang="en-US" sz="2700" dirty="0">
                <a:latin typeface="Bangers Bold"/>
                <a:ea typeface="Calibri"/>
                <a:cs typeface="Calibri"/>
              </a:rPr>
              <a:t> je stage!</a:t>
            </a:r>
          </a:p>
          <a:p>
            <a:endParaRPr lang="en-US" sz="900" dirty="0">
              <a:latin typeface="Bangers Bold"/>
              <a:ea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DF7A9A10-0319-0C8D-96C9-7751EC3E04A2}"/>
                  </a:ext>
                </a:extLst>
              </p14:cNvPr>
              <p14:cNvContentPartPr/>
              <p14:nvPr/>
            </p14:nvContentPartPr>
            <p14:xfrm>
              <a:off x="4308120" y="4129380"/>
              <a:ext cx="60480" cy="10440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DF7A9A10-0319-0C8D-96C9-7751EC3E04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815" y="4120052"/>
                <a:ext cx="79089" cy="1230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75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D24D3-E6C9-C84D-F47C-21347179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E16D5-3351-88B4-7982-CC3A2250B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</a:rPr>
              <a:t> </a:t>
            </a:r>
            <a:r>
              <a:rPr lang="en-US" sz="2100" b="0" i="0" u="none" strike="noStrike" dirty="0" err="1">
                <a:solidFill>
                  <a:srgbClr val="000000"/>
                </a:solidFill>
                <a:effectLst/>
              </a:rPr>
              <a:t>Taalgericht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100" b="0" i="0" u="none" strike="noStrike" dirty="0" err="1">
                <a:solidFill>
                  <a:srgbClr val="000000"/>
                </a:solidFill>
                <a:effectLst/>
              </a:rPr>
              <a:t>onderwijs</a:t>
            </a:r>
            <a:endParaRPr lang="en-US" sz="2100" b="0" i="0" u="none" strike="noStrike" dirty="0">
              <a:solidFill>
                <a:srgbClr val="000000"/>
              </a:solidFill>
              <a:effectLst/>
            </a:endParaRPr>
          </a:p>
          <a:p>
            <a:pPr fontAlgn="base">
              <a:buFont typeface="+mj-lt"/>
              <a:buAutoNum type="arabicPeriod"/>
            </a:pPr>
            <a:r>
              <a:rPr lang="en-US" sz="2100" b="0" i="0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ea typeface="Calibri"/>
                <a:cs typeface="Calibri"/>
              </a:rPr>
              <a:t>Samenwerkend</a:t>
            </a:r>
            <a:r>
              <a:rPr lang="en-US" sz="2100" b="0" i="0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ea typeface="Calibri"/>
                <a:cs typeface="Calibri"/>
              </a:rPr>
              <a:t>leren</a:t>
            </a:r>
            <a:endParaRPr lang="en-US" sz="2100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fontAlgn="base">
              <a:buFont typeface="+mj-lt"/>
              <a:buAutoNum type="arabicPeriod"/>
            </a:pPr>
            <a:r>
              <a:rPr lang="en-US" sz="2100" b="0" i="0" dirty="0">
                <a:solidFill>
                  <a:srgbClr val="000000"/>
                </a:solidFill>
                <a:effectLst/>
                <a:ea typeface="Calibri"/>
                <a:cs typeface="Calibri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ea typeface="Calibri"/>
                <a:cs typeface="Calibri"/>
              </a:rPr>
              <a:t>Differentiatie</a:t>
            </a:r>
            <a:endParaRPr lang="en-US" sz="2100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>
              <a:buAutoNum type="arabicPeriod" startAt="4"/>
            </a:pPr>
            <a:endParaRPr lang="en-US" sz="2100" dirty="0">
              <a:ea typeface="Calibri"/>
              <a:cs typeface="Calibri"/>
            </a:endParaRPr>
          </a:p>
          <a:p>
            <a:pPr>
              <a:buAutoNum type="arabicPeriod" startAt="4"/>
            </a:pPr>
            <a:endParaRPr lang="en-US" sz="2100" dirty="0">
              <a:ea typeface="Calibri"/>
              <a:cs typeface="Calibri"/>
            </a:endParaRPr>
          </a:p>
          <a:p>
            <a:r>
              <a:rPr lang="en-US" sz="2100" b="1" dirty="0" err="1">
                <a:ea typeface="Calibri"/>
                <a:cs typeface="Calibri"/>
              </a:rPr>
              <a:t>Voorbereiding</a:t>
            </a:r>
            <a:r>
              <a:rPr lang="en-US" sz="2100" b="1" dirty="0">
                <a:ea typeface="Calibri"/>
                <a:cs typeface="Calibri"/>
              </a:rPr>
              <a:t>: neem </a:t>
            </a:r>
            <a:r>
              <a:rPr lang="en-US" sz="2100" b="1" dirty="0" err="1">
                <a:ea typeface="Calibri"/>
                <a:cs typeface="Calibri"/>
              </a:rPr>
              <a:t>materialen</a:t>
            </a:r>
            <a:r>
              <a:rPr lang="en-US" sz="2100" b="1" dirty="0">
                <a:ea typeface="Calibri"/>
                <a:cs typeface="Calibri"/>
              </a:rPr>
              <a:t> mee die je </a:t>
            </a:r>
            <a:r>
              <a:rPr lang="en-US" sz="2100" b="1" dirty="0" err="1">
                <a:ea typeface="Calibri"/>
                <a:cs typeface="Calibri"/>
              </a:rPr>
              <a:t>gaat</a:t>
            </a:r>
            <a:r>
              <a:rPr lang="en-US" sz="2100" b="1" dirty="0">
                <a:ea typeface="Calibri"/>
                <a:cs typeface="Calibri"/>
              </a:rPr>
              <a:t> </a:t>
            </a:r>
            <a:r>
              <a:rPr lang="en-US" sz="2100" b="1" dirty="0" err="1">
                <a:ea typeface="Calibri"/>
                <a:cs typeface="Calibri"/>
              </a:rPr>
              <a:t>gebruiken</a:t>
            </a:r>
            <a:r>
              <a:rPr lang="en-US" sz="2100" b="1" dirty="0">
                <a:ea typeface="Calibri"/>
                <a:cs typeface="Calibri"/>
              </a:rPr>
              <a:t> </a:t>
            </a:r>
            <a:r>
              <a:rPr lang="en-US" sz="2100" b="1" dirty="0" err="1">
                <a:ea typeface="Calibri"/>
                <a:cs typeface="Calibri"/>
              </a:rPr>
              <a:t>voor</a:t>
            </a:r>
            <a:r>
              <a:rPr lang="en-US" sz="2100" b="1" dirty="0">
                <a:ea typeface="Calibri"/>
                <a:cs typeface="Calibri"/>
              </a:rPr>
              <a:t> de les van </a:t>
            </a:r>
            <a:r>
              <a:rPr lang="en-US" sz="2100" b="1" dirty="0" err="1">
                <a:ea typeface="Calibri"/>
                <a:cs typeface="Calibri"/>
              </a:rPr>
              <a:t>volgende</a:t>
            </a:r>
            <a:r>
              <a:rPr lang="en-US" sz="2100" b="1" dirty="0">
                <a:ea typeface="Calibri"/>
                <a:cs typeface="Calibri"/>
              </a:rPr>
              <a:t> week </a:t>
            </a:r>
          </a:p>
          <a:p>
            <a:endParaRPr lang="nl-NL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703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19E30-F936-C93A-95EC-AE7DE7FC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Energizer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072039-E7E0-FD4D-862D-13D6BD11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Calibri"/>
                <a:cs typeface="Calibri"/>
              </a:rPr>
              <a:t>Maak </a:t>
            </a:r>
            <a:r>
              <a:rPr lang="en-US" sz="1800" dirty="0" err="1">
                <a:ea typeface="Calibri"/>
                <a:cs typeface="Calibri"/>
              </a:rPr>
              <a:t>tweetallen</a:t>
            </a:r>
            <a:r>
              <a:rPr lang="en-US" sz="1800" dirty="0">
                <a:ea typeface="Calibri"/>
                <a:cs typeface="Calibri"/>
              </a:rPr>
              <a:t>. Je </a:t>
            </a:r>
            <a:r>
              <a:rPr lang="en-US" sz="1800" dirty="0" err="1">
                <a:ea typeface="Calibri"/>
                <a:cs typeface="Calibri"/>
              </a:rPr>
              <a:t>blijft</a:t>
            </a:r>
            <a:r>
              <a:rPr lang="en-US" sz="1800" dirty="0">
                <a:ea typeface="Calibri"/>
                <a:cs typeface="Calibri"/>
              </a:rPr>
              <a:t> met </a:t>
            </a:r>
            <a:r>
              <a:rPr lang="en-US" sz="1800" dirty="0" err="1">
                <a:ea typeface="Calibri"/>
                <a:cs typeface="Calibri"/>
              </a:rPr>
              <a:t>elkaar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werken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dus</a:t>
            </a:r>
            <a:r>
              <a:rPr lang="en-US" sz="1800" dirty="0">
                <a:ea typeface="Calibri"/>
                <a:cs typeface="Calibri"/>
              </a:rPr>
              <a:t> er </a:t>
            </a:r>
            <a:r>
              <a:rPr lang="en-US" sz="1800" dirty="0" err="1">
                <a:ea typeface="Calibri"/>
                <a:cs typeface="Calibri"/>
              </a:rPr>
              <a:t>wordt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niet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gewisseld</a:t>
            </a:r>
            <a:r>
              <a:rPr lang="en-US" sz="1800" dirty="0">
                <a:ea typeface="Calibri"/>
                <a:cs typeface="Calibri"/>
              </a:rPr>
              <a:t>.</a:t>
            </a:r>
          </a:p>
          <a:p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>
                <a:ea typeface="Calibri"/>
                <a:cs typeface="Calibri"/>
              </a:rPr>
              <a:t>Ronde 1:</a:t>
            </a:r>
            <a:r>
              <a:rPr lang="en-US" sz="1800" dirty="0">
                <a:ea typeface="Calibri"/>
                <a:cs typeface="Calibri"/>
              </a:rPr>
              <a:t> </a:t>
            </a:r>
            <a:br>
              <a:rPr lang="en-US" sz="1800" dirty="0">
                <a:ea typeface="Calibri"/>
                <a:cs typeface="Calibri"/>
              </a:rPr>
            </a:br>
            <a:r>
              <a:rPr lang="en-US" sz="1800" dirty="0">
                <a:ea typeface="Calibri"/>
                <a:cs typeface="Calibri"/>
              </a:rPr>
              <a:t>Samen tot 3 </a:t>
            </a:r>
            <a:r>
              <a:rPr lang="en-US" sz="1800" dirty="0" err="1">
                <a:ea typeface="Calibri"/>
                <a:cs typeface="Calibri"/>
              </a:rPr>
              <a:t>tellen</a:t>
            </a:r>
            <a:r>
              <a:rPr lang="en-US" sz="1800" dirty="0">
                <a:ea typeface="Calibri"/>
                <a:cs typeface="Calibri"/>
              </a:rPr>
              <a:t>; </a:t>
            </a:r>
            <a:r>
              <a:rPr lang="en-US" sz="1800" dirty="0" err="1">
                <a:ea typeface="Calibri"/>
                <a:cs typeface="Calibri"/>
              </a:rPr>
              <a:t>dus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eerst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zegt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één</a:t>
            </a:r>
            <a:r>
              <a:rPr lang="en-US" sz="1800" dirty="0">
                <a:ea typeface="Calibri"/>
                <a:cs typeface="Calibri"/>
              </a:rPr>
              <a:t>: 1, </a:t>
            </a:r>
            <a:r>
              <a:rPr lang="en-US" sz="1800" dirty="0" err="1">
                <a:ea typeface="Calibri"/>
                <a:cs typeface="Calibri"/>
              </a:rPr>
              <a:t>daarna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ander</a:t>
            </a:r>
            <a:r>
              <a:rPr lang="en-US" sz="1800" dirty="0">
                <a:ea typeface="Calibri"/>
                <a:cs typeface="Calibri"/>
              </a:rPr>
              <a:t>: 2 </a:t>
            </a:r>
            <a:r>
              <a:rPr lang="en-US" sz="1800" dirty="0" err="1">
                <a:ea typeface="Calibri"/>
                <a:cs typeface="Calibri"/>
              </a:rPr>
              <a:t>en</a:t>
            </a:r>
            <a:r>
              <a:rPr lang="en-US" sz="1800" dirty="0">
                <a:ea typeface="Calibri"/>
                <a:cs typeface="Calibri"/>
              </a:rPr>
              <a:t> tot slot de </a:t>
            </a:r>
            <a:r>
              <a:rPr lang="en-US" sz="1800" dirty="0" err="1">
                <a:ea typeface="Calibri"/>
                <a:cs typeface="Calibri"/>
              </a:rPr>
              <a:t>ene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weer</a:t>
            </a:r>
            <a:r>
              <a:rPr lang="en-US" sz="1800" dirty="0">
                <a:ea typeface="Calibri"/>
                <a:cs typeface="Calibri"/>
              </a:rPr>
              <a:t>: 3, </a:t>
            </a:r>
            <a:r>
              <a:rPr lang="en-US" sz="1800" dirty="0" err="1">
                <a:ea typeface="Calibri"/>
                <a:cs typeface="Calibri"/>
              </a:rPr>
              <a:t>dit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gewoon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volhouden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dus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ander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zegt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weer</a:t>
            </a:r>
            <a:r>
              <a:rPr lang="en-US" sz="1800" dirty="0">
                <a:ea typeface="Calibri"/>
                <a:cs typeface="Calibri"/>
              </a:rPr>
              <a:t>: 1, </a:t>
            </a:r>
            <a:r>
              <a:rPr lang="en-US" sz="1800" dirty="0" err="1">
                <a:ea typeface="Calibri"/>
                <a:cs typeface="Calibri"/>
              </a:rPr>
              <a:t>enz</a:t>
            </a:r>
            <a:r>
              <a:rPr lang="en-US" sz="1800" dirty="0">
                <a:ea typeface="Calibri"/>
                <a:cs typeface="Calibri"/>
              </a:rPr>
              <a:t>.</a:t>
            </a:r>
          </a:p>
          <a:p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40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19E30-F936-C93A-95EC-AE7DE7FC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Energizer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ADE20B-073E-DD95-0E06-33885CD0CF9A}"/>
              </a:ext>
            </a:extLst>
          </p:cNvPr>
          <p:cNvSpPr txBox="1">
            <a:spLocks/>
          </p:cNvSpPr>
          <p:nvPr/>
        </p:nvSpPr>
        <p:spPr>
          <a:xfrm>
            <a:off x="628650" y="1462255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ea typeface="Calibri"/>
                <a:cs typeface="Calibri"/>
              </a:rPr>
              <a:t>Maak </a:t>
            </a:r>
            <a:r>
              <a:rPr lang="en-US" sz="1800" dirty="0" err="1">
                <a:ea typeface="Calibri"/>
                <a:cs typeface="Calibri"/>
              </a:rPr>
              <a:t>tweetallen</a:t>
            </a:r>
            <a:r>
              <a:rPr lang="en-US" sz="1800" dirty="0">
                <a:ea typeface="Calibri"/>
                <a:cs typeface="Calibri"/>
              </a:rPr>
              <a:t>. Je </a:t>
            </a:r>
            <a:r>
              <a:rPr lang="en-US" sz="1800" dirty="0" err="1">
                <a:ea typeface="Calibri"/>
                <a:cs typeface="Calibri"/>
              </a:rPr>
              <a:t>blijft</a:t>
            </a:r>
            <a:r>
              <a:rPr lang="en-US" sz="1800" dirty="0">
                <a:ea typeface="Calibri"/>
                <a:cs typeface="Calibri"/>
              </a:rPr>
              <a:t> met </a:t>
            </a:r>
            <a:r>
              <a:rPr lang="en-US" sz="1800" dirty="0" err="1">
                <a:ea typeface="Calibri"/>
                <a:cs typeface="Calibri"/>
              </a:rPr>
              <a:t>elkaar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werken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dus</a:t>
            </a:r>
            <a:r>
              <a:rPr lang="en-US" sz="1800" dirty="0">
                <a:ea typeface="Calibri"/>
                <a:cs typeface="Calibri"/>
              </a:rPr>
              <a:t> er </a:t>
            </a:r>
            <a:r>
              <a:rPr lang="en-US" sz="1800" dirty="0" err="1">
                <a:ea typeface="Calibri"/>
                <a:cs typeface="Calibri"/>
              </a:rPr>
              <a:t>wordt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niet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gewisseld</a:t>
            </a:r>
            <a:r>
              <a:rPr lang="en-US" sz="1800" dirty="0">
                <a:ea typeface="Calibri"/>
                <a:cs typeface="Calibri"/>
              </a:rPr>
              <a:t>.</a:t>
            </a:r>
          </a:p>
          <a:p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>
                <a:ea typeface="Calibri"/>
                <a:cs typeface="Calibri"/>
              </a:rPr>
              <a:t>Ronde 2:</a:t>
            </a:r>
            <a:r>
              <a:rPr lang="en-US" sz="1800" dirty="0">
                <a:ea typeface="Calibri"/>
                <a:cs typeface="Calibri"/>
              </a:rPr>
              <a:t> </a:t>
            </a:r>
            <a:br>
              <a:rPr lang="en-US" sz="1800" dirty="0">
                <a:ea typeface="Calibri"/>
                <a:cs typeface="Calibri"/>
              </a:rPr>
            </a:br>
            <a:r>
              <a:rPr lang="en-US" sz="1800" dirty="0">
                <a:ea typeface="Calibri"/>
                <a:cs typeface="Calibri"/>
              </a:rPr>
              <a:t>De ‘1’ </a:t>
            </a:r>
            <a:r>
              <a:rPr lang="en-US" sz="1800" dirty="0" err="1">
                <a:ea typeface="Calibri"/>
                <a:cs typeface="Calibri"/>
              </a:rPr>
              <a:t>vervangen</a:t>
            </a:r>
            <a:r>
              <a:rPr lang="en-US" sz="1800" dirty="0">
                <a:ea typeface="Calibri"/>
                <a:cs typeface="Calibri"/>
              </a:rPr>
              <a:t> door in je </a:t>
            </a:r>
            <a:r>
              <a:rPr lang="en-US" sz="1800" dirty="0" err="1">
                <a:ea typeface="Calibri"/>
                <a:cs typeface="Calibri"/>
              </a:rPr>
              <a:t>handen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te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klappen</a:t>
            </a:r>
            <a:r>
              <a:rPr lang="en-US" sz="1800" dirty="0">
                <a:ea typeface="Calibri"/>
                <a:cs typeface="Calibri"/>
              </a:rPr>
              <a:t>. De </a:t>
            </a:r>
            <a:r>
              <a:rPr lang="en-US" sz="1800" dirty="0" err="1">
                <a:ea typeface="Calibri"/>
                <a:cs typeface="Calibri"/>
              </a:rPr>
              <a:t>ander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zegt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weer</a:t>
            </a:r>
            <a:r>
              <a:rPr lang="en-US" sz="1800" dirty="0">
                <a:ea typeface="Calibri"/>
                <a:cs typeface="Calibri"/>
              </a:rPr>
              <a:t>: 2, dan 3 </a:t>
            </a:r>
            <a:r>
              <a:rPr lang="en-US" sz="1800" dirty="0" err="1">
                <a:ea typeface="Calibri"/>
                <a:cs typeface="Calibri"/>
              </a:rPr>
              <a:t>en</a:t>
            </a:r>
            <a:r>
              <a:rPr lang="en-US" sz="1800" dirty="0">
                <a:ea typeface="Calibri"/>
                <a:cs typeface="Calibri"/>
              </a:rPr>
              <a:t> dan </a:t>
            </a:r>
            <a:r>
              <a:rPr lang="en-US" sz="1800" dirty="0" err="1">
                <a:ea typeface="Calibri"/>
                <a:cs typeface="Calibri"/>
              </a:rPr>
              <a:t>weer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een</a:t>
            </a:r>
            <a:r>
              <a:rPr lang="en-US" sz="1800" dirty="0">
                <a:ea typeface="Calibri"/>
                <a:cs typeface="Calibri"/>
              </a:rPr>
              <a:t> ‘</a:t>
            </a:r>
            <a:r>
              <a:rPr lang="en-US" sz="1800" dirty="0" err="1">
                <a:ea typeface="Calibri"/>
                <a:cs typeface="Calibri"/>
              </a:rPr>
              <a:t>klap</a:t>
            </a:r>
            <a:r>
              <a:rPr lang="en-US" sz="1800" dirty="0">
                <a:ea typeface="Calibri"/>
                <a:cs typeface="Calibri"/>
              </a:rPr>
              <a:t>’.</a:t>
            </a:r>
          </a:p>
          <a:p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15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19E30-F936-C93A-95EC-AE7DE7FC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Energizer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072039-E7E0-FD4D-862D-13D6BD11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Maak </a:t>
            </a:r>
            <a:r>
              <a:rPr lang="en-US" sz="2000" dirty="0" err="1">
                <a:ea typeface="Calibri"/>
                <a:cs typeface="Calibri"/>
              </a:rPr>
              <a:t>tweetallen</a:t>
            </a:r>
            <a:r>
              <a:rPr lang="en-US" sz="2000" dirty="0">
                <a:ea typeface="Calibri"/>
                <a:cs typeface="Calibri"/>
              </a:rPr>
              <a:t>. Je </a:t>
            </a:r>
            <a:r>
              <a:rPr lang="en-US" sz="2000" dirty="0" err="1">
                <a:ea typeface="Calibri"/>
                <a:cs typeface="Calibri"/>
              </a:rPr>
              <a:t>blijft</a:t>
            </a:r>
            <a:r>
              <a:rPr lang="en-US" sz="2000" dirty="0">
                <a:ea typeface="Calibri"/>
                <a:cs typeface="Calibri"/>
              </a:rPr>
              <a:t> met </a:t>
            </a:r>
            <a:r>
              <a:rPr lang="en-US" sz="2000" dirty="0" err="1">
                <a:ea typeface="Calibri"/>
                <a:cs typeface="Calibri"/>
              </a:rPr>
              <a:t>elkaar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werken</a:t>
            </a:r>
            <a:r>
              <a:rPr lang="en-US" sz="2000" dirty="0">
                <a:ea typeface="Calibri"/>
                <a:cs typeface="Calibri"/>
              </a:rPr>
              <a:t>, </a:t>
            </a:r>
            <a:r>
              <a:rPr lang="en-US" sz="2000" dirty="0" err="1">
                <a:ea typeface="Calibri"/>
                <a:cs typeface="Calibri"/>
              </a:rPr>
              <a:t>dus</a:t>
            </a:r>
            <a:r>
              <a:rPr lang="en-US" sz="2000" dirty="0">
                <a:ea typeface="Calibri"/>
                <a:cs typeface="Calibri"/>
              </a:rPr>
              <a:t> er </a:t>
            </a:r>
            <a:r>
              <a:rPr lang="en-US" sz="2000" dirty="0" err="1">
                <a:ea typeface="Calibri"/>
                <a:cs typeface="Calibri"/>
              </a:rPr>
              <a:t>wordt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niet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gewisseld</a:t>
            </a:r>
            <a:r>
              <a:rPr lang="en-US" sz="2000" dirty="0">
                <a:ea typeface="Calibri"/>
                <a:cs typeface="Calibri"/>
              </a:rPr>
              <a:t>.</a:t>
            </a:r>
          </a:p>
          <a:p>
            <a:endParaRPr lang="en-US" sz="2000" dirty="0">
              <a:ea typeface="Calibri"/>
              <a:cs typeface="Calibri"/>
            </a:endParaRPr>
          </a:p>
          <a:p>
            <a:r>
              <a:rPr lang="en-US" sz="2000" b="1" dirty="0">
                <a:ea typeface="Calibri"/>
                <a:cs typeface="Calibri"/>
              </a:rPr>
              <a:t>Ronde 3:</a:t>
            </a:r>
            <a:r>
              <a:rPr lang="en-US" sz="2000" dirty="0">
                <a:ea typeface="Calibri"/>
                <a:cs typeface="Calibri"/>
              </a:rPr>
              <a:t> 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De ‘2’ </a:t>
            </a:r>
            <a:r>
              <a:rPr lang="en-US" sz="2000" dirty="0" err="1">
                <a:ea typeface="Calibri"/>
                <a:cs typeface="Calibri"/>
              </a:rPr>
              <a:t>vervangen</a:t>
            </a:r>
            <a:r>
              <a:rPr lang="en-US" sz="2000" dirty="0">
                <a:ea typeface="Calibri"/>
                <a:cs typeface="Calibri"/>
              </a:rPr>
              <a:t> door </a:t>
            </a:r>
            <a:r>
              <a:rPr lang="en-US" sz="2000" dirty="0" err="1">
                <a:ea typeface="Calibri"/>
                <a:cs typeface="Calibri"/>
              </a:rPr>
              <a:t>te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stampen</a:t>
            </a:r>
            <a:r>
              <a:rPr lang="en-US" sz="2000" dirty="0">
                <a:ea typeface="Calibri"/>
                <a:cs typeface="Calibri"/>
              </a:rPr>
              <a:t> met je </a:t>
            </a:r>
            <a:r>
              <a:rPr lang="en-US" sz="2000" dirty="0" err="1">
                <a:ea typeface="Calibri"/>
                <a:cs typeface="Calibri"/>
              </a:rPr>
              <a:t>rechtervoet</a:t>
            </a:r>
            <a:r>
              <a:rPr lang="en-US" sz="2000" dirty="0">
                <a:ea typeface="Calibri"/>
                <a:cs typeface="Calibri"/>
              </a:rPr>
              <a:t>.</a:t>
            </a:r>
            <a:endParaRPr lang="en-US" sz="2000" dirty="0"/>
          </a:p>
          <a:p>
            <a:endParaRPr lang="en-US" sz="1800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i="1" dirty="0">
                <a:ea typeface="Calibri"/>
                <a:cs typeface="Calibri"/>
              </a:rPr>
              <a:t>Als </a:t>
            </a:r>
            <a:r>
              <a:rPr lang="en-US" sz="1800" i="1" dirty="0" err="1">
                <a:ea typeface="Calibri"/>
                <a:cs typeface="Calibri"/>
              </a:rPr>
              <a:t>dat</a:t>
            </a:r>
            <a:r>
              <a:rPr lang="en-US" sz="1800" i="1" dirty="0">
                <a:ea typeface="Calibri"/>
                <a:cs typeface="Calibri"/>
              </a:rPr>
              <a:t> </a:t>
            </a:r>
            <a:r>
              <a:rPr lang="en-US" sz="1800" i="1" dirty="0" err="1">
                <a:ea typeface="Calibri"/>
                <a:cs typeface="Calibri"/>
              </a:rPr>
              <a:t>lukt</a:t>
            </a:r>
            <a:r>
              <a:rPr lang="en-US" sz="1800" i="1" dirty="0">
                <a:ea typeface="Calibri"/>
                <a:cs typeface="Calibri"/>
              </a:rPr>
              <a:t> </a:t>
            </a:r>
            <a:r>
              <a:rPr lang="en-US" sz="1800" i="1" dirty="0" err="1">
                <a:ea typeface="Calibri"/>
                <a:cs typeface="Calibri"/>
              </a:rPr>
              <a:t>nog</a:t>
            </a:r>
            <a:r>
              <a:rPr lang="en-US" sz="1800" i="1" dirty="0">
                <a:ea typeface="Calibri"/>
                <a:cs typeface="Calibri"/>
              </a:rPr>
              <a:t> </a:t>
            </a:r>
            <a:r>
              <a:rPr lang="en-US" sz="1800" i="1" dirty="0" err="1">
                <a:ea typeface="Calibri"/>
                <a:cs typeface="Calibri"/>
              </a:rPr>
              <a:t>een</a:t>
            </a:r>
            <a:r>
              <a:rPr lang="en-US" sz="1800" i="1" dirty="0">
                <a:ea typeface="Calibri"/>
                <a:cs typeface="Calibri"/>
              </a:rPr>
              <a:t> </a:t>
            </a:r>
            <a:r>
              <a:rPr lang="en-US" sz="1800" i="1" dirty="0" err="1">
                <a:ea typeface="Calibri"/>
                <a:cs typeface="Calibri"/>
              </a:rPr>
              <a:t>stap</a:t>
            </a:r>
            <a:r>
              <a:rPr lang="en-US" sz="1800" i="1" dirty="0">
                <a:ea typeface="Calibri"/>
                <a:cs typeface="Calibri"/>
              </a:rPr>
              <a:t> </a:t>
            </a:r>
            <a:r>
              <a:rPr lang="en-US" sz="1800" i="1" dirty="0" err="1">
                <a:ea typeface="Calibri"/>
                <a:cs typeface="Calibri"/>
              </a:rPr>
              <a:t>verder</a:t>
            </a:r>
            <a:r>
              <a:rPr lang="en-US" sz="1800" i="1" dirty="0">
                <a:ea typeface="Calibri"/>
                <a:cs typeface="Calibri"/>
              </a:rPr>
              <a:t>…</a:t>
            </a:r>
            <a:endParaRPr lang="en-US" sz="1800" i="1" dirty="0">
              <a:solidFill>
                <a:srgbClr val="444444"/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ea typeface="Calibri"/>
                <a:cs typeface="Calibri"/>
              </a:rPr>
              <a:t>Ronde 4:</a:t>
            </a:r>
            <a:br>
              <a:rPr lang="en-US" sz="1800" b="1" dirty="0">
                <a:ea typeface="Calibri"/>
                <a:cs typeface="Calibri"/>
              </a:rPr>
            </a:br>
            <a:r>
              <a:rPr lang="en-US" sz="1800" dirty="0">
                <a:ea typeface="Calibri"/>
                <a:cs typeface="Calibri"/>
              </a:rPr>
              <a:t>De ‘3’ </a:t>
            </a:r>
            <a:r>
              <a:rPr lang="en-US" sz="1800" dirty="0" err="1">
                <a:ea typeface="Calibri"/>
                <a:cs typeface="Calibri"/>
              </a:rPr>
              <a:t>vervangen</a:t>
            </a:r>
            <a:r>
              <a:rPr lang="en-US" sz="1800" dirty="0">
                <a:ea typeface="Calibri"/>
                <a:cs typeface="Calibri"/>
              </a:rPr>
              <a:t> door </a:t>
            </a:r>
            <a:r>
              <a:rPr lang="en-US" sz="1800" dirty="0" err="1">
                <a:ea typeface="Calibri"/>
                <a:cs typeface="Calibri"/>
              </a:rPr>
              <a:t>aan</a:t>
            </a:r>
            <a:r>
              <a:rPr lang="en-US" sz="1800" dirty="0">
                <a:ea typeface="Calibri"/>
                <a:cs typeface="Calibri"/>
              </a:rPr>
              <a:t> de arm van de </a:t>
            </a:r>
            <a:r>
              <a:rPr lang="en-US" sz="1800" dirty="0" err="1">
                <a:ea typeface="Calibri"/>
                <a:cs typeface="Calibri"/>
              </a:rPr>
              <a:t>ander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te</a:t>
            </a:r>
            <a:r>
              <a:rPr lang="en-US" sz="1800" dirty="0">
                <a:ea typeface="Calibri"/>
                <a:cs typeface="Calibri"/>
              </a:rPr>
              <a:t> ‘</a:t>
            </a:r>
            <a:r>
              <a:rPr lang="en-US" sz="1800" dirty="0" err="1">
                <a:ea typeface="Calibri"/>
                <a:cs typeface="Calibri"/>
              </a:rPr>
              <a:t>krabben</a:t>
            </a:r>
            <a:r>
              <a:rPr lang="en-US" sz="1800" dirty="0">
                <a:ea typeface="Calibri"/>
                <a:cs typeface="Calibri"/>
              </a:rPr>
              <a:t>’.</a:t>
            </a:r>
            <a:endParaRPr lang="en-US" sz="1800" dirty="0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67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6AC83-75B8-6763-7DBC-C53384CD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Taalgericht lesgeven</a:t>
            </a:r>
          </a:p>
        </p:txBody>
      </p:sp>
      <p:sp>
        <p:nvSpPr>
          <p:cNvPr id="173" name="Google Shape;173;g2df3b0be853_0_12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000000"/>
              </a:buClr>
              <a:buSzPts val="3300"/>
            </a:pP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Taalgericht vakonderwijs is een manier om de kwaliteit van vakonderwijs hoog te houden en gaat uit van drie didactische principes: context, interactie en taalsteun. 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Door het bieden van een </a:t>
            </a:r>
            <a:r>
              <a:rPr lang="nl-NL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</a:t>
            </a: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wordt nieuwe leerstof in verband gebracht met kennis die leerlingen al hebben uit schoolse en alledaagse ervaringen. 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principe </a:t>
            </a:r>
            <a:r>
              <a:rPr lang="nl-NL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interactie </a:t>
            </a: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zorgt voor het tot stand komen van kennis door te praten met anderen of erover te schrijven. 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3300"/>
            </a:pP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Door het geven van </a:t>
            </a:r>
            <a:r>
              <a:rPr lang="nl-NL" sz="16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taalsteun </a:t>
            </a:r>
            <a:r>
              <a:rPr lang="nl-NL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de les worden leerlingen geholpen bij het begrijpen en zelf produceren van nieuwe taal in het vak.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6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6AC83-75B8-6763-7DBC-C53384CD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100" b="1" kern="1200">
                <a:latin typeface="Century Gothic" panose="020B0502020202020204" pitchFamily="34" charset="0"/>
                <a:ea typeface="+mj-ea"/>
                <a:cs typeface="+mj-cs"/>
              </a:rPr>
              <a:t>Casus taalgericht lesgeven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93E38E4-DDA8-A178-207F-A9CAEAF892CA}"/>
              </a:ext>
            </a:extLst>
          </p:cNvPr>
          <p:cNvSpPr txBox="1"/>
          <p:nvPr/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1500" dirty="0"/>
              <a:t>Een docent start de les met een uitleg over klimaatverandering.</a:t>
            </a:r>
            <a:br>
              <a:rPr lang="nl-NL" sz="1500" dirty="0"/>
            </a:br>
            <a:r>
              <a:rPr lang="nl-NL" sz="1500" dirty="0"/>
              <a:t>Hij gebruikt een PowerPoint met veel tekst.</a:t>
            </a:r>
            <a:br>
              <a:rPr lang="nl-NL" sz="1500" dirty="0"/>
            </a:br>
            <a:r>
              <a:rPr lang="nl-NL" sz="1500" dirty="0"/>
              <a:t>Daarna maken leerlingen zelfstandig opdrachten uit het boek.</a:t>
            </a:r>
            <a:br>
              <a:rPr lang="nl-NL" sz="1500" dirty="0"/>
            </a:br>
            <a:r>
              <a:rPr lang="nl-NL" sz="1500" dirty="0"/>
              <a:t>De opdrachten bestaan uit open vragen zoals: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1500" dirty="0"/>
              <a:t>‘Leg uit hoe het versterkte broeikaseffect ontstaat.’</a:t>
            </a:r>
            <a:br>
              <a:rPr lang="nl-NL" sz="1500" dirty="0"/>
            </a:br>
            <a:r>
              <a:rPr lang="nl-NL" sz="1500" dirty="0"/>
              <a:t>‘Beschrijf de gevolgen van zeespiegelstijging.’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sz="1500" dirty="0"/>
              <a:t>Er is geen klassikale bespreking vooraf of tussendoor.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543671-B689-96FC-4DCF-43B45A96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15342"/>
            <a:ext cx="3867150" cy="2571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5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6AC83-75B8-6763-7DBC-C53384CD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9978"/>
          </a:xfrm>
        </p:spPr>
        <p:txBody>
          <a:bodyPr anchor="ctr">
            <a:normAutofit/>
          </a:bodyPr>
          <a:lstStyle/>
          <a:p>
            <a:r>
              <a:rPr lang="nl-NL" sz="3100"/>
              <a:t>Taalgericht lesgeven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A655D9-0C0D-4AAB-C094-9569FB9073C1}"/>
              </a:ext>
            </a:extLst>
          </p:cNvPr>
          <p:cNvSpPr txBox="1"/>
          <p:nvPr/>
        </p:nvSpPr>
        <p:spPr>
          <a:xfrm>
            <a:off x="323052" y="889806"/>
            <a:ext cx="84978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dirty="0"/>
              <a:t>Analyseer de les aan de hand van: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Context</a:t>
            </a:r>
            <a:endParaRPr lang="nl-NL" dirty="0"/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Is de leerstof betekenisvol ingebed?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Wordt voorkennis geactiveerd?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Is er concrete situering?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Interactie</a:t>
            </a:r>
            <a:endParaRPr lang="nl-NL" dirty="0"/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Waar praten leerlingen?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Waar wordt hardop gedacht?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Is er gezamenlijke betekenisconstructie?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Taalsteun</a:t>
            </a:r>
            <a:endParaRPr lang="nl-NL" dirty="0"/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Worden </a:t>
            </a:r>
            <a:r>
              <a:rPr lang="nl-NL" dirty="0" err="1"/>
              <a:t>vakbegrippen</a:t>
            </a:r>
            <a:r>
              <a:rPr lang="nl-NL" dirty="0"/>
              <a:t> ondersteund?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Is er </a:t>
            </a:r>
            <a:r>
              <a:rPr lang="nl-NL" dirty="0" err="1"/>
              <a:t>scaffolding</a:t>
            </a:r>
            <a:r>
              <a:rPr lang="nl-NL" dirty="0"/>
              <a:t>?</a:t>
            </a:r>
          </a:p>
          <a:p>
            <a:pPr marL="742950" lvl="1" indent="-285750">
              <a:buFont typeface="+mj-lt"/>
              <a:buAutoNum type="arabicPeriod"/>
            </a:pPr>
            <a:r>
              <a:rPr lang="nl-NL" dirty="0"/>
              <a:t>Is er aandacht voor zinsstructuren?</a:t>
            </a:r>
          </a:p>
        </p:txBody>
      </p:sp>
    </p:spTree>
    <p:extLst>
      <p:ext uri="{BB962C8B-B14F-4D97-AF65-F5344CB8AC3E}">
        <p14:creationId xmlns:p14="http://schemas.microsoft.com/office/powerpoint/2010/main" val="243266251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pag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eldi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oel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ergiz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ewijz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ewijze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72707CC443C49A6CB233886D20A2B" ma:contentTypeVersion="12" ma:contentTypeDescription="Een nieuw document maken." ma:contentTypeScope="" ma:versionID="9482adde729ea2e57ecb31d1c222df5b">
  <xsd:schema xmlns:xsd="http://www.w3.org/2001/XMLSchema" xmlns:xs="http://www.w3.org/2001/XMLSchema" xmlns:p="http://schemas.microsoft.com/office/2006/metadata/properties" xmlns:ns2="d66cfbfb-779e-4c5c-9b0b-9a12070a03c2" xmlns:ns3="5f1166f1-3b23-4fc3-bebb-48bf7b88eb64" targetNamespace="http://schemas.microsoft.com/office/2006/metadata/properties" ma:root="true" ma:fieldsID="bf3ec3680e76d79c1b3f87bc9f4ed1d1" ns2:_="" ns3:_="">
    <xsd:import namespace="d66cfbfb-779e-4c5c-9b0b-9a12070a03c2"/>
    <xsd:import namespace="5f1166f1-3b23-4fc3-bebb-48bf7b88eb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cfbfb-779e-4c5c-9b0b-9a12070a03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166f1-3b23-4fc3-bebb-48bf7b88eb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877c09-fa14-41ab-b300-ecdd778dc4db}" ma:internalName="TaxCatchAll" ma:showField="CatchAllData" ma:web="5f1166f1-3b23-4fc3-bebb-48bf7b88eb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1166f1-3b23-4fc3-bebb-48bf7b88eb64" xsi:nil="true"/>
    <lcf76f155ced4ddcb4097134ff3c332f xmlns="d66cfbfb-779e-4c5c-9b0b-9a12070a03c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597C7-1DAF-4ED5-AADD-96E71A84A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cfbfb-779e-4c5c-9b0b-9a12070a03c2"/>
    <ds:schemaRef ds:uri="5f1166f1-3b23-4fc3-bebb-48bf7b88e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AFB406-7E7E-458C-AA32-0CE904D421AA}">
  <ds:schemaRefs>
    <ds:schemaRef ds:uri="5f1166f1-3b23-4fc3-bebb-48bf7b88eb64"/>
    <ds:schemaRef ds:uri="d66cfbfb-779e-4c5c-9b0b-9a12070a03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8BF70-2643-4C70-8BEF-3086CD498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1750</Words>
  <Application>Microsoft Office PowerPoint</Application>
  <PresentationFormat>Diavoorstelling (16:9)</PresentationFormat>
  <Paragraphs>224</Paragraphs>
  <Slides>25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9</vt:i4>
      </vt:variant>
      <vt:variant>
        <vt:lpstr>Diatitels</vt:lpstr>
      </vt:variant>
      <vt:variant>
        <vt:i4>25</vt:i4>
      </vt:variant>
    </vt:vector>
  </HeadingPairs>
  <TitlesOfParts>
    <vt:vector size="45" baseType="lpstr">
      <vt:lpstr>Aptos</vt:lpstr>
      <vt:lpstr>Aptos Display</vt:lpstr>
      <vt:lpstr>Arial</vt:lpstr>
      <vt:lpstr>Bangers Bold</vt:lpstr>
      <vt:lpstr>Biome</vt:lpstr>
      <vt:lpstr>Bradley Hand ITC</vt:lpstr>
      <vt:lpstr>Calibri</vt:lpstr>
      <vt:lpstr>Calibri Light</vt:lpstr>
      <vt:lpstr>Century Gothic</vt:lpstr>
      <vt:lpstr>Codec Pro ExtraBold</vt:lpstr>
      <vt:lpstr>Mistral</vt:lpstr>
      <vt:lpstr>Titelpagina</vt:lpstr>
      <vt:lpstr>Titeldia 2</vt:lpstr>
      <vt:lpstr>Doelen</vt:lpstr>
      <vt:lpstr>Basis</vt:lpstr>
      <vt:lpstr>Energizer</vt:lpstr>
      <vt:lpstr>1_Basis</vt:lpstr>
      <vt:lpstr>Bewijzen</vt:lpstr>
      <vt:lpstr>Bewijzen 2</vt:lpstr>
      <vt:lpstr>Aangepast ontwerp</vt:lpstr>
      <vt:lpstr>PowerPoint-presentatie</vt:lpstr>
      <vt:lpstr>Doelen</vt:lpstr>
      <vt:lpstr>Programma</vt:lpstr>
      <vt:lpstr>Energizer</vt:lpstr>
      <vt:lpstr>Energizer</vt:lpstr>
      <vt:lpstr>Energizer</vt:lpstr>
      <vt:lpstr>Taalgericht lesgeven</vt:lpstr>
      <vt:lpstr>Casus taalgericht lesgeven</vt:lpstr>
      <vt:lpstr>Taalgericht lesgeven</vt:lpstr>
      <vt:lpstr>Taalgericht lesgeven</vt:lpstr>
      <vt:lpstr>Samenwerkend leren</vt:lpstr>
      <vt:lpstr>Samenwerkend leren voorbeelden</vt:lpstr>
      <vt:lpstr>Samenwerkend leren</vt:lpstr>
      <vt:lpstr>Samenwerkend leren</vt:lpstr>
      <vt:lpstr>Samenwerkend leren</vt:lpstr>
      <vt:lpstr>Differentiëren</vt:lpstr>
      <vt:lpstr>Differentiëren</vt:lpstr>
      <vt:lpstr>Differentiëren</vt:lpstr>
      <vt:lpstr>Differentiëren</vt:lpstr>
      <vt:lpstr>Differentiëren</vt:lpstr>
      <vt:lpstr>Terugblik</vt:lpstr>
      <vt:lpstr>PowerPoint-presentatie</vt:lpstr>
      <vt:lpstr>PowerPoint-presentatie</vt:lpstr>
      <vt:lpstr>Evaluatie Transferdag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Bas</dc:creator>
  <cp:lastModifiedBy>Remco Clasquin</cp:lastModifiedBy>
  <cp:revision>45</cp:revision>
  <dcterms:created xsi:type="dcterms:W3CDTF">2017-02-16T13:08:07Z</dcterms:created>
  <dcterms:modified xsi:type="dcterms:W3CDTF">2026-02-27T12:15:55Z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0x0101005D172707CC443C49A6CB233886D20A2B</vt:lpwstr>
  </property>
  <property fmtid="{D5CDD505-2E9C-101B-9397-08002B2CF9AE}" pid="3" name="Order">
    <vt:r8>7972400</vt:r8>
  </property>
  <property fmtid="{D5CDD505-2E9C-101B-9397-08002B2CF9AE}" pid="4" name="MediaServiceImageTags">
    <vt:lpwstr/>
  </property>
</Properties>
</file>