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2_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6"/>
  </p:notesMasterIdLst>
  <p:sldIdLst>
    <p:sldId id="313" r:id="rId4"/>
    <p:sldId id="258" r:id="rId5"/>
    <p:sldId id="314" r:id="rId6"/>
    <p:sldId id="315" r:id="rId7"/>
    <p:sldId id="277" r:id="rId8"/>
    <p:sldId id="284" r:id="rId9"/>
    <p:sldId id="312" r:id="rId10"/>
    <p:sldId id="292" r:id="rId11"/>
    <p:sldId id="308" r:id="rId12"/>
    <p:sldId id="266" r:id="rId13"/>
    <p:sldId id="310" r:id="rId14"/>
    <p:sldId id="270" r:id="rId15"/>
    <p:sldId id="290" r:id="rId16"/>
    <p:sldId id="286" r:id="rId17"/>
    <p:sldId id="306" r:id="rId18"/>
    <p:sldId id="273" r:id="rId19"/>
    <p:sldId id="318" r:id="rId20"/>
    <p:sldId id="317" r:id="rId21"/>
    <p:sldId id="320" r:id="rId22"/>
    <p:sldId id="319" r:id="rId23"/>
    <p:sldId id="275" r:id="rId24"/>
    <p:sldId id="276" r:id="rId25"/>
  </p:sldIdLst>
  <p:sldSz cx="18288000" cy="10287000"/>
  <p:notesSz cx="6858000" cy="9144000"/>
  <p:embeddedFontLst>
    <p:embeddedFont>
      <p:font typeface="Archivo Black" panose="020B0604020202020204" charset="0"/>
      <p:regular r:id="rId27"/>
    </p:embeddedFont>
    <p:embeddedFont>
      <p:font typeface="Codec Pro ExtraBold" panose="020B0604020202020204" charset="0"/>
      <p:regular r:id="rId28"/>
    </p:embeddedFont>
    <p:embeddedFont>
      <p:font typeface="Open Sans" panose="020B0606030504020204" pitchFamily="34" charset="0"/>
      <p:regular r:id="rId29"/>
      <p:bold r:id="rId30"/>
      <p:italic r:id="rId31"/>
      <p:boldItalic r:id="rId32"/>
    </p:embeddedFont>
    <p:embeddedFont>
      <p:font typeface="Open Sans 1" panose="020B0604020202020204" charset="0"/>
      <p:regular r:id="rId33"/>
    </p:embeddedFont>
    <p:embeddedFont>
      <p:font typeface="Open Sans Bold" panose="020B0806030504020204" pitchFamily="34" charset="0"/>
      <p:regular r:id="rId34"/>
      <p:bold r:id="rId35"/>
    </p:embeddedFont>
    <p:embeddedFont>
      <p:font typeface="Open Sauc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E062E-F576-3952-2188-152CC4AEA123}" name="c.schaap@cvo-portus.nl" initials="c." userId="S::urn:spo:guest#c.schaap@cvo-portus.nl::" providerId="AD"/>
  <p188:author id="{321700DD-A828-03C1-525C-679159AC956D}" name="Gordijn, C. (Cynthia)" initials="G(" userId="S::gordc@hr.nl::ce59f7ce-9410-4c84-9a86-feda1dd1d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7386D-CEB7-FF2F-9FD4-49101D8C5EF5}" v="21" dt="2025-12-18T07:59:22.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9" autoAdjust="0"/>
    <p:restoredTop sz="85876" autoAdjust="0"/>
  </p:normalViewPr>
  <p:slideViewPr>
    <p:cSldViewPr>
      <p:cViewPr varScale="1">
        <p:scale>
          <a:sx n="61" d="100"/>
          <a:sy n="61" d="100"/>
        </p:scale>
        <p:origin x="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aap-van den Boogaart, Corinda" userId="d155e049-2594-4f66-98e7-3dd34e6cb4ef" providerId="ADAL" clId="{953C5DA3-90E3-4D49-B03E-C8596D505E21}"/>
    <pc:docChg chg="undo custSel addSld delSld modSld sldOrd">
      <pc:chgData name="Schaap-van den Boogaart, Corinda" userId="d155e049-2594-4f66-98e7-3dd34e6cb4ef" providerId="ADAL" clId="{953C5DA3-90E3-4D49-B03E-C8596D505E21}" dt="2025-12-03T12:51:46.526" v="296"/>
      <pc:docMkLst>
        <pc:docMk/>
      </pc:docMkLst>
      <pc:sldChg chg="modSp mod">
        <pc:chgData name="Schaap-van den Boogaart, Corinda" userId="d155e049-2594-4f66-98e7-3dd34e6cb4ef" providerId="ADAL" clId="{953C5DA3-90E3-4D49-B03E-C8596D505E21}" dt="2025-12-03T12:32:12.403" v="281" actId="20577"/>
        <pc:sldMkLst>
          <pc:docMk/>
          <pc:sldMk cId="0" sldId="266"/>
        </pc:sldMkLst>
        <pc:spChg chg="mod">
          <ac:chgData name="Schaap-van den Boogaart, Corinda" userId="d155e049-2594-4f66-98e7-3dd34e6cb4ef" providerId="ADAL" clId="{953C5DA3-90E3-4D49-B03E-C8596D505E21}" dt="2025-12-03T12:32:12.403" v="281" actId="20577"/>
          <ac:spMkLst>
            <pc:docMk/>
            <pc:sldMk cId="0" sldId="266"/>
            <ac:spMk id="5" creationId="{00000000-0000-0000-0000-000000000000}"/>
          </ac:spMkLst>
        </pc:spChg>
      </pc:sldChg>
      <pc:sldChg chg="modSp mod modCm">
        <pc:chgData name="Schaap-van den Boogaart, Corinda" userId="d155e049-2594-4f66-98e7-3dd34e6cb4ef" providerId="ADAL" clId="{953C5DA3-90E3-4D49-B03E-C8596D505E21}" dt="2025-12-03T12:30:04.913" v="192" actId="6549"/>
        <pc:sldMkLst>
          <pc:docMk/>
          <pc:sldMk cId="0" sldId="273"/>
        </pc:sldMkLst>
        <pc:spChg chg="mod">
          <ac:chgData name="Schaap-van den Boogaart, Corinda" userId="d155e049-2594-4f66-98e7-3dd34e6cb4ef" providerId="ADAL" clId="{953C5DA3-90E3-4D49-B03E-C8596D505E21}" dt="2025-12-03T12:29:52.026" v="183" actId="404"/>
          <ac:spMkLst>
            <pc:docMk/>
            <pc:sldMk cId="0" sldId="273"/>
            <ac:spMk id="5" creationId="{00000000-0000-0000-0000-000000000000}"/>
          </ac:spMkLst>
        </pc:spChg>
        <pc:spChg chg="mod">
          <ac:chgData name="Schaap-van den Boogaart, Corinda" userId="d155e049-2594-4f66-98e7-3dd34e6cb4ef" providerId="ADAL" clId="{953C5DA3-90E3-4D49-B03E-C8596D505E21}" dt="2025-12-03T12:30:04.913" v="192" actId="6549"/>
          <ac:spMkLst>
            <pc:docMk/>
            <pc:sldMk cId="0" sldId="273"/>
            <ac:spMk id="6" creationId="{00000000-0000-0000-0000-000000000000}"/>
          </ac:spMkLst>
        </pc:spChg>
        <pc:extLst>
          <p:ext xmlns:p="http://schemas.openxmlformats.org/presentationml/2006/main" uri="{D6D511B9-2390-475A-947B-AFAB55BFBCF1}">
            <pc226:cmChg xmlns:pc226="http://schemas.microsoft.com/office/powerpoint/2022/06/main/command" chg="mod">
              <pc226:chgData name="Schaap-van den Boogaart, Corinda" userId="d155e049-2594-4f66-98e7-3dd34e6cb4ef" providerId="ADAL" clId="{953C5DA3-90E3-4D49-B03E-C8596D505E21}" dt="2025-12-03T12:30:04.913" v="192" actId="6549"/>
              <pc2:cmMkLst xmlns:pc2="http://schemas.microsoft.com/office/powerpoint/2019/9/main/command">
                <pc:docMk/>
                <pc:sldMk cId="0" sldId="273"/>
                <pc2:cmMk id="{F9F87B5A-DB5E-44F7-A80C-2FAB7BC7C07E}"/>
              </pc2:cmMkLst>
            </pc226:cmChg>
          </p:ext>
        </pc:extLst>
      </pc:sldChg>
      <pc:sldChg chg="delSp mod">
        <pc:chgData name="Schaap-van den Boogaart, Corinda" userId="d155e049-2594-4f66-98e7-3dd34e6cb4ef" providerId="ADAL" clId="{953C5DA3-90E3-4D49-B03E-C8596D505E21}" dt="2025-12-03T12:51:26.854" v="282" actId="478"/>
        <pc:sldMkLst>
          <pc:docMk/>
          <pc:sldMk cId="0" sldId="276"/>
        </pc:sldMkLst>
      </pc:sldChg>
      <pc:sldChg chg="modSp mod">
        <pc:chgData name="Schaap-van den Boogaart, Corinda" userId="d155e049-2594-4f66-98e7-3dd34e6cb4ef" providerId="ADAL" clId="{953C5DA3-90E3-4D49-B03E-C8596D505E21}" dt="2025-12-03T12:01:14.183" v="125" actId="404"/>
        <pc:sldMkLst>
          <pc:docMk/>
          <pc:sldMk cId="457408095" sldId="284"/>
        </pc:sldMkLst>
        <pc:spChg chg="mod">
          <ac:chgData name="Schaap-van den Boogaart, Corinda" userId="d155e049-2594-4f66-98e7-3dd34e6cb4ef" providerId="ADAL" clId="{953C5DA3-90E3-4D49-B03E-C8596D505E21}" dt="2025-12-03T12:01:14.183" v="125" actId="404"/>
          <ac:spMkLst>
            <pc:docMk/>
            <pc:sldMk cId="457408095" sldId="284"/>
            <ac:spMk id="8" creationId="{00000000-0000-0000-0000-000000000000}"/>
          </ac:spMkLst>
        </pc:spChg>
      </pc:sldChg>
      <pc:sldChg chg="ord">
        <pc:chgData name="Schaap-van den Boogaart, Corinda" userId="d155e049-2594-4f66-98e7-3dd34e6cb4ef" providerId="ADAL" clId="{953C5DA3-90E3-4D49-B03E-C8596D505E21}" dt="2025-12-03T12:30:20.057" v="195"/>
        <pc:sldMkLst>
          <pc:docMk/>
          <pc:sldMk cId="2360134000" sldId="286"/>
        </pc:sldMkLst>
      </pc:sldChg>
      <pc:sldChg chg="modSp mod">
        <pc:chgData name="Schaap-van den Boogaart, Corinda" userId="d155e049-2594-4f66-98e7-3dd34e6cb4ef" providerId="ADAL" clId="{953C5DA3-90E3-4D49-B03E-C8596D505E21}" dt="2025-12-03T12:31:15.745" v="213" actId="20577"/>
        <pc:sldMkLst>
          <pc:docMk/>
          <pc:sldMk cId="315099932" sldId="290"/>
        </pc:sldMkLst>
        <pc:spChg chg="mod">
          <ac:chgData name="Schaap-van den Boogaart, Corinda" userId="d155e049-2594-4f66-98e7-3dd34e6cb4ef" providerId="ADAL" clId="{953C5DA3-90E3-4D49-B03E-C8596D505E21}" dt="2025-12-03T12:31:15.745" v="213" actId="20577"/>
          <ac:spMkLst>
            <pc:docMk/>
            <pc:sldMk cId="315099932" sldId="290"/>
            <ac:spMk id="11" creationId="{00000000-0000-0000-0000-000000000000}"/>
          </ac:spMkLst>
        </pc:spChg>
      </pc:sldChg>
      <pc:sldChg chg="modSp mod">
        <pc:chgData name="Schaap-van den Boogaart, Corinda" userId="d155e049-2594-4f66-98e7-3dd34e6cb4ef" providerId="ADAL" clId="{953C5DA3-90E3-4D49-B03E-C8596D505E21}" dt="2025-12-03T12:04:52.049" v="174" actId="1076"/>
        <pc:sldMkLst>
          <pc:docMk/>
          <pc:sldMk cId="1948241605" sldId="292"/>
        </pc:sldMkLst>
        <pc:spChg chg="mod">
          <ac:chgData name="Schaap-van den Boogaart, Corinda" userId="d155e049-2594-4f66-98e7-3dd34e6cb4ef" providerId="ADAL" clId="{953C5DA3-90E3-4D49-B03E-C8596D505E21}" dt="2025-12-03T12:04:52.049" v="174" actId="1076"/>
          <ac:spMkLst>
            <pc:docMk/>
            <pc:sldMk cId="1948241605" sldId="292"/>
            <ac:spMk id="4" creationId="{00000000-0000-0000-0000-000000000000}"/>
          </ac:spMkLst>
        </pc:spChg>
        <pc:grpChg chg="mod">
          <ac:chgData name="Schaap-van den Boogaart, Corinda" userId="d155e049-2594-4f66-98e7-3dd34e6cb4ef" providerId="ADAL" clId="{953C5DA3-90E3-4D49-B03E-C8596D505E21}" dt="2025-12-03T12:04:34.246" v="166" actId="1076"/>
          <ac:grpSpMkLst>
            <pc:docMk/>
            <pc:sldMk cId="1948241605" sldId="292"/>
            <ac:grpSpMk id="3" creationId="{00000000-0000-0000-0000-000000000000}"/>
          </ac:grpSpMkLst>
        </pc:grpChg>
      </pc:sldChg>
      <pc:sldChg chg="modSp mod modCm">
        <pc:chgData name="Schaap-van den Boogaart, Corinda" userId="d155e049-2594-4f66-98e7-3dd34e6cb4ef" providerId="ADAL" clId="{953C5DA3-90E3-4D49-B03E-C8596D505E21}" dt="2025-12-03T12:31:46.770" v="272" actId="20577"/>
        <pc:sldMkLst>
          <pc:docMk/>
          <pc:sldMk cId="1112265647" sldId="310"/>
        </pc:sldMkLst>
        <pc:spChg chg="mod">
          <ac:chgData name="Schaap-van den Boogaart, Corinda" userId="d155e049-2594-4f66-98e7-3dd34e6cb4ef" providerId="ADAL" clId="{953C5DA3-90E3-4D49-B03E-C8596D505E21}" dt="2025-12-03T12:31:46.770" v="272" actId="20577"/>
          <ac:spMkLst>
            <pc:docMk/>
            <pc:sldMk cId="1112265647" sldId="310"/>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Schaap-van den Boogaart, Corinda" userId="d155e049-2594-4f66-98e7-3dd34e6cb4ef" providerId="ADAL" clId="{953C5DA3-90E3-4D49-B03E-C8596D505E21}" dt="2025-12-03T12:31:45.374" v="266" actId="6549"/>
              <pc2:cmMkLst xmlns:pc2="http://schemas.microsoft.com/office/powerpoint/2019/9/main/command">
                <pc:docMk/>
                <pc:sldMk cId="1112265647" sldId="310"/>
                <pc2:cmMk id="{40998C46-51EF-4BBA-96AC-8053376BD924}"/>
              </pc2:cmMkLst>
            </pc226:cmChg>
          </p:ext>
        </pc:extLst>
      </pc:sldChg>
      <pc:sldChg chg="modSp mod modNotesTx">
        <pc:chgData name="Schaap-van den Boogaart, Corinda" userId="d155e049-2594-4f66-98e7-3dd34e6cb4ef" providerId="ADAL" clId="{953C5DA3-90E3-4D49-B03E-C8596D505E21}" dt="2025-12-03T12:03:52.967" v="160" actId="20577"/>
        <pc:sldMkLst>
          <pc:docMk/>
          <pc:sldMk cId="4051987471" sldId="312"/>
        </pc:sldMkLst>
        <pc:spChg chg="mod">
          <ac:chgData name="Schaap-van den Boogaart, Corinda" userId="d155e049-2594-4f66-98e7-3dd34e6cb4ef" providerId="ADAL" clId="{953C5DA3-90E3-4D49-B03E-C8596D505E21}" dt="2025-12-03T12:02:43.638" v="151" actId="27636"/>
          <ac:spMkLst>
            <pc:docMk/>
            <pc:sldMk cId="4051987471" sldId="312"/>
            <ac:spMk id="11" creationId="{192F946E-1C0E-55B7-CB1E-AB03511D8401}"/>
          </ac:spMkLst>
        </pc:spChg>
      </pc:sldChg>
      <pc:sldChg chg="addSp modSp mod">
        <pc:chgData name="Schaap-van den Boogaart, Corinda" userId="d155e049-2594-4f66-98e7-3dd34e6cb4ef" providerId="ADAL" clId="{953C5DA3-90E3-4D49-B03E-C8596D505E21}" dt="2025-12-03T11:57:35.795" v="50" actId="20577"/>
        <pc:sldMkLst>
          <pc:docMk/>
          <pc:sldMk cId="316128546" sldId="314"/>
        </pc:sldMkLst>
        <pc:spChg chg="mod">
          <ac:chgData name="Schaap-van den Boogaart, Corinda" userId="d155e049-2594-4f66-98e7-3dd34e6cb4ef" providerId="ADAL" clId="{953C5DA3-90E3-4D49-B03E-C8596D505E21}" dt="2025-12-03T11:52:54.116" v="4" actId="6549"/>
          <ac:spMkLst>
            <pc:docMk/>
            <pc:sldMk cId="316128546" sldId="314"/>
            <ac:spMk id="2" creationId="{CAD6C7FC-8210-D700-53D0-CA60AF445561}"/>
          </ac:spMkLst>
        </pc:spChg>
        <pc:spChg chg="mod">
          <ac:chgData name="Schaap-van den Boogaart, Corinda" userId="d155e049-2594-4f66-98e7-3dd34e6cb4ef" providerId="ADAL" clId="{953C5DA3-90E3-4D49-B03E-C8596D505E21}" dt="2025-12-03T11:52:50.049" v="3" actId="14100"/>
          <ac:spMkLst>
            <pc:docMk/>
            <pc:sldMk cId="316128546" sldId="314"/>
            <ac:spMk id="6" creationId="{8F45A1CB-85F1-9EEA-68B0-75E9CD0EF01E}"/>
          </ac:spMkLst>
        </pc:spChg>
        <pc:spChg chg="add mod">
          <ac:chgData name="Schaap-van den Boogaart, Corinda" userId="d155e049-2594-4f66-98e7-3dd34e6cb4ef" providerId="ADAL" clId="{953C5DA3-90E3-4D49-B03E-C8596D505E21}" dt="2025-12-03T11:57:35.795" v="50" actId="20577"/>
          <ac:spMkLst>
            <pc:docMk/>
            <pc:sldMk cId="316128546" sldId="314"/>
            <ac:spMk id="11" creationId="{AE15795B-1012-AD5A-8F5C-5DAB0038457D}"/>
          </ac:spMkLst>
        </pc:spChg>
      </pc:sldChg>
      <pc:sldChg chg="addSp delSp modSp add mod modAnim">
        <pc:chgData name="Schaap-van den Boogaart, Corinda" userId="d155e049-2594-4f66-98e7-3dd34e6cb4ef" providerId="ADAL" clId="{953C5DA3-90E3-4D49-B03E-C8596D505E21}" dt="2025-12-03T12:00:06.006" v="119" actId="403"/>
        <pc:sldMkLst>
          <pc:docMk/>
          <pc:sldMk cId="4290142503" sldId="315"/>
        </pc:sldMkLst>
        <pc:spChg chg="mod">
          <ac:chgData name="Schaap-van den Boogaart, Corinda" userId="d155e049-2594-4f66-98e7-3dd34e6cb4ef" providerId="ADAL" clId="{953C5DA3-90E3-4D49-B03E-C8596D505E21}" dt="2025-12-03T12:00:06.006" v="119" actId="403"/>
          <ac:spMkLst>
            <pc:docMk/>
            <pc:sldMk cId="4290142503" sldId="315"/>
            <ac:spMk id="9" creationId="{F6B1C881-FB03-CBAD-454A-8822768A4AA9}"/>
          </ac:spMkLst>
        </pc:spChg>
        <pc:picChg chg="add mod">
          <ac:chgData name="Schaap-van den Boogaart, Corinda" userId="d155e049-2594-4f66-98e7-3dd34e6cb4ef" providerId="ADAL" clId="{953C5DA3-90E3-4D49-B03E-C8596D505E21}" dt="2025-12-03T11:59:14.601" v="56"/>
          <ac:picMkLst>
            <pc:docMk/>
            <pc:sldMk cId="4290142503" sldId="315"/>
            <ac:picMk id="10" creationId="{3EF345AC-10D7-D5B9-E85E-75175B7EEB33}"/>
          </ac:picMkLst>
        </pc:picChg>
      </pc:sldChg>
      <pc:sldChg chg="add modNotesTx">
        <pc:chgData name="Schaap-van den Boogaart, Corinda" userId="d155e049-2594-4f66-98e7-3dd34e6cb4ef" providerId="ADAL" clId="{953C5DA3-90E3-4D49-B03E-C8596D505E21}" dt="2025-12-03T12:30:56.187" v="202" actId="6549"/>
        <pc:sldMkLst>
          <pc:docMk/>
          <pc:sldMk cId="2063310474" sldId="317"/>
        </pc:sldMkLst>
      </pc:sldChg>
      <pc:sldChg chg="modSp add mod ord">
        <pc:chgData name="Schaap-van den Boogaart, Corinda" userId="d155e049-2594-4f66-98e7-3dd34e6cb4ef" providerId="ADAL" clId="{953C5DA3-90E3-4D49-B03E-C8596D505E21}" dt="2025-12-03T12:31:36.340" v="265" actId="5793"/>
        <pc:sldMkLst>
          <pc:docMk/>
          <pc:sldMk cId="9238102" sldId="318"/>
        </pc:sldMkLst>
        <pc:spChg chg="mod">
          <ac:chgData name="Schaap-van den Boogaart, Corinda" userId="d155e049-2594-4f66-98e7-3dd34e6cb4ef" providerId="ADAL" clId="{953C5DA3-90E3-4D49-B03E-C8596D505E21}" dt="2025-12-03T12:31:29.538" v="247" actId="6549"/>
          <ac:spMkLst>
            <pc:docMk/>
            <pc:sldMk cId="9238102" sldId="318"/>
            <ac:spMk id="11" creationId="{D0027CBC-3F56-3233-92D3-FA86587BD641}"/>
          </ac:spMkLst>
        </pc:spChg>
        <pc:spChg chg="mod">
          <ac:chgData name="Schaap-van den Boogaart, Corinda" userId="d155e049-2594-4f66-98e7-3dd34e6cb4ef" providerId="ADAL" clId="{953C5DA3-90E3-4D49-B03E-C8596D505E21}" dt="2025-12-03T12:31:36.340" v="265" actId="5793"/>
          <ac:spMkLst>
            <pc:docMk/>
            <pc:sldMk cId="9238102" sldId="318"/>
            <ac:spMk id="12" creationId="{2AF03DA9-8624-EE79-5196-2F601B7A2C2B}"/>
          </ac:spMkLst>
        </pc:spChg>
      </pc:sldChg>
      <pc:sldChg chg="delSp modSp add mod">
        <pc:chgData name="Schaap-van den Boogaart, Corinda" userId="d155e049-2594-4f66-98e7-3dd34e6cb4ef" providerId="ADAL" clId="{953C5DA3-90E3-4D49-B03E-C8596D505E21}" dt="2025-12-03T12:51:46.526" v="296"/>
        <pc:sldMkLst>
          <pc:docMk/>
          <pc:sldMk cId="3241361533" sldId="319"/>
        </pc:sldMkLst>
        <pc:spChg chg="mod">
          <ac:chgData name="Schaap-van den Boogaart, Corinda" userId="d155e049-2594-4f66-98e7-3dd34e6cb4ef" providerId="ADAL" clId="{953C5DA3-90E3-4D49-B03E-C8596D505E21}" dt="2025-12-03T12:51:40.382" v="292" actId="20577"/>
          <ac:spMkLst>
            <pc:docMk/>
            <pc:sldMk cId="3241361533" sldId="319"/>
            <ac:spMk id="9" creationId="{65575274-AA0F-C2C4-9243-370D706E0509}"/>
          </ac:spMkLst>
        </pc:spChg>
      </pc:sldChg>
    </pc:docChg>
  </pc:docChgLst>
  <pc:docChgLst>
    <pc:chgData name="Schaap, C." userId="S::c.schaap_cvo-portus.nl#ext#@hrnl.onmicrosoft.com::fae15a10-a9b5-499c-a828-12713783aa39" providerId="AD" clId="Web-{FAAFA0E8-D21F-BDEA-5314-AB4433A26E18}"/>
    <pc:docChg chg="addSld delSld modSld">
      <pc:chgData name="Schaap, C." userId="S::c.schaap_cvo-portus.nl#ext#@hrnl.onmicrosoft.com::fae15a10-a9b5-499c-a828-12713783aa39" providerId="AD" clId="Web-{FAAFA0E8-D21F-BDEA-5314-AB4433A26E18}" dt="2025-12-03T11:48:58.987" v="6"/>
      <pc:docMkLst>
        <pc:docMk/>
      </pc:docMkLst>
      <pc:sldChg chg="addSp modSp new">
        <pc:chgData name="Schaap, C." userId="S::c.schaap_cvo-portus.nl#ext#@hrnl.onmicrosoft.com::fae15a10-a9b5-499c-a828-12713783aa39" providerId="AD" clId="Web-{FAAFA0E8-D21F-BDEA-5314-AB4433A26E18}" dt="2025-12-03T11:48:54.377" v="5" actId="20577"/>
        <pc:sldMkLst>
          <pc:docMk/>
          <pc:sldMk cId="3456255282" sldId="313"/>
        </pc:sldMkLst>
        <pc:spChg chg="add mod">
          <ac:chgData name="Schaap, C." userId="S::c.schaap_cvo-portus.nl#ext#@hrnl.onmicrosoft.com::fae15a10-a9b5-499c-a828-12713783aa39" providerId="AD" clId="Web-{FAAFA0E8-D21F-BDEA-5314-AB4433A26E18}" dt="2025-12-03T11:48:54.377" v="5" actId="20577"/>
          <ac:spMkLst>
            <pc:docMk/>
            <pc:sldMk cId="3456255282" sldId="313"/>
            <ac:spMk id="3" creationId="{DE3E5CD7-1800-520D-BC1F-9D4884E2BD06}"/>
          </ac:spMkLst>
        </pc:spChg>
        <pc:spChg chg="add">
          <ac:chgData name="Schaap, C." userId="S::c.schaap_cvo-portus.nl#ext#@hrnl.onmicrosoft.com::fae15a10-a9b5-499c-a828-12713783aa39" providerId="AD" clId="Web-{FAAFA0E8-D21F-BDEA-5314-AB4433A26E18}" dt="2025-12-03T11:48:49.658" v="2"/>
          <ac:spMkLst>
            <pc:docMk/>
            <pc:sldMk cId="3456255282" sldId="313"/>
            <ac:spMk id="4" creationId="{67CCA90F-7859-A93D-9419-A616EF8437E8}"/>
          </ac:spMkLst>
        </pc:spChg>
        <pc:picChg chg="add mod">
          <ac:chgData name="Schaap, C." userId="S::c.schaap_cvo-portus.nl#ext#@hrnl.onmicrosoft.com::fae15a10-a9b5-499c-a828-12713783aa39" providerId="AD" clId="Web-{FAAFA0E8-D21F-BDEA-5314-AB4433A26E18}" dt="2025-12-03T11:48:35.844" v="1"/>
          <ac:picMkLst>
            <pc:docMk/>
            <pc:sldMk cId="3456255282" sldId="313"/>
            <ac:picMk id="2" creationId="{A508F35C-42C6-6B9C-C12E-EB01A506BA1A}"/>
          </ac:picMkLst>
        </pc:picChg>
      </pc:sldChg>
    </pc:docChg>
  </pc:docChgLst>
  <pc:docChgLst>
    <pc:chgData name="Schaap, C." userId="S::c.schaap_cvo-portus.nl#ext#@hrnl.onmicrosoft.com::fae15a10-a9b5-499c-a828-12713783aa39" providerId="AD" clId="Web-{B97C4D8A-22B6-CFFC-AC27-7CA9996874E1}"/>
    <pc:docChg chg="addSld modSld">
      <pc:chgData name="Schaap, C." userId="S::c.schaap_cvo-portus.nl#ext#@hrnl.onmicrosoft.com::fae15a10-a9b5-499c-a828-12713783aa39" providerId="AD" clId="Web-{B97C4D8A-22B6-CFFC-AC27-7CA9996874E1}" dt="2025-12-03T11:52:14.103" v="8"/>
      <pc:docMkLst>
        <pc:docMk/>
      </pc:docMkLst>
      <pc:sldChg chg="modSp">
        <pc:chgData name="Schaap, C." userId="S::c.schaap_cvo-portus.nl#ext#@hrnl.onmicrosoft.com::fae15a10-a9b5-499c-a828-12713783aa39" providerId="AD" clId="Web-{B97C4D8A-22B6-CFFC-AC27-7CA9996874E1}" dt="2025-12-03T11:51:39.337" v="1" actId="20577"/>
        <pc:sldMkLst>
          <pc:docMk/>
          <pc:sldMk cId="0" sldId="258"/>
        </pc:sldMkLst>
        <pc:spChg chg="mod">
          <ac:chgData name="Schaap, C." userId="S::c.schaap_cvo-portus.nl#ext#@hrnl.onmicrosoft.com::fae15a10-a9b5-499c-a828-12713783aa39" providerId="AD" clId="Web-{B97C4D8A-22B6-CFFC-AC27-7CA9996874E1}" dt="2025-12-03T11:51:39.337" v="1" actId="20577"/>
          <ac:spMkLst>
            <pc:docMk/>
            <pc:sldMk cId="0" sldId="258"/>
            <ac:spMk id="10" creationId="{00000000-0000-0000-0000-000000000000}"/>
          </ac:spMkLst>
        </pc:spChg>
      </pc:sldChg>
      <pc:sldChg chg="delSp modSp add replId">
        <pc:chgData name="Schaap, C." userId="S::c.schaap_cvo-portus.nl#ext#@hrnl.onmicrosoft.com::fae15a10-a9b5-499c-a828-12713783aa39" providerId="AD" clId="Web-{B97C4D8A-22B6-CFFC-AC27-7CA9996874E1}" dt="2025-12-03T11:52:14.103" v="8"/>
        <pc:sldMkLst>
          <pc:docMk/>
          <pc:sldMk cId="316128546" sldId="314"/>
        </pc:sldMkLst>
        <pc:spChg chg="mod">
          <ac:chgData name="Schaap, C." userId="S::c.schaap_cvo-portus.nl#ext#@hrnl.onmicrosoft.com::fae15a10-a9b5-499c-a828-12713783aa39" providerId="AD" clId="Web-{B97C4D8A-22B6-CFFC-AC27-7CA9996874E1}" dt="2025-12-03T11:51:51.478" v="5" actId="20577"/>
          <ac:spMkLst>
            <pc:docMk/>
            <pc:sldMk cId="316128546" sldId="314"/>
            <ac:spMk id="9" creationId="{A50DAE60-CD05-A741-B298-398677839022}"/>
          </ac:spMkLst>
        </pc:spChg>
      </pc:sldChg>
    </pc:docChg>
  </pc:docChgLst>
  <pc:docChgLst>
    <pc:chgData name="Schaap, C." userId="S::c.schaap_cvo-portus.nl#ext#@hrnl.onmicrosoft.com::fae15a10-a9b5-499c-a828-12713783aa39" providerId="AD" clId="Web-{01715CB8-5B59-E40A-F4B6-E01B3D423B0B}"/>
    <pc:docChg chg="addSld delSld modSld sldOrd">
      <pc:chgData name="Schaap, C." userId="S::c.schaap_cvo-portus.nl#ext#@hrnl.onmicrosoft.com::fae15a10-a9b5-499c-a828-12713783aa39" providerId="AD" clId="Web-{01715CB8-5B59-E40A-F4B6-E01B3D423B0B}" dt="2025-11-27T15:20:41.185" v="22" actId="1076"/>
      <pc:docMkLst>
        <pc:docMk/>
      </pc:docMkLst>
      <pc:sldChg chg="delSp modSp add ord replId">
        <pc:chgData name="Schaap, C." userId="S::c.schaap_cvo-portus.nl#ext#@hrnl.onmicrosoft.com::fae15a10-a9b5-499c-a828-12713783aa39" providerId="AD" clId="Web-{01715CB8-5B59-E40A-F4B6-E01B3D423B0B}" dt="2025-11-27T15:20:41.185" v="22" actId="1076"/>
        <pc:sldMkLst>
          <pc:docMk/>
          <pc:sldMk cId="4051987471" sldId="312"/>
        </pc:sldMkLst>
        <pc:spChg chg="mod">
          <ac:chgData name="Schaap, C." userId="S::c.schaap_cvo-portus.nl#ext#@hrnl.onmicrosoft.com::fae15a10-a9b5-499c-a828-12713783aa39" providerId="AD" clId="Web-{01715CB8-5B59-E40A-F4B6-E01B3D423B0B}" dt="2025-11-27T15:20:41.185" v="22" actId="1076"/>
          <ac:spMkLst>
            <pc:docMk/>
            <pc:sldMk cId="4051987471" sldId="312"/>
            <ac:spMk id="5" creationId="{6C52A886-44A6-04C4-9D9A-5A4A177C32B0}"/>
          </ac:spMkLst>
        </pc:spChg>
        <pc:spChg chg="mod">
          <ac:chgData name="Schaap, C." userId="S::c.schaap_cvo-portus.nl#ext#@hrnl.onmicrosoft.com::fae15a10-a9b5-499c-a828-12713783aa39" providerId="AD" clId="Web-{01715CB8-5B59-E40A-F4B6-E01B3D423B0B}" dt="2025-11-27T15:20:01.809" v="11" actId="20577"/>
          <ac:spMkLst>
            <pc:docMk/>
            <pc:sldMk cId="4051987471" sldId="312"/>
            <ac:spMk id="9" creationId="{4EA49126-44C6-ED3A-2062-ABE58D2A0621}"/>
          </ac:spMkLst>
        </pc:spChg>
        <pc:spChg chg="mod">
          <ac:chgData name="Schaap, C." userId="S::c.schaap_cvo-portus.nl#ext#@hrnl.onmicrosoft.com::fae15a10-a9b5-499c-a828-12713783aa39" providerId="AD" clId="Web-{01715CB8-5B59-E40A-F4B6-E01B3D423B0B}" dt="2025-11-27T15:20:12.903" v="16" actId="20577"/>
          <ac:spMkLst>
            <pc:docMk/>
            <pc:sldMk cId="4051987471" sldId="312"/>
            <ac:spMk id="11" creationId="{192F946E-1C0E-55B7-CB1E-AB03511D8401}"/>
          </ac:spMkLst>
        </pc:spChg>
      </pc:sldChg>
    </pc:docChg>
  </pc:docChgLst>
  <pc:docChgLst>
    <pc:chgData name="Schaap, C." userId="S::c.schaap_cvo-portus.nl#ext#@hrnl.onmicrosoft.com::fae15a10-a9b5-499c-a828-12713783aa39" providerId="AD" clId="Web-{6E67386D-CEB7-FF2F-9FD4-49101D8C5EF5}"/>
    <pc:docChg chg="addSld modSld">
      <pc:chgData name="Schaap, C." userId="S::c.schaap_cvo-portus.nl#ext#@hrnl.onmicrosoft.com::fae15a10-a9b5-499c-a828-12713783aa39" providerId="AD" clId="Web-{6E67386D-CEB7-FF2F-9FD4-49101D8C5EF5}" dt="2025-12-18T07:59:22.577" v="13"/>
      <pc:docMkLst>
        <pc:docMk/>
      </pc:docMkLst>
      <pc:sldChg chg="addSp delSp modSp add replId">
        <pc:chgData name="Schaap, C." userId="S::c.schaap_cvo-portus.nl#ext#@hrnl.onmicrosoft.com::fae15a10-a9b5-499c-a828-12713783aa39" providerId="AD" clId="Web-{6E67386D-CEB7-FF2F-9FD4-49101D8C5EF5}" dt="2025-12-18T07:59:22.577" v="13"/>
        <pc:sldMkLst>
          <pc:docMk/>
          <pc:sldMk cId="777269848" sldId="320"/>
        </pc:sldMkLst>
        <pc:spChg chg="del mod">
          <ac:chgData name="Schaap, C." userId="S::c.schaap_cvo-portus.nl#ext#@hrnl.onmicrosoft.com::fae15a10-a9b5-499c-a828-12713783aa39" providerId="AD" clId="Web-{6E67386D-CEB7-FF2F-9FD4-49101D8C5EF5}" dt="2025-12-18T07:59:15.999" v="8"/>
          <ac:spMkLst>
            <pc:docMk/>
            <pc:sldMk cId="777269848" sldId="320"/>
            <ac:spMk id="2" creationId="{D179C87C-D227-A84E-4739-2227575EF9C4}"/>
          </ac:spMkLst>
        </pc:spChg>
        <pc:spChg chg="del">
          <ac:chgData name="Schaap, C." userId="S::c.schaap_cvo-portus.nl#ext#@hrnl.onmicrosoft.com::fae15a10-a9b5-499c-a828-12713783aa39" providerId="AD" clId="Web-{6E67386D-CEB7-FF2F-9FD4-49101D8C5EF5}" dt="2025-12-18T07:59:20.921" v="12"/>
          <ac:spMkLst>
            <pc:docMk/>
            <pc:sldMk cId="777269848" sldId="320"/>
            <ac:spMk id="6" creationId="{D3758411-C9D9-2B01-7A43-65D3405D2AF1}"/>
          </ac:spMkLst>
        </pc:spChg>
        <pc:spChg chg="del mod">
          <ac:chgData name="Schaap, C." userId="S::c.schaap_cvo-portus.nl#ext#@hrnl.onmicrosoft.com::fae15a10-a9b5-499c-a828-12713783aa39" providerId="AD" clId="Web-{6E67386D-CEB7-FF2F-9FD4-49101D8C5EF5}" dt="2025-12-18T07:59:20.858" v="11"/>
          <ac:spMkLst>
            <pc:docMk/>
            <pc:sldMk cId="777269848" sldId="320"/>
            <ac:spMk id="10" creationId="{5810AA47-F9DA-D44E-BCE1-5A3024A616B3}"/>
          </ac:spMkLst>
        </pc:spChg>
        <pc:grpChg chg="del">
          <ac:chgData name="Schaap, C." userId="S::c.schaap_cvo-portus.nl#ext#@hrnl.onmicrosoft.com::fae15a10-a9b5-499c-a828-12713783aa39" providerId="AD" clId="Web-{6E67386D-CEB7-FF2F-9FD4-49101D8C5EF5}" dt="2025-12-18T07:59:11.139" v="1"/>
          <ac:grpSpMkLst>
            <pc:docMk/>
            <pc:sldMk cId="777269848" sldId="320"/>
            <ac:grpSpMk id="3" creationId="{72846936-7E49-2C5B-4A30-9B68245DC7B4}"/>
          </ac:grpSpMkLst>
        </pc:grpChg>
        <pc:picChg chg="add mod">
          <ac:chgData name="Schaap, C." userId="S::c.schaap_cvo-portus.nl#ext#@hrnl.onmicrosoft.com::fae15a10-a9b5-499c-a828-12713783aa39" providerId="AD" clId="Web-{6E67386D-CEB7-FF2F-9FD4-49101D8C5EF5}" dt="2025-12-18T07:59:22.577" v="13"/>
          <ac:picMkLst>
            <pc:docMk/>
            <pc:sldMk cId="777269848" sldId="320"/>
            <ac:picMk id="11" creationId="{2A4871AD-08B3-07D9-DBB9-D53924DB9689}"/>
          </ac:picMkLst>
        </pc:picChg>
      </pc:sldChg>
    </pc:docChg>
  </pc:docChgLst>
  <pc:docChgLst>
    <pc:chgData name="Gordijn, C. (Cynthia)" userId="S::gordc@hr.nl::ce59f7ce-9410-4c84-9a86-feda1dd1d2a8" providerId="AD" clId="Web-{EFB6757A-5DF3-4A7F-98C6-C180BE0B9AB0}"/>
    <pc:docChg chg="modSld">
      <pc:chgData name="Gordijn, C. (Cynthia)" userId="S::gordc@hr.nl::ce59f7ce-9410-4c84-9a86-feda1dd1d2a8" providerId="AD" clId="Web-{EFB6757A-5DF3-4A7F-98C6-C180BE0B9AB0}" dt="2025-12-05T11:07:58.403" v="589" actId="20577"/>
      <pc:docMkLst>
        <pc:docMk/>
      </pc:docMkLst>
      <pc:sldChg chg="modSp modCm">
        <pc:chgData name="Gordijn, C. (Cynthia)" userId="S::gordc@hr.nl::ce59f7ce-9410-4c84-9a86-feda1dd1d2a8" providerId="AD" clId="Web-{EFB6757A-5DF3-4A7F-98C6-C180BE0B9AB0}" dt="2025-12-05T10:58:18.055" v="93" actId="20577"/>
        <pc:sldMkLst>
          <pc:docMk/>
          <pc:sldMk cId="0" sldId="258"/>
        </pc:sldMkLst>
        <pc:spChg chg="mod">
          <ac:chgData name="Gordijn, C. (Cynthia)" userId="S::gordc@hr.nl::ce59f7ce-9410-4c84-9a86-feda1dd1d2a8" providerId="AD" clId="Web-{EFB6757A-5DF3-4A7F-98C6-C180BE0B9AB0}" dt="2025-12-05T10:58:18.055" v="93" actId="20577"/>
          <ac:spMkLst>
            <pc:docMk/>
            <pc:sldMk cId="0" sldId="258"/>
            <ac:spMk id="10" creationId="{00000000-0000-0000-0000-000000000000}"/>
          </ac:spMkLst>
        </pc:spChg>
        <pc:extLst>
          <p:ext xmlns:p="http://schemas.openxmlformats.org/presentationml/2006/main" uri="{D6D511B9-2390-475A-947B-AFAB55BFBCF1}">
            <pc226:cmChg xmlns:pc226="http://schemas.microsoft.com/office/powerpoint/2022/06/main/command" chg="mod">
              <pc226:chgData name="Gordijn, C. (Cynthia)" userId="S::gordc@hr.nl::ce59f7ce-9410-4c84-9a86-feda1dd1d2a8" providerId="AD" clId="Web-{EFB6757A-5DF3-4A7F-98C6-C180BE0B9AB0}" dt="2025-12-05T10:58:16.758" v="91" actId="20577"/>
              <pc2:cmMkLst xmlns:pc2="http://schemas.microsoft.com/office/powerpoint/2019/9/main/command">
                <pc:docMk/>
                <pc:sldMk cId="0" sldId="258"/>
                <pc2:cmMk id="{37CD2779-39E3-4CFF-AE9F-522FD21A00C3}"/>
              </pc2:cmMkLst>
            </pc226:cmChg>
          </p:ext>
        </pc:extLst>
      </pc:sldChg>
      <pc:sldChg chg="modNotes">
        <pc:chgData name="Gordijn, C. (Cynthia)" userId="S::gordc@hr.nl::ce59f7ce-9410-4c84-9a86-feda1dd1d2a8" providerId="AD" clId="Web-{EFB6757A-5DF3-4A7F-98C6-C180BE0B9AB0}" dt="2025-12-05T11:00:55.793" v="268"/>
        <pc:sldMkLst>
          <pc:docMk/>
          <pc:sldMk cId="0" sldId="273"/>
        </pc:sldMkLst>
      </pc:sldChg>
      <pc:sldChg chg="modSp modCm modNotes">
        <pc:chgData name="Gordijn, C. (Cynthia)" userId="S::gordc@hr.nl::ce59f7ce-9410-4c84-9a86-feda1dd1d2a8" providerId="AD" clId="Web-{EFB6757A-5DF3-4A7F-98C6-C180BE0B9AB0}" dt="2025-12-05T11:00:33.667" v="217"/>
        <pc:sldMkLst>
          <pc:docMk/>
          <pc:sldMk cId="392417969" sldId="306"/>
        </pc:sldMkLst>
        <pc:spChg chg="mod">
          <ac:chgData name="Gordijn, C. (Cynthia)" userId="S::gordc@hr.nl::ce59f7ce-9410-4c84-9a86-feda1dd1d2a8" providerId="AD" clId="Web-{EFB6757A-5DF3-4A7F-98C6-C180BE0B9AB0}" dt="2025-12-05T11:00:10.854" v="169" actId="20577"/>
          <ac:spMkLst>
            <pc:docMk/>
            <pc:sldMk cId="392417969" sldId="306"/>
            <ac:spMk id="10" creationId="{00000000-0000-0000-0000-000000000000}"/>
          </ac:spMkLst>
        </pc:spChg>
        <pc:extLst>
          <p:ext xmlns:p="http://schemas.openxmlformats.org/presentationml/2006/main" uri="{D6D511B9-2390-475A-947B-AFAB55BFBCF1}">
            <pc226:cmChg xmlns:pc226="http://schemas.microsoft.com/office/powerpoint/2022/06/main/command" chg="mod">
              <pc226:chgData name="Gordijn, C. (Cynthia)" userId="S::gordc@hr.nl::ce59f7ce-9410-4c84-9a86-feda1dd1d2a8" providerId="AD" clId="Web-{EFB6757A-5DF3-4A7F-98C6-C180BE0B9AB0}" dt="2025-12-05T11:00:05.682" v="167" actId="20577"/>
              <pc2:cmMkLst xmlns:pc2="http://schemas.microsoft.com/office/powerpoint/2019/9/main/command">
                <pc:docMk/>
                <pc:sldMk cId="392417969" sldId="306"/>
                <pc2:cmMk id="{CAE76349-94B3-4B37-A045-D5B0BAC1F17A}"/>
              </pc2:cmMkLst>
            </pc226:cmChg>
          </p:ext>
        </pc:extLst>
      </pc:sldChg>
      <pc:sldChg chg="modSp">
        <pc:chgData name="Gordijn, C. (Cynthia)" userId="S::gordc@hr.nl::ce59f7ce-9410-4c84-9a86-feda1dd1d2a8" providerId="AD" clId="Web-{EFB6757A-5DF3-4A7F-98C6-C180BE0B9AB0}" dt="2025-12-05T11:07:30.761" v="564" actId="20577"/>
        <pc:sldMkLst>
          <pc:docMk/>
          <pc:sldMk cId="9238102" sldId="318"/>
        </pc:sldMkLst>
        <pc:spChg chg="mod">
          <ac:chgData name="Gordijn, C. (Cynthia)" userId="S::gordc@hr.nl::ce59f7ce-9410-4c84-9a86-feda1dd1d2a8" providerId="AD" clId="Web-{EFB6757A-5DF3-4A7F-98C6-C180BE0B9AB0}" dt="2025-12-05T11:07:30.761" v="564" actId="20577"/>
          <ac:spMkLst>
            <pc:docMk/>
            <pc:sldMk cId="9238102" sldId="318"/>
            <ac:spMk id="12" creationId="{2AF03DA9-8624-EE79-5196-2F601B7A2C2B}"/>
          </ac:spMkLst>
        </pc:spChg>
      </pc:sldChg>
      <pc:sldChg chg="addSp modSp">
        <pc:chgData name="Gordijn, C. (Cynthia)" userId="S::gordc@hr.nl::ce59f7ce-9410-4c84-9a86-feda1dd1d2a8" providerId="AD" clId="Web-{EFB6757A-5DF3-4A7F-98C6-C180BE0B9AB0}" dt="2025-12-05T11:07:58.403" v="589" actId="20577"/>
        <pc:sldMkLst>
          <pc:docMk/>
          <pc:sldMk cId="3241361533" sldId="319"/>
        </pc:sldMkLst>
        <pc:spChg chg="add mod">
          <ac:chgData name="Gordijn, C. (Cynthia)" userId="S::gordc@hr.nl::ce59f7ce-9410-4c84-9a86-feda1dd1d2a8" providerId="AD" clId="Web-{EFB6757A-5DF3-4A7F-98C6-C180BE0B9AB0}" dt="2025-12-05T11:07:58.403" v="589" actId="20577"/>
          <ac:spMkLst>
            <pc:docMk/>
            <pc:sldMk cId="3241361533" sldId="319"/>
            <ac:spMk id="6" creationId="{3569075A-74D5-EA2D-FF0E-458CDF39C956}"/>
          </ac:spMkLst>
        </pc:spChg>
      </pc:sldChg>
    </pc:docChg>
  </pc:docChgLst>
</pc:chgInfo>
</file>

<file path=ppt/comments/modernComment_102_0.xml><?xml version="1.0" encoding="utf-8"?>
<p188:cmLst xmlns:a="http://schemas.openxmlformats.org/drawingml/2006/main" xmlns:r="http://schemas.openxmlformats.org/officeDocument/2006/relationships" xmlns:p188="http://schemas.microsoft.com/office/powerpoint/2018/8/main">
  <p188:cm id="{37CD2779-39E3-4CFF-AE9F-522FD21A00C3}" authorId="{321700DD-A828-03C1-525C-679159AC956D}" created="2025-10-15T08:48:15.093">
    <ac:txMkLst xmlns:ac="http://schemas.microsoft.com/office/drawing/2013/main/command">
      <pc:docMk xmlns:pc="http://schemas.microsoft.com/office/powerpoint/2013/main/command"/>
      <pc:sldMk xmlns:pc="http://schemas.microsoft.com/office/powerpoint/2013/main/command" cId="0" sldId="258"/>
      <ac:spMk id="10" creationId="{00000000-0000-0000-0000-000000000000}"/>
      <ac:txMk cp="186">
        <ac:context len="422" hash="162454372"/>
      </ac:txMk>
    </ac:txMkLst>
    <p188:pos x="3753364" y="1946189"/>
    <p188:txBody>
      <a:bodyPr/>
      <a:lstStyle/>
      <a:p>
        <a:r>
          <a:rPr lang="nl-NL"/>
          <a:t>Aanpassen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D0893-D6B9-497C-992B-899E959A60B4}" type="datetimeFigureOut">
              <a:rPr lang="nl-NL" smtClean="0"/>
              <a:t>15-1-2026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EC32B-35A7-4548-926D-8FAC2EDB3374}" type="slidenum">
              <a:rPr lang="nl-NL" smtClean="0"/>
              <a:t>‹nr.›</a:t>
            </a:fld>
            <a:endParaRPr lang="nl-NL"/>
          </a:p>
        </p:txBody>
      </p:sp>
    </p:spTree>
    <p:extLst>
      <p:ext uri="{BB962C8B-B14F-4D97-AF65-F5344CB8AC3E}">
        <p14:creationId xmlns:p14="http://schemas.microsoft.com/office/powerpoint/2010/main" val="19747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search.rug.nl/files/204144297/ET_Infographic_Kansenongelijkheid.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Bespreek</a:t>
            </a:r>
            <a:r>
              <a:rPr lang="en-US" dirty="0">
                <a:cs typeface="Calibri"/>
              </a:rPr>
              <a:t> </a:t>
            </a:r>
            <a:r>
              <a:rPr lang="en-US" dirty="0" err="1">
                <a:cs typeface="Calibri"/>
              </a:rPr>
              <a:t>hier</a:t>
            </a:r>
            <a:r>
              <a:rPr lang="en-US" dirty="0">
                <a:cs typeface="Calibri"/>
              </a:rPr>
              <a:t> met </a:t>
            </a:r>
            <a:r>
              <a:rPr lang="en-US" dirty="0" err="1">
                <a:cs typeface="Calibri"/>
              </a:rPr>
              <a:t>studenten</a:t>
            </a:r>
            <a:r>
              <a:rPr lang="en-US" dirty="0">
                <a:cs typeface="Calibri"/>
              </a:rPr>
              <a:t> wat </a:t>
            </a:r>
            <a:r>
              <a:rPr lang="en-US" dirty="0" err="1">
                <a:cs typeface="Calibri"/>
              </a:rPr>
              <a:t>zij</a:t>
            </a:r>
            <a:r>
              <a:rPr lang="en-US" dirty="0">
                <a:cs typeface="Calibri"/>
              </a:rPr>
              <a:t> </a:t>
            </a:r>
            <a:r>
              <a:rPr lang="en-US" dirty="0" err="1">
                <a:cs typeface="Calibri"/>
              </a:rPr>
              <a:t>hiervan</a:t>
            </a:r>
            <a:r>
              <a:rPr lang="en-US" dirty="0">
                <a:cs typeface="Calibri"/>
              </a:rPr>
              <a:t> </a:t>
            </a:r>
            <a:r>
              <a:rPr lang="en-US" dirty="0" err="1">
                <a:cs typeface="Calibri"/>
              </a:rPr>
              <a:t>herkennen</a:t>
            </a:r>
            <a:r>
              <a:rPr lang="en-US" dirty="0">
                <a:cs typeface="Calibri"/>
              </a:rPr>
              <a:t> in </a:t>
            </a:r>
            <a:r>
              <a:rPr lang="en-US" dirty="0" err="1">
                <a:cs typeface="Calibri"/>
              </a:rPr>
              <a:t>hun</a:t>
            </a:r>
            <a:r>
              <a:rPr lang="en-US" dirty="0">
                <a:cs typeface="Calibri"/>
              </a:rPr>
              <a:t> eigen </a:t>
            </a:r>
            <a:r>
              <a:rPr lang="en-US" dirty="0" err="1">
                <a:cs typeface="Calibri"/>
              </a:rPr>
              <a:t>onderwijspraktijk</a:t>
            </a:r>
            <a:r>
              <a:rPr lang="en-US" dirty="0">
                <a:cs typeface="Calibri"/>
              </a:rPr>
              <a:t>. Zien </a:t>
            </a:r>
            <a:r>
              <a:rPr lang="en-US" dirty="0" err="1">
                <a:cs typeface="Calibri"/>
              </a:rPr>
              <a:t>zij</a:t>
            </a:r>
            <a:r>
              <a:rPr lang="en-US" dirty="0">
                <a:cs typeface="Calibri"/>
              </a:rPr>
              <a:t> </a:t>
            </a:r>
            <a:r>
              <a:rPr lang="en-US" dirty="0" err="1">
                <a:cs typeface="Calibri"/>
              </a:rPr>
              <a:t>grote</a:t>
            </a:r>
            <a:r>
              <a:rPr lang="en-US" dirty="0">
                <a:cs typeface="Calibri"/>
              </a:rPr>
              <a:t> </a:t>
            </a:r>
            <a:r>
              <a:rPr lang="en-US" dirty="0" err="1">
                <a:cs typeface="Calibri"/>
              </a:rPr>
              <a:t>verschillen</a:t>
            </a:r>
            <a:r>
              <a:rPr lang="en-US" dirty="0">
                <a:cs typeface="Calibri"/>
              </a:rPr>
              <a:t> </a:t>
            </a:r>
            <a:r>
              <a:rPr lang="en-US" dirty="0" err="1">
                <a:cs typeface="Calibri"/>
              </a:rPr>
              <a:t>tussen</a:t>
            </a:r>
            <a:r>
              <a:rPr lang="en-US" dirty="0">
                <a:cs typeface="Calibri"/>
              </a:rPr>
              <a:t> </a:t>
            </a:r>
            <a:r>
              <a:rPr lang="en-US" dirty="0" err="1">
                <a:cs typeface="Calibri"/>
              </a:rPr>
              <a:t>leerlingen</a:t>
            </a:r>
            <a:r>
              <a:rPr lang="en-US" dirty="0">
                <a:cs typeface="Calibri"/>
              </a:rPr>
              <a:t>? Dit </a:t>
            </a:r>
            <a:r>
              <a:rPr lang="en-US" dirty="0" err="1">
                <a:cs typeface="Calibri"/>
              </a:rPr>
              <a:t>kan</a:t>
            </a:r>
            <a:r>
              <a:rPr lang="en-US" dirty="0">
                <a:cs typeface="Calibri"/>
              </a:rPr>
              <a:t> </a:t>
            </a:r>
            <a:r>
              <a:rPr lang="en-US" dirty="0" err="1">
                <a:cs typeface="Calibri"/>
              </a:rPr>
              <a:t>ook</a:t>
            </a:r>
            <a:r>
              <a:rPr lang="en-US" dirty="0">
                <a:cs typeface="Calibri"/>
              </a:rPr>
              <a:t> in </a:t>
            </a:r>
            <a:r>
              <a:rPr lang="en-US" dirty="0" err="1">
                <a:cs typeface="Calibri"/>
              </a:rPr>
              <a:t>tweetallen</a:t>
            </a:r>
            <a:r>
              <a:rPr lang="en-US" dirty="0">
                <a:cs typeface="Calibri"/>
              </a:rPr>
              <a:t> </a:t>
            </a:r>
            <a:r>
              <a:rPr lang="en-US" dirty="0" err="1">
                <a:cs typeface="Calibri"/>
              </a:rPr>
              <a:t>besproken</a:t>
            </a:r>
            <a:r>
              <a:rPr lang="en-US" dirty="0">
                <a:cs typeface="Calibri"/>
              </a:rPr>
              <a:t> </a:t>
            </a:r>
            <a:r>
              <a:rPr lang="en-US" dirty="0" err="1">
                <a:cs typeface="Calibri"/>
              </a:rPr>
              <a:t>worden</a:t>
            </a:r>
            <a:r>
              <a:rPr lang="en-US" dirty="0">
                <a:cs typeface="Calibri"/>
              </a:rPr>
              <a:t>, </a:t>
            </a:r>
            <a:r>
              <a:rPr lang="en-US" dirty="0" err="1">
                <a:cs typeface="Calibri"/>
              </a:rPr>
              <a:t>waarbij</a:t>
            </a:r>
            <a:r>
              <a:rPr lang="en-US" dirty="0">
                <a:cs typeface="Calibri"/>
              </a:rPr>
              <a:t> </a:t>
            </a:r>
            <a:r>
              <a:rPr lang="en-US" dirty="0" err="1">
                <a:cs typeface="Calibri"/>
              </a:rPr>
              <a:t>studenten</a:t>
            </a:r>
            <a:r>
              <a:rPr lang="en-US" dirty="0">
                <a:cs typeface="Calibri"/>
              </a:rPr>
              <a:t> die op </a:t>
            </a:r>
            <a:r>
              <a:rPr lang="en-US" dirty="0" err="1">
                <a:cs typeface="Calibri"/>
              </a:rPr>
              <a:t>verschillende</a:t>
            </a:r>
            <a:r>
              <a:rPr lang="en-US" dirty="0">
                <a:cs typeface="Calibri"/>
              </a:rPr>
              <a:t> </a:t>
            </a:r>
            <a:r>
              <a:rPr lang="en-US" dirty="0" err="1">
                <a:cs typeface="Calibri"/>
              </a:rPr>
              <a:t>locaties</a:t>
            </a:r>
            <a:r>
              <a:rPr lang="en-US" dirty="0">
                <a:cs typeface="Calibri"/>
              </a:rPr>
              <a:t> </a:t>
            </a:r>
            <a:r>
              <a:rPr lang="en-US" dirty="0" err="1">
                <a:cs typeface="Calibri"/>
              </a:rPr>
              <a:t>lesgeven</a:t>
            </a:r>
            <a:r>
              <a:rPr lang="en-US" dirty="0">
                <a:cs typeface="Calibri"/>
              </a:rPr>
              <a:t> </a:t>
            </a:r>
            <a:r>
              <a:rPr lang="en-US" dirty="0" err="1">
                <a:cs typeface="Calibri"/>
              </a:rPr>
              <a:t>kunnen</a:t>
            </a:r>
            <a:r>
              <a:rPr lang="en-US" dirty="0">
                <a:cs typeface="Calibri"/>
              </a:rPr>
              <a:t> </a:t>
            </a:r>
            <a:r>
              <a:rPr lang="en-US" dirty="0" err="1">
                <a:cs typeface="Calibri"/>
              </a:rPr>
              <a:t>uitwisselen</a:t>
            </a:r>
            <a:r>
              <a:rPr lang="en-US" dirty="0">
                <a:cs typeface="Calibri"/>
              </a:rPr>
              <a:t> hoe </a:t>
            </a:r>
            <a:r>
              <a:rPr lang="en-US" dirty="0" err="1">
                <a:cs typeface="Calibri"/>
              </a:rPr>
              <a:t>zij</a:t>
            </a:r>
            <a:r>
              <a:rPr lang="en-US" dirty="0">
                <a:cs typeface="Calibri"/>
              </a:rPr>
              <a:t> </a:t>
            </a:r>
            <a:r>
              <a:rPr lang="en-US" dirty="0" err="1">
                <a:cs typeface="Calibri"/>
              </a:rPr>
              <a:t>dit</a:t>
            </a:r>
            <a:r>
              <a:rPr lang="en-US" dirty="0">
                <a:cs typeface="Calibri"/>
              </a:rPr>
              <a:t> </a:t>
            </a:r>
            <a:r>
              <a:rPr lang="en-US" dirty="0" err="1">
                <a:cs typeface="Calibri"/>
              </a:rPr>
              <a:t>ervaren</a:t>
            </a:r>
            <a:r>
              <a:rPr lang="en-US" dirty="0">
                <a:cs typeface="Calibri"/>
              </a:rPr>
              <a:t> en of de </a:t>
            </a:r>
            <a:r>
              <a:rPr lang="en-US" dirty="0" err="1">
                <a:cs typeface="Calibri"/>
              </a:rPr>
              <a:t>populatie</a:t>
            </a:r>
            <a:r>
              <a:rPr lang="en-US" dirty="0">
                <a:cs typeface="Calibri"/>
              </a:rPr>
              <a:t> op </a:t>
            </a:r>
            <a:r>
              <a:rPr lang="en-US" dirty="0" err="1">
                <a:cs typeface="Calibri"/>
              </a:rPr>
              <a:t>beide</a:t>
            </a:r>
            <a:r>
              <a:rPr lang="en-US" dirty="0">
                <a:cs typeface="Calibri"/>
              </a:rPr>
              <a:t> </a:t>
            </a:r>
            <a:r>
              <a:rPr lang="en-US" dirty="0" err="1">
                <a:cs typeface="Calibri"/>
              </a:rPr>
              <a:t>locaties</a:t>
            </a:r>
            <a:r>
              <a:rPr lang="en-US" dirty="0">
                <a:cs typeface="Calibri"/>
              </a:rPr>
              <a:t> </a:t>
            </a:r>
            <a:r>
              <a:rPr lang="en-US" dirty="0" err="1">
                <a:cs typeface="Calibri"/>
              </a:rPr>
              <a:t>verschilt</a:t>
            </a:r>
            <a:r>
              <a:rPr lang="en-US" dirty="0">
                <a:cs typeface="Calibri"/>
              </a:rPr>
              <a:t>. De trailer van ‘Klassen’ </a:t>
            </a:r>
            <a:r>
              <a:rPr lang="en-US" dirty="0" err="1">
                <a:cs typeface="Calibri"/>
              </a:rPr>
              <a:t>kan</a:t>
            </a:r>
            <a:r>
              <a:rPr lang="en-US" dirty="0">
                <a:cs typeface="Calibri"/>
              </a:rPr>
              <a:t> </a:t>
            </a:r>
            <a:r>
              <a:rPr lang="en-US" dirty="0" err="1">
                <a:cs typeface="Calibri"/>
              </a:rPr>
              <a:t>worden</a:t>
            </a:r>
            <a:r>
              <a:rPr lang="en-US" dirty="0">
                <a:cs typeface="Calibri"/>
              </a:rPr>
              <a:t> </a:t>
            </a:r>
            <a:r>
              <a:rPr lang="en-US" dirty="0" err="1">
                <a:cs typeface="Calibri"/>
              </a:rPr>
              <a:t>getoond</a:t>
            </a:r>
            <a:r>
              <a:rPr lang="en-US" dirty="0">
                <a:cs typeface="Calibri"/>
              </a:rPr>
              <a:t> om het wat </a:t>
            </a:r>
            <a:r>
              <a:rPr lang="en-US" dirty="0" err="1">
                <a:cs typeface="Calibri"/>
              </a:rPr>
              <a:t>inzichtelijker</a:t>
            </a:r>
            <a:r>
              <a:rPr lang="en-US" dirty="0">
                <a:cs typeface="Calibri"/>
              </a:rPr>
              <a:t> </a:t>
            </a:r>
            <a:r>
              <a:rPr lang="en-US" dirty="0" err="1">
                <a:cs typeface="Calibri"/>
              </a:rPr>
              <a:t>te</a:t>
            </a:r>
            <a:r>
              <a:rPr lang="en-US" dirty="0">
                <a:cs typeface="Calibri"/>
              </a:rPr>
              <a:t> </a:t>
            </a:r>
            <a:r>
              <a:rPr lang="en-US" dirty="0" err="1">
                <a:cs typeface="Calibri"/>
              </a:rPr>
              <a:t>maken</a:t>
            </a:r>
            <a:r>
              <a:rPr lang="en-US" dirty="0">
                <a:cs typeface="Calibri"/>
              </a:rPr>
              <a:t> </a:t>
            </a:r>
            <a:r>
              <a:rPr lang="en-US" dirty="0" err="1">
                <a:cs typeface="Calibri"/>
              </a:rPr>
              <a:t>voordat</a:t>
            </a:r>
            <a:r>
              <a:rPr lang="en-US" dirty="0">
                <a:cs typeface="Calibri"/>
              </a:rPr>
              <a:t> </a:t>
            </a:r>
            <a:r>
              <a:rPr lang="en-US" dirty="0" err="1">
                <a:cs typeface="Calibri"/>
              </a:rPr>
              <a:t>zij</a:t>
            </a:r>
            <a:r>
              <a:rPr lang="en-US" dirty="0">
                <a:cs typeface="Calibri"/>
              </a:rPr>
              <a:t> </a:t>
            </a:r>
            <a:r>
              <a:rPr lang="en-US" dirty="0" err="1">
                <a:cs typeface="Calibri"/>
              </a:rPr>
              <a:t>beginnen</a:t>
            </a:r>
            <a:r>
              <a:rPr lang="en-US" dirty="0">
                <a:cs typeface="Calibri"/>
              </a:rPr>
              <a:t> met </a:t>
            </a:r>
            <a:r>
              <a:rPr lang="en-US" dirty="0" err="1">
                <a:cs typeface="Calibri"/>
              </a:rPr>
              <a:t>overleg</a:t>
            </a:r>
            <a:r>
              <a:rPr lang="en-US" dirty="0">
                <a:cs typeface="Calibri"/>
              </a:rPr>
              <a:t>. Ook </a:t>
            </a:r>
            <a:r>
              <a:rPr lang="en-US" dirty="0" err="1">
                <a:cs typeface="Calibri"/>
              </a:rPr>
              <a:t>goed</a:t>
            </a:r>
            <a:r>
              <a:rPr lang="en-US" dirty="0">
                <a:cs typeface="Calibri"/>
              </a:rPr>
              <a:t> om </a:t>
            </a:r>
            <a:r>
              <a:rPr lang="en-US" dirty="0" err="1">
                <a:cs typeface="Calibri"/>
              </a:rPr>
              <a:t>uit</a:t>
            </a:r>
            <a:r>
              <a:rPr lang="en-US" dirty="0">
                <a:cs typeface="Calibri"/>
              </a:rPr>
              <a:t> </a:t>
            </a:r>
            <a:r>
              <a:rPr lang="en-US" dirty="0" err="1">
                <a:cs typeface="Calibri"/>
              </a:rPr>
              <a:t>te</a:t>
            </a:r>
            <a:r>
              <a:rPr lang="en-US" dirty="0">
                <a:cs typeface="Calibri"/>
              </a:rPr>
              <a:t> </a:t>
            </a:r>
            <a:r>
              <a:rPr lang="en-US" dirty="0" err="1">
                <a:cs typeface="Calibri"/>
              </a:rPr>
              <a:t>lichten</a:t>
            </a:r>
            <a:r>
              <a:rPr lang="en-US" dirty="0">
                <a:cs typeface="Calibri"/>
              </a:rPr>
              <a:t> </a:t>
            </a:r>
            <a:r>
              <a:rPr lang="en-US" dirty="0" err="1">
                <a:cs typeface="Calibri"/>
              </a:rPr>
              <a:t>dat</a:t>
            </a:r>
            <a:r>
              <a:rPr lang="en-US" dirty="0">
                <a:cs typeface="Calibri"/>
              </a:rPr>
              <a:t> de docent in het begin van het </a:t>
            </a:r>
            <a:r>
              <a:rPr lang="en-US" dirty="0" err="1">
                <a:cs typeface="Calibri"/>
              </a:rPr>
              <a:t>filmpje</a:t>
            </a:r>
            <a:r>
              <a:rPr lang="en-US" dirty="0">
                <a:cs typeface="Calibri"/>
              </a:rPr>
              <a:t> </a:t>
            </a:r>
            <a:r>
              <a:rPr lang="en-US" dirty="0" err="1">
                <a:cs typeface="Calibri"/>
              </a:rPr>
              <a:t>aan</a:t>
            </a:r>
            <a:r>
              <a:rPr lang="en-US" dirty="0">
                <a:cs typeface="Calibri"/>
              </a:rPr>
              <a:t> </a:t>
            </a:r>
            <a:r>
              <a:rPr lang="en-US" dirty="0" err="1">
                <a:cs typeface="Calibri"/>
              </a:rPr>
              <a:t>een</a:t>
            </a:r>
            <a:r>
              <a:rPr lang="en-US" dirty="0">
                <a:cs typeface="Calibri"/>
              </a:rPr>
              <a:t> </a:t>
            </a:r>
            <a:r>
              <a:rPr lang="en-US" dirty="0" err="1">
                <a:cs typeface="Calibri"/>
              </a:rPr>
              <a:t>leerling</a:t>
            </a:r>
            <a:r>
              <a:rPr lang="en-US" dirty="0">
                <a:cs typeface="Calibri"/>
              </a:rPr>
              <a:t> </a:t>
            </a:r>
            <a:r>
              <a:rPr lang="en-US" dirty="0" err="1">
                <a:cs typeface="Calibri"/>
              </a:rPr>
              <a:t>vraagt</a:t>
            </a:r>
            <a:r>
              <a:rPr lang="en-US" dirty="0">
                <a:cs typeface="Calibri"/>
              </a:rPr>
              <a:t> of </a:t>
            </a:r>
            <a:r>
              <a:rPr lang="en-US" dirty="0" err="1">
                <a:cs typeface="Calibri"/>
              </a:rPr>
              <a:t>zij</a:t>
            </a:r>
            <a:r>
              <a:rPr lang="en-US" dirty="0">
                <a:cs typeface="Calibri"/>
              </a:rPr>
              <a:t> </a:t>
            </a:r>
            <a:r>
              <a:rPr lang="en-US" dirty="0" err="1">
                <a:cs typeface="Calibri"/>
              </a:rPr>
              <a:t>heeft</a:t>
            </a:r>
            <a:r>
              <a:rPr lang="en-US" dirty="0">
                <a:cs typeface="Calibri"/>
              </a:rPr>
              <a:t> </a:t>
            </a:r>
            <a:r>
              <a:rPr lang="en-US" dirty="0" err="1">
                <a:cs typeface="Calibri"/>
              </a:rPr>
              <a:t>gegeten</a:t>
            </a:r>
            <a:r>
              <a:rPr lang="en-US" dirty="0">
                <a:cs typeface="Calibri"/>
              </a:rPr>
              <a:t>, </a:t>
            </a:r>
            <a:r>
              <a:rPr lang="en-US" dirty="0" err="1">
                <a:cs typeface="Calibri"/>
              </a:rPr>
              <a:t>dit</a:t>
            </a:r>
            <a:r>
              <a:rPr lang="en-US" dirty="0">
                <a:cs typeface="Calibri"/>
              </a:rPr>
              <a:t> is relevant </a:t>
            </a:r>
            <a:r>
              <a:rPr lang="en-US" dirty="0" err="1">
                <a:cs typeface="Calibri"/>
              </a:rPr>
              <a:t>voor</a:t>
            </a:r>
            <a:r>
              <a:rPr lang="en-US" dirty="0">
                <a:cs typeface="Calibri"/>
              </a:rPr>
              <a:t> de </a:t>
            </a:r>
            <a:r>
              <a:rPr lang="en-US" dirty="0" err="1">
                <a:cs typeface="Calibri"/>
              </a:rPr>
              <a:t>volgende</a:t>
            </a:r>
            <a:r>
              <a:rPr lang="en-US" dirty="0">
                <a:cs typeface="Calibri"/>
              </a:rPr>
              <a:t> </a:t>
            </a:r>
            <a:r>
              <a:rPr lang="en-US" dirty="0" err="1">
                <a:cs typeface="Calibri"/>
              </a:rPr>
              <a:t>opdracht</a:t>
            </a:r>
            <a:r>
              <a:rPr lang="en-US" dirty="0">
                <a:cs typeface="Calibri"/>
              </a:rPr>
              <a:t>.</a:t>
            </a:r>
          </a:p>
          <a:p>
            <a:endParaRPr lang="en-US" dirty="0">
              <a:ea typeface="Calibri"/>
              <a:cs typeface="Calibri"/>
            </a:endParaRPr>
          </a:p>
          <a:p>
            <a:r>
              <a:rPr lang="en-US" dirty="0">
                <a:ea typeface="Calibri"/>
                <a:cs typeface="Calibri"/>
              </a:rPr>
              <a:t>Voor SO-</a:t>
            </a:r>
            <a:r>
              <a:rPr lang="en-US" dirty="0" err="1">
                <a:ea typeface="Calibri"/>
                <a:cs typeface="Calibri"/>
              </a:rPr>
              <a:t>ers</a:t>
            </a:r>
            <a:r>
              <a:rPr lang="en-US" dirty="0">
                <a:ea typeface="Calibri"/>
                <a:cs typeface="Calibri"/>
              </a:rPr>
              <a:t> </a:t>
            </a:r>
            <a:r>
              <a:rPr lang="en-US" dirty="0" err="1">
                <a:ea typeface="Calibri"/>
                <a:cs typeface="Calibri"/>
              </a:rPr>
              <a:t>hierbij</a:t>
            </a:r>
            <a:r>
              <a:rPr lang="en-US" dirty="0">
                <a:ea typeface="Calibri"/>
                <a:cs typeface="Calibri"/>
              </a:rPr>
              <a:t> wat </a:t>
            </a:r>
            <a:r>
              <a:rPr lang="en-US" dirty="0" err="1">
                <a:ea typeface="Calibri"/>
                <a:cs typeface="Calibri"/>
              </a:rPr>
              <a:t>achtergrondinfo</a:t>
            </a:r>
            <a:r>
              <a:rPr lang="en-US" dirty="0">
                <a:ea typeface="Calibri"/>
                <a:cs typeface="Calibri"/>
              </a:rPr>
              <a:t>: </a:t>
            </a:r>
            <a:r>
              <a:rPr lang="en-US" dirty="0">
                <a:hlinkClick r:id="rId3"/>
              </a:rPr>
              <a:t>https://research.rug.nl/files/204144297/ET_Infographic_Kansenongelijkheid.pdf</a:t>
            </a:r>
            <a:endParaRPr lang="en-US" dirty="0">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4</a:t>
            </a:fld>
            <a:endParaRPr lang="nl-NL"/>
          </a:p>
        </p:txBody>
      </p:sp>
    </p:spTree>
    <p:extLst>
      <p:ext uri="{BB962C8B-B14F-4D97-AF65-F5344CB8AC3E}">
        <p14:creationId xmlns:p14="http://schemas.microsoft.com/office/powerpoint/2010/main" val="280308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13</a:t>
            </a:fld>
            <a:endParaRPr lang="nl-NL"/>
          </a:p>
        </p:txBody>
      </p:sp>
    </p:spTree>
    <p:extLst>
      <p:ext uri="{BB962C8B-B14F-4D97-AF65-F5344CB8AC3E}">
        <p14:creationId xmlns:p14="http://schemas.microsoft.com/office/powerpoint/2010/main" val="108939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voor studenten die kansengelijkheid interessant vinden om verder uit te werken!</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14</a:t>
            </a:fld>
            <a:endParaRPr lang="nl-NL"/>
          </a:p>
        </p:txBody>
      </p:sp>
    </p:spTree>
    <p:extLst>
      <p:ext uri="{BB962C8B-B14F-4D97-AF65-F5344CB8AC3E}">
        <p14:creationId xmlns:p14="http://schemas.microsoft.com/office/powerpoint/2010/main" val="67137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en-US" b="0" i="0" u="none" strike="noStrike" dirty="0" err="1">
                <a:solidFill>
                  <a:srgbClr val="000000"/>
                </a:solidFill>
                <a:effectLst/>
                <a:latin typeface="Calibri" panose="020F0502020204030204" pitchFamily="34" charset="0"/>
              </a:rPr>
              <a:t>Vragen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zoals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bijvoorbeeld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woon</a:t>
            </a:r>
            <a:r>
              <a:rPr lang="en-US" b="0" i="0" u="none" strike="noStrike" dirty="0">
                <a:solidFill>
                  <a:srgbClr val="000000"/>
                </a:solidFill>
                <a:effectLst/>
                <a:latin typeface="Calibri" panose="020F0502020204030204" pitchFamily="34" charset="0"/>
              </a:rPr>
              <a:t> je? Met </a:t>
            </a:r>
            <a:r>
              <a:rPr lang="en-US" b="0" i="0" u="none" strike="noStrike" dirty="0" err="1">
                <a:solidFill>
                  <a:srgbClr val="000000"/>
                </a:solidFill>
                <a:effectLst/>
                <a:latin typeface="Calibri" panose="020F0502020204030204" pitchFamily="34" charset="0"/>
              </a:rPr>
              <a:t>wie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woon</a:t>
            </a:r>
            <a:r>
              <a:rPr lang="en-US" b="0" i="0" u="none" strike="noStrike" dirty="0">
                <a:solidFill>
                  <a:srgbClr val="000000"/>
                </a:solidFill>
                <a:effectLst/>
                <a:latin typeface="Calibri" panose="020F0502020204030204" pitchFamily="34" charset="0"/>
              </a:rPr>
              <a:t> je? Wat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soort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muziek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luister</a:t>
            </a:r>
            <a:r>
              <a:rPr lang="en-US" b="0" i="0" u="none" strike="noStrike" dirty="0">
                <a:solidFill>
                  <a:srgbClr val="000000"/>
                </a:solidFill>
                <a:effectLst/>
                <a:latin typeface="Calibri" panose="020F0502020204030204" pitchFamily="34" charset="0"/>
              </a:rPr>
              <a:t> je? Doe je </a:t>
            </a:r>
            <a:r>
              <a:rPr lang="en-US" b="0" i="0" u="none" strike="noStrike" dirty="0" err="1">
                <a:solidFill>
                  <a:srgbClr val="000000"/>
                </a:solidFill>
                <a:effectLst/>
                <a:latin typeface="Calibri" panose="020F0502020204030204" pitchFamily="34" charset="0"/>
              </a:rPr>
              <a:t>aan</a:t>
            </a:r>
            <a:r>
              <a:rPr lang="en-US" b="0" i="0" u="none" strike="noStrike" dirty="0">
                <a:solidFill>
                  <a:srgbClr val="000000"/>
                </a:solidFill>
                <a:effectLst/>
                <a:latin typeface="Calibri" panose="020F0502020204030204" pitchFamily="34" charset="0"/>
              </a:rPr>
              <a:t> sport?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err="1">
                <a:solidFill>
                  <a:srgbClr val="000000"/>
                </a:solidFill>
                <a:effectLst/>
                <a:latin typeface="Calibri"/>
                <a:ea typeface="Calibri"/>
                <a:cs typeface="Calibri"/>
              </a:rPr>
              <a:t>Deze</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vragen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kunnen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zij</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vervolgens</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aan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leerlingen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stellen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gebruiken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voor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opdrachten</a:t>
            </a:r>
            <a:r>
              <a:rPr lang="en-US" b="0" i="0" u="none" strike="noStrike" dirty="0">
                <a:solidFill>
                  <a:srgbClr val="000000"/>
                </a:solidFill>
                <a:effectLst/>
                <a:latin typeface="Calibri"/>
                <a:ea typeface="Calibri"/>
                <a:cs typeface="Calibri"/>
              </a:rPr>
              <a:t> in de les. Hier </a:t>
            </a:r>
            <a:r>
              <a:rPr lang="en-US" b="0" i="0" u="none" strike="noStrike" dirty="0" err="1">
                <a:solidFill>
                  <a:srgbClr val="000000"/>
                </a:solidFill>
                <a:effectLst/>
                <a:latin typeface="Calibri"/>
                <a:ea typeface="Calibri"/>
                <a:cs typeface="Calibri"/>
              </a:rPr>
              <a:t>kunnen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zij</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weer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een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bewijs</a:t>
            </a:r>
            <a:r>
              <a:rPr lang="en-US" b="0" i="0" u="none" strike="noStrike" dirty="0">
                <a:solidFill>
                  <a:srgbClr val="000000"/>
                </a:solidFill>
                <a:effectLst/>
                <a:latin typeface="Calibri"/>
                <a:ea typeface="Calibri"/>
                <a:cs typeface="Calibri"/>
              </a:rPr>
              <a:t> van </a:t>
            </a:r>
            <a:r>
              <a:rPr lang="en-US" b="0" i="0" u="none" strike="noStrike" dirty="0" err="1">
                <a:solidFill>
                  <a:srgbClr val="000000"/>
                </a:solidFill>
                <a:effectLst/>
                <a:latin typeface="Calibri"/>
                <a:ea typeface="Calibri"/>
                <a:cs typeface="Calibri"/>
              </a:rPr>
              <a:t>maken</a:t>
            </a:r>
            <a:r>
              <a:rPr lang="en-US" b="0" i="0" u="none" strike="noStrike" dirty="0">
                <a:solidFill>
                  <a:srgbClr val="000000"/>
                </a:solidFill>
                <a:effectLst/>
                <a:latin typeface="Calibri"/>
                <a:ea typeface="Calibri"/>
                <a:cs typeface="Calibri"/>
              </a:rPr>
              <a:t>. Hier </a:t>
            </a:r>
            <a:r>
              <a:rPr lang="en-US" b="0" i="0" u="none" strike="noStrike" dirty="0" err="1">
                <a:solidFill>
                  <a:srgbClr val="000000"/>
                </a:solidFill>
                <a:effectLst/>
                <a:latin typeface="Calibri"/>
                <a:ea typeface="Calibri"/>
                <a:cs typeface="Calibri"/>
              </a:rPr>
              <a:t>kunnen</a:t>
            </a:r>
            <a:r>
              <a:rPr lang="en-US" b="0" i="0" u="none" strike="noStrike" dirty="0">
                <a:solidFill>
                  <a:srgbClr val="000000"/>
                </a:solidFill>
                <a:effectLst/>
                <a:latin typeface="Calibri"/>
                <a:ea typeface="Calibri"/>
                <a:cs typeface="Calibri"/>
              </a:rPr>
              <a:t> de SO/CO </a:t>
            </a:r>
            <a:r>
              <a:rPr lang="en-US" b="0" i="0" u="none" strike="noStrike" dirty="0" err="1">
                <a:solidFill>
                  <a:srgbClr val="000000"/>
                </a:solidFill>
                <a:effectLst/>
                <a:latin typeface="Calibri"/>
                <a:ea typeface="Calibri"/>
                <a:cs typeface="Calibri"/>
              </a:rPr>
              <a:t>ook</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vertellen</a:t>
            </a:r>
            <a:r>
              <a:rPr lang="en-US" b="0" i="0" u="none" strike="noStrike" dirty="0">
                <a:solidFill>
                  <a:srgbClr val="000000"/>
                </a:solidFill>
                <a:effectLst/>
                <a:latin typeface="Calibri"/>
                <a:ea typeface="Calibri"/>
                <a:cs typeface="Calibri"/>
              </a:rPr>
              <a:t> over wat er </a:t>
            </a:r>
            <a:r>
              <a:rPr lang="en-US" b="0" i="0" u="none" strike="noStrike" dirty="0" err="1">
                <a:solidFill>
                  <a:srgbClr val="000000"/>
                </a:solidFill>
                <a:effectLst/>
                <a:latin typeface="Calibri"/>
                <a:ea typeface="Calibri"/>
                <a:cs typeface="Calibri"/>
              </a:rPr>
              <a:t>vaak</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speelt</a:t>
            </a:r>
            <a:r>
              <a:rPr lang="en-US" b="0" i="0" u="none" strike="noStrike" dirty="0">
                <a:solidFill>
                  <a:srgbClr val="000000"/>
                </a:solidFill>
                <a:effectLst/>
                <a:latin typeface="Calibri"/>
                <a:ea typeface="Calibri"/>
                <a:cs typeface="Calibri"/>
              </a:rPr>
              <a:t> in de </a:t>
            </a:r>
            <a:r>
              <a:rPr lang="en-US" b="0" i="0" u="none" strike="noStrike" dirty="0" err="1">
                <a:solidFill>
                  <a:srgbClr val="000000"/>
                </a:solidFill>
                <a:effectLst/>
                <a:latin typeface="Calibri"/>
                <a:ea typeface="Calibri"/>
                <a:cs typeface="Calibri"/>
              </a:rPr>
              <a:t>leefwereld</a:t>
            </a:r>
            <a:r>
              <a:rPr lang="en-US" b="0" i="0" u="none" strike="noStrike" dirty="0">
                <a:solidFill>
                  <a:srgbClr val="000000"/>
                </a:solidFill>
                <a:effectLst/>
                <a:latin typeface="Calibri"/>
                <a:ea typeface="Calibri"/>
                <a:cs typeface="Calibri"/>
              </a:rPr>
              <a:t> van de </a:t>
            </a:r>
            <a:r>
              <a:rPr lang="en-US" b="0" i="0" u="none" strike="noStrike" dirty="0" err="1">
                <a:solidFill>
                  <a:srgbClr val="000000"/>
                </a:solidFill>
                <a:effectLst/>
                <a:latin typeface="Calibri"/>
                <a:ea typeface="Calibri"/>
                <a:cs typeface="Calibri"/>
              </a:rPr>
              <a:t>studenten</a:t>
            </a:r>
            <a:r>
              <a:rPr lang="en-US" b="0" i="0" u="none" strike="noStrike" dirty="0">
                <a:solidFill>
                  <a:srgbClr val="000000"/>
                </a:solidFill>
                <a:effectLst/>
                <a:latin typeface="Calibri"/>
                <a:ea typeface="Calibri"/>
                <a:cs typeface="Calibri"/>
              </a:rPr>
              <a:t>/</a:t>
            </a:r>
            <a:r>
              <a:rPr lang="en-US" b="0" i="0" u="none" strike="noStrike" dirty="0" err="1">
                <a:solidFill>
                  <a:srgbClr val="000000"/>
                </a:solidFill>
                <a:effectLst/>
                <a:latin typeface="Calibri"/>
                <a:ea typeface="Calibri"/>
                <a:cs typeface="Calibri"/>
              </a:rPr>
              <a:t>leerlingen</a:t>
            </a:r>
            <a:r>
              <a:rPr lang="en-US" b="0" i="0" u="none" strike="noStrike" dirty="0">
                <a:solidFill>
                  <a:srgbClr val="000000"/>
                </a:solidFill>
                <a:effectLst/>
                <a:latin typeface="Calibri"/>
                <a:ea typeface="Calibri"/>
                <a:cs typeface="Calibri"/>
              </a:rPr>
              <a:t> die </a:t>
            </a:r>
            <a:r>
              <a:rPr lang="en-US" b="0" i="0" u="none" strike="noStrike" dirty="0" err="1">
                <a:solidFill>
                  <a:srgbClr val="000000"/>
                </a:solidFill>
                <a:effectLst/>
                <a:latin typeface="Calibri"/>
                <a:ea typeface="Calibri"/>
                <a:cs typeface="Calibri"/>
              </a:rPr>
              <a:t>bij</a:t>
            </a:r>
            <a:r>
              <a:rPr lang="en-US" b="0" i="0" u="none" strike="noStrike" dirty="0">
                <a:solidFill>
                  <a:srgbClr val="000000"/>
                </a:solidFill>
                <a:effectLst/>
                <a:latin typeface="Calibri"/>
                <a:ea typeface="Calibri"/>
                <a:cs typeface="Calibri"/>
              </a:rPr>
              <a:t> hen op school </a:t>
            </a:r>
            <a:r>
              <a:rPr lang="en-US" b="0" i="0" u="none" strike="noStrike" dirty="0" err="1">
                <a:solidFill>
                  <a:srgbClr val="000000"/>
                </a:solidFill>
                <a:effectLst/>
                <a:latin typeface="Calibri"/>
                <a:ea typeface="Calibri"/>
                <a:cs typeface="Calibri"/>
              </a:rPr>
              <a:t>zijn</a:t>
            </a:r>
            <a:r>
              <a:rPr lang="en-US" b="0" i="0" u="none" strike="noStrike" dirty="0">
                <a:solidFill>
                  <a:srgbClr val="000000"/>
                </a:solidFill>
                <a:effectLst/>
                <a:latin typeface="Calibri"/>
                <a:ea typeface="Calibri"/>
                <a:cs typeface="Calibri"/>
              </a:rPr>
              <a: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err="1">
                <a:solidFill>
                  <a:srgbClr val="000000"/>
                </a:solidFill>
                <a:effectLst/>
                <a:latin typeface="Calibri" panose="020F0502020204030204" pitchFamily="34" charset="0"/>
              </a:rPr>
              <a:t>Hierbij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kunnen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studenten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deze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informatie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inzetten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wanneer</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bijvoorbeeld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onderwerp</a:t>
            </a:r>
            <a:r>
              <a:rPr lang="en-US" b="0" i="0" u="none" strike="noStrike" dirty="0">
                <a:solidFill>
                  <a:srgbClr val="000000"/>
                </a:solidFill>
                <a:effectLst/>
                <a:latin typeface="Calibri" panose="020F0502020204030204" pitchFamily="34" charset="0"/>
              </a:rPr>
              <a:t> is die </a:t>
            </a:r>
            <a:r>
              <a:rPr lang="en-US" b="0" i="0" u="none" strike="noStrike" dirty="0" err="1">
                <a:solidFill>
                  <a:srgbClr val="000000"/>
                </a:solidFill>
                <a:effectLst/>
                <a:latin typeface="Calibri" panose="020F0502020204030204" pitchFamily="34" charset="0"/>
              </a:rPr>
              <a:t>aansluit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sommige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leerlingen</a:t>
            </a:r>
            <a:r>
              <a:rPr lang="en-US"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ea typeface="Calibri"/>
              <a:cs typeface="Calibri"/>
            </a:endParaRPr>
          </a:p>
          <a:p>
            <a:r>
              <a:rPr lang="en-US" dirty="0">
                <a:ea typeface="Calibri"/>
                <a:cs typeface="Calibri"/>
              </a:rPr>
              <a:t>Bij MBO </a:t>
            </a:r>
            <a:r>
              <a:rPr lang="en-US" dirty="0" err="1">
                <a:ea typeface="Calibri" panose="020F0502020204030204"/>
                <a:cs typeface="Calibri" panose="020F0502020204030204"/>
              </a:rPr>
              <a:t>scholen</a:t>
            </a:r>
            <a:r>
              <a:rPr lang="en-US" dirty="0">
                <a:ea typeface="Calibri" panose="020F0502020204030204"/>
                <a:cs typeface="Calibri" panose="020F0502020204030204"/>
              </a:rPr>
              <a:t> </a:t>
            </a:r>
            <a:r>
              <a:rPr lang="en-US" dirty="0" err="1">
                <a:ea typeface="Calibri" panose="020F0502020204030204"/>
                <a:cs typeface="Calibri" panose="020F0502020204030204"/>
              </a:rPr>
              <a:t>kan</a:t>
            </a:r>
            <a:r>
              <a:rPr lang="en-US" dirty="0">
                <a:ea typeface="Calibri" panose="020F0502020204030204"/>
                <a:cs typeface="Calibri" panose="020F0502020204030204"/>
              </a:rPr>
              <a:t> </a:t>
            </a:r>
            <a:r>
              <a:rPr lang="en-US" dirty="0" err="1">
                <a:ea typeface="Calibri" panose="020F0502020204030204"/>
                <a:cs typeface="Calibri" panose="020F0502020204030204"/>
              </a:rPr>
              <a:t>gevraagd</a:t>
            </a:r>
            <a:r>
              <a:rPr lang="en-US" dirty="0">
                <a:ea typeface="Calibri" panose="020F0502020204030204"/>
                <a:cs typeface="Calibri" panose="020F0502020204030204"/>
              </a:rPr>
              <a:t> </a:t>
            </a:r>
            <a:r>
              <a:rPr lang="en-US" dirty="0" err="1">
                <a:ea typeface="Calibri" panose="020F0502020204030204"/>
                <a:cs typeface="Calibri" panose="020F0502020204030204"/>
              </a:rPr>
              <a:t>worden</a:t>
            </a:r>
            <a:r>
              <a:rPr lang="en-US" dirty="0">
                <a:ea typeface="Calibri" panose="020F0502020204030204"/>
                <a:cs typeface="Calibri" panose="020F0502020204030204"/>
              </a:rPr>
              <a:t> of </a:t>
            </a:r>
            <a:r>
              <a:rPr lang="en-US" dirty="0" err="1">
                <a:ea typeface="Calibri" panose="020F0502020204030204"/>
                <a:cs typeface="Calibri" panose="020F0502020204030204"/>
              </a:rPr>
              <a:t>studenten</a:t>
            </a:r>
            <a:r>
              <a:rPr lang="en-US" dirty="0">
                <a:ea typeface="Calibri" panose="020F0502020204030204"/>
                <a:cs typeface="Calibri" panose="020F0502020204030204"/>
              </a:rPr>
              <a:t> </a:t>
            </a:r>
            <a:r>
              <a:rPr lang="en-US" dirty="0" err="1">
                <a:ea typeface="Calibri" panose="020F0502020204030204"/>
                <a:cs typeface="Calibri" panose="020F0502020204030204"/>
              </a:rPr>
              <a:t>ook</a:t>
            </a:r>
            <a:r>
              <a:rPr lang="en-US" dirty="0">
                <a:ea typeface="Calibri" panose="020F0502020204030204"/>
                <a:cs typeface="Calibri" panose="020F0502020204030204"/>
              </a:rPr>
              <a:t> het </a:t>
            </a:r>
            <a:r>
              <a:rPr lang="en-US" dirty="0" err="1">
                <a:ea typeface="Calibri" panose="020F0502020204030204"/>
                <a:cs typeface="Calibri" panose="020F0502020204030204"/>
              </a:rPr>
              <a:t>beroep</a:t>
            </a:r>
            <a:r>
              <a:rPr lang="en-US" dirty="0">
                <a:ea typeface="Calibri" panose="020F0502020204030204"/>
                <a:cs typeface="Calibri" panose="020F0502020204030204"/>
              </a:rPr>
              <a:t> van de MBO-</a:t>
            </a:r>
            <a:r>
              <a:rPr lang="en-US" dirty="0" err="1">
                <a:ea typeface="Calibri" panose="020F0502020204030204"/>
                <a:cs typeface="Calibri" panose="020F0502020204030204"/>
              </a:rPr>
              <a:t>studenten</a:t>
            </a:r>
            <a:r>
              <a:rPr lang="en-US" dirty="0">
                <a:ea typeface="Calibri" panose="020F0502020204030204"/>
                <a:cs typeface="Calibri" panose="020F0502020204030204"/>
              </a:rPr>
              <a:t> </a:t>
            </a:r>
            <a:r>
              <a:rPr lang="en-US" dirty="0" err="1">
                <a:ea typeface="Calibri" panose="020F0502020204030204"/>
                <a:cs typeface="Calibri" panose="020F0502020204030204"/>
              </a:rPr>
              <a:t>meenemen</a:t>
            </a:r>
            <a:r>
              <a:rPr lang="en-US" dirty="0">
                <a:ea typeface="Calibri" panose="020F0502020204030204"/>
                <a:cs typeface="Calibri" panose="020F0502020204030204"/>
              </a:rPr>
              <a:t>.</a:t>
            </a: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15</a:t>
            </a:fld>
            <a:endParaRPr lang="nl-NL"/>
          </a:p>
        </p:txBody>
      </p:sp>
    </p:spTree>
    <p:extLst>
      <p:ext uri="{BB962C8B-B14F-4D97-AF65-F5344CB8AC3E}">
        <p14:creationId xmlns:p14="http://schemas.microsoft.com/office/powerpoint/2010/main" val="242910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Bespreek dit kort met de studenten. Het is de bedoeling dat ze samen met leerlingen regels kunnen opstellen en dat zij ook in staat zijn om leerlingen op hun eigen gedrag te laten reflecteren wanneer zij worden aangesproken etc.</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16</a:t>
            </a:fld>
            <a:endParaRPr lang="nl-NL"/>
          </a:p>
        </p:txBody>
      </p:sp>
    </p:spTree>
    <p:extLst>
      <p:ext uri="{BB962C8B-B14F-4D97-AF65-F5344CB8AC3E}">
        <p14:creationId xmlns:p14="http://schemas.microsoft.com/office/powerpoint/2010/main" val="79891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778F1-9246-EDA4-263D-498AE81521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22CFCB-1E03-10B7-B5FE-191FADE7D9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8FECEA-8779-5BFB-69C9-6020BC6B8EF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42E9F91-4135-845D-83B1-A9F75064AEF7}"/>
              </a:ext>
            </a:extLst>
          </p:cNvPr>
          <p:cNvSpPr>
            <a:spLocks noGrp="1"/>
          </p:cNvSpPr>
          <p:nvPr>
            <p:ph type="sldNum" sz="quarter" idx="5"/>
          </p:nvPr>
        </p:nvSpPr>
        <p:spPr/>
        <p:txBody>
          <a:bodyPr/>
          <a:lstStyle/>
          <a:p>
            <a:fld id="{4F2EC32B-35A7-4548-926D-8FAC2EDB3374}" type="slidenum">
              <a:rPr lang="nl-NL" smtClean="0"/>
              <a:t>17</a:t>
            </a:fld>
            <a:endParaRPr lang="nl-NL"/>
          </a:p>
        </p:txBody>
      </p:sp>
    </p:spTree>
    <p:extLst>
      <p:ext uri="{BB962C8B-B14F-4D97-AF65-F5344CB8AC3E}">
        <p14:creationId xmlns:p14="http://schemas.microsoft.com/office/powerpoint/2010/main" val="164309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6730-487D-3CE6-5146-DB7445378E4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5C25A0-0A4E-F9D5-3F70-C1E52FA93F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F84428-4089-8F2F-E387-E71A1842B5C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9EC97AC-16E6-9E80-65FB-A8268E421DCA}"/>
              </a:ext>
            </a:extLst>
          </p:cNvPr>
          <p:cNvSpPr>
            <a:spLocks noGrp="1"/>
          </p:cNvSpPr>
          <p:nvPr>
            <p:ph type="sldNum" sz="quarter" idx="5"/>
          </p:nvPr>
        </p:nvSpPr>
        <p:spPr/>
        <p:txBody>
          <a:bodyPr/>
          <a:lstStyle/>
          <a:p>
            <a:fld id="{4F2EC32B-35A7-4548-926D-8FAC2EDB3374}" type="slidenum">
              <a:rPr lang="nl-NL" smtClean="0"/>
              <a:t>18</a:t>
            </a:fld>
            <a:endParaRPr lang="nl-NL"/>
          </a:p>
        </p:txBody>
      </p:sp>
    </p:spTree>
    <p:extLst>
      <p:ext uri="{BB962C8B-B14F-4D97-AF65-F5344CB8AC3E}">
        <p14:creationId xmlns:p14="http://schemas.microsoft.com/office/powerpoint/2010/main" val="418220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B6B8-6287-A08C-7EA2-BFA03749B5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07EBFC-C3F5-B3ED-9854-8927BC5527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E44741-85A3-B56F-2F0F-4B1B0F466D5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2F28761-C1D1-CD71-1477-1B5BA23E3C12}"/>
              </a:ext>
            </a:extLst>
          </p:cNvPr>
          <p:cNvSpPr>
            <a:spLocks noGrp="1"/>
          </p:cNvSpPr>
          <p:nvPr>
            <p:ph type="sldNum" sz="quarter" idx="5"/>
          </p:nvPr>
        </p:nvSpPr>
        <p:spPr/>
        <p:txBody>
          <a:bodyPr/>
          <a:lstStyle/>
          <a:p>
            <a:fld id="{4F2EC32B-35A7-4548-926D-8FAC2EDB3374}" type="slidenum">
              <a:rPr lang="nl-NL" smtClean="0"/>
              <a:t>19</a:t>
            </a:fld>
            <a:endParaRPr lang="nl-NL"/>
          </a:p>
        </p:txBody>
      </p:sp>
    </p:spTree>
    <p:extLst>
      <p:ext uri="{BB962C8B-B14F-4D97-AF65-F5344CB8AC3E}">
        <p14:creationId xmlns:p14="http://schemas.microsoft.com/office/powerpoint/2010/main" val="234847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1F2B-BACC-336E-08C1-D79A21FF0A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A1184E-47B4-B3EF-1EE5-641ADA3FC7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51E19E-4B13-77A2-44A3-F2D0B175C47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19AB3F1-D67B-C6D8-D521-C8CAC0E705C7}"/>
              </a:ext>
            </a:extLst>
          </p:cNvPr>
          <p:cNvSpPr>
            <a:spLocks noGrp="1"/>
          </p:cNvSpPr>
          <p:nvPr>
            <p:ph type="sldNum" sz="quarter" idx="5"/>
          </p:nvPr>
        </p:nvSpPr>
        <p:spPr/>
        <p:txBody>
          <a:bodyPr/>
          <a:lstStyle/>
          <a:p>
            <a:fld id="{4F2EC32B-35A7-4548-926D-8FAC2EDB3374}" type="slidenum">
              <a:rPr lang="nl-NL" smtClean="0"/>
              <a:t>20</a:t>
            </a:fld>
            <a:endParaRPr lang="nl-NL"/>
          </a:p>
        </p:txBody>
      </p:sp>
    </p:spTree>
    <p:extLst>
      <p:ext uri="{BB962C8B-B14F-4D97-AF65-F5344CB8AC3E}">
        <p14:creationId xmlns:p14="http://schemas.microsoft.com/office/powerpoint/2010/main" val="71010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QR-code voor studentenevaluatie. Graag laten invullen aan het eind.</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22</a:t>
            </a:fld>
            <a:endParaRPr lang="nl-NL"/>
          </a:p>
        </p:txBody>
      </p:sp>
    </p:spTree>
    <p:extLst>
      <p:ext uri="{BB962C8B-B14F-4D97-AF65-F5344CB8AC3E}">
        <p14:creationId xmlns:p14="http://schemas.microsoft.com/office/powerpoint/2010/main" val="89059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Laat de </a:t>
            </a:r>
            <a:r>
              <a:rPr lang="en-US" b="0" i="0" u="none" strike="noStrike" dirty="0" err="1">
                <a:solidFill>
                  <a:srgbClr val="000000"/>
                </a:solidFill>
                <a:effectLst/>
                <a:latin typeface="Calibri" panose="020F0502020204030204" pitchFamily="34" charset="0"/>
              </a:rPr>
              <a:t>studenten</a:t>
            </a:r>
            <a:r>
              <a:rPr lang="en-US" b="0" i="0" u="none" strike="noStrike" dirty="0">
                <a:solidFill>
                  <a:srgbClr val="000000"/>
                </a:solidFill>
                <a:effectLst/>
                <a:latin typeface="Calibri" panose="020F0502020204030204" pitchFamily="34" charset="0"/>
              </a:rPr>
              <a:t> de hand-out met </a:t>
            </a:r>
            <a:r>
              <a:rPr lang="en-US" b="0" i="0" u="none" strike="noStrike" dirty="0" err="1">
                <a:solidFill>
                  <a:srgbClr val="000000"/>
                </a:solidFill>
                <a:effectLst/>
                <a:latin typeface="Calibri" panose="020F0502020204030204" pitchFamily="34" charset="0"/>
              </a:rPr>
              <a:t>vragen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mbt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kansenongelijkheid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doornemen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Inventariseer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vervolgens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klassikaal</a:t>
            </a:r>
            <a:r>
              <a:rPr lang="en-US" b="0" i="0" u="none" strike="noStrike" dirty="0">
                <a:solidFill>
                  <a:srgbClr val="000000"/>
                </a:solidFill>
                <a:effectLst/>
                <a:latin typeface="Calibri" panose="020F0502020204030204" pitchFamily="34" charset="0"/>
              </a:rPr>
              <a:t> hoe </a:t>
            </a:r>
            <a:r>
              <a:rPr lang="en-US" b="0" i="0" u="none" strike="noStrike" dirty="0" err="1">
                <a:solidFill>
                  <a:srgbClr val="000000"/>
                </a:solidFill>
                <a:effectLst/>
                <a:latin typeface="Calibri" panose="020F0502020204030204" pitchFamily="34" charset="0"/>
              </a:rPr>
              <a:t>zij</a:t>
            </a:r>
            <a:r>
              <a:rPr lang="en-US" b="0" i="0" u="none" strike="noStrike" dirty="0">
                <a:solidFill>
                  <a:srgbClr val="000000"/>
                </a:solidFill>
                <a:effectLst/>
                <a:latin typeface="Calibri" panose="020F0502020204030204" pitchFamily="34" charset="0"/>
              </a:rPr>
              <a:t> achter </a:t>
            </a:r>
            <a:r>
              <a:rPr lang="en-US" b="0" i="0" u="none" strike="noStrike" dirty="0" err="1">
                <a:solidFill>
                  <a:srgbClr val="000000"/>
                </a:solidFill>
                <a:effectLst/>
                <a:latin typeface="Calibri" panose="020F0502020204030204" pitchFamily="34" charset="0"/>
              </a:rPr>
              <a:t>deze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informatie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kunnen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komen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leerlingen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meerdere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antwoorden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mogelijk</a:t>
            </a:r>
            <a:r>
              <a:rPr lang="en-US" b="0" i="0" u="none" strike="noStrike" dirty="0">
                <a:solidFill>
                  <a:srgbClr val="000000"/>
                </a:solidFill>
                <a:effectLst/>
                <a:latin typeface="Calibri" panose="020F0502020204030204" pitchFamily="34" charset="0"/>
              </a:rPr>
              <a:t>.</a:t>
            </a:r>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5</a:t>
            </a:fld>
            <a:endParaRPr lang="nl-NL"/>
          </a:p>
        </p:txBody>
      </p:sp>
    </p:spTree>
    <p:extLst>
      <p:ext uri="{BB962C8B-B14F-4D97-AF65-F5344CB8AC3E}">
        <p14:creationId xmlns:p14="http://schemas.microsoft.com/office/powerpoint/2010/main" val="139385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artikel komt uit het AD. SO/</a:t>
            </a:r>
            <a:r>
              <a:rPr lang="nl-NL" dirty="0" err="1"/>
              <a:t>COs</a:t>
            </a:r>
            <a:r>
              <a:rPr lang="nl-NL" dirty="0"/>
              <a:t> kunnen er eventueel voor kiezen om het artikel uit te printen en te lezen met studenten mochten zij hier tijd voor denken te hebben. Het laatste punt over de verloskundige is misschien wel leuk om te bespreken met studenten. Waar denken zij dat het aan ligt dat een verloskundige invloed kan hebben op kansenongelijkheid? </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6</a:t>
            </a:fld>
            <a:endParaRPr lang="nl-NL"/>
          </a:p>
        </p:txBody>
      </p:sp>
    </p:spTree>
    <p:extLst>
      <p:ext uri="{BB962C8B-B14F-4D97-AF65-F5344CB8AC3E}">
        <p14:creationId xmlns:p14="http://schemas.microsoft.com/office/powerpoint/2010/main" val="64390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858C0-BA9F-6CC4-4800-E50EE66292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A4EFB7-5975-6911-C8C1-4A71C99B59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10D678-FD76-014B-1CFB-49F1D1029670}"/>
              </a:ext>
            </a:extLst>
          </p:cNvPr>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Dit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nabesproken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worden</a:t>
            </a:r>
            <a:r>
              <a:rPr lang="en-US" b="0" i="0" u="none" strike="noStrike" dirty="0">
                <a:solidFill>
                  <a:srgbClr val="000000"/>
                </a:solidFill>
                <a:effectLst/>
                <a:latin typeface="Calibri" panose="020F0502020204030204" pitchFamily="34" charset="0"/>
              </a:rPr>
              <a:t>. Zien </a:t>
            </a:r>
            <a:r>
              <a:rPr lang="en-US" b="0" i="0" u="none" strike="noStrike" dirty="0" err="1">
                <a:solidFill>
                  <a:srgbClr val="000000"/>
                </a:solidFill>
                <a:effectLst/>
                <a:latin typeface="Calibri" panose="020F0502020204030204" pitchFamily="34" charset="0"/>
              </a:rPr>
              <a:t>studenten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dat</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andere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resultaten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voren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komen</a:t>
            </a:r>
            <a:r>
              <a:rPr lang="en-US" b="0" i="0" u="none" strike="noStrike" dirty="0">
                <a:solidFill>
                  <a:srgbClr val="000000"/>
                </a:solidFill>
                <a:effectLst/>
                <a:latin typeface="Calibri" panose="020F0502020204030204" pitchFamily="34" charset="0"/>
              </a:rPr>
              <a:t> in </a:t>
            </a:r>
            <a:r>
              <a:rPr lang="en-US" b="0" i="0" u="none" strike="noStrike" dirty="0" err="1">
                <a:solidFill>
                  <a:srgbClr val="000000"/>
                </a:solidFill>
                <a:effectLst/>
                <a:latin typeface="Calibri" panose="020F0502020204030204" pitchFamily="34" charset="0"/>
              </a:rPr>
              <a:t>verschillende</a:t>
            </a:r>
            <a:r>
              <a:rPr lang="en-US" b="0" i="0" u="none" strike="noStrike" dirty="0">
                <a:solidFill>
                  <a:srgbClr val="000000"/>
                </a:solidFill>
                <a:effectLst/>
                <a:latin typeface="Calibri" panose="020F0502020204030204" pitchFamily="34" charset="0"/>
              </a:rPr>
              <a:t> postcode </a:t>
            </a:r>
            <a:r>
              <a:rPr lang="en-US" b="0" i="0" u="none" strike="noStrike" dirty="0" err="1">
                <a:solidFill>
                  <a:srgbClr val="000000"/>
                </a:solidFill>
                <a:effectLst/>
                <a:latin typeface="Calibri" panose="020F0502020204030204" pitchFamily="34" charset="0"/>
              </a:rPr>
              <a:t>gebieden</a:t>
            </a:r>
            <a:r>
              <a:rPr lang="en-US" b="0" i="0" u="none" strike="noStrike" dirty="0">
                <a:solidFill>
                  <a:srgbClr val="000000"/>
                </a:solidFill>
                <a:effectLst/>
                <a:latin typeface="Calibri" panose="020F0502020204030204" pitchFamily="34" charset="0"/>
              </a:rPr>
              <a:t>? Is er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verschil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tussen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leerlingen</a:t>
            </a:r>
            <a:r>
              <a:rPr lang="en-US" b="0" i="0" u="none" strike="noStrike" dirty="0">
                <a:solidFill>
                  <a:srgbClr val="000000"/>
                </a:solidFill>
                <a:effectLst/>
                <a:latin typeface="Calibri" panose="020F0502020204030204" pitchFamily="34" charset="0"/>
              </a:rPr>
              <a:t> met </a:t>
            </a:r>
            <a:r>
              <a:rPr lang="en-US" b="0" i="0" u="none" strike="noStrike" dirty="0" err="1">
                <a:solidFill>
                  <a:srgbClr val="000000"/>
                </a:solidFill>
                <a:effectLst/>
                <a:latin typeface="Calibri" panose="020F0502020204030204" pitchFamily="34" charset="0"/>
              </a:rPr>
              <a:t>ouders</a:t>
            </a:r>
            <a:r>
              <a:rPr lang="en-US" b="0" i="0" u="none" strike="noStrike" dirty="0">
                <a:solidFill>
                  <a:srgbClr val="000000"/>
                </a:solidFill>
                <a:effectLst/>
                <a:latin typeface="Calibri" panose="020F0502020204030204" pitchFamily="34" charset="0"/>
              </a:rPr>
              <a:t> met </a:t>
            </a:r>
            <a:r>
              <a:rPr lang="en-US" b="0" i="0" u="none" strike="noStrike" dirty="0" err="1">
                <a:solidFill>
                  <a:srgbClr val="000000"/>
                </a:solidFill>
                <a:effectLst/>
                <a:latin typeface="Calibri" panose="020F0502020204030204" pitchFamily="34" charset="0"/>
              </a:rPr>
              <a:t>verschillende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inkomens</a:t>
            </a:r>
            <a:r>
              <a:rPr lang="en-US" b="0" i="0" u="none" strike="noStrike" dirty="0">
                <a:solidFill>
                  <a:srgbClr val="000000"/>
                </a:solidFill>
                <a:effectLst/>
                <a:latin typeface="Calibri" panose="020F0502020204030204" pitchFamily="34" charset="0"/>
              </a:rPr>
              <a:t>? </a:t>
            </a:r>
          </a:p>
          <a:p>
            <a:endParaRPr lang="en-US" b="0" i="0" u="none" strike="noStrike" dirty="0">
              <a:solidFill>
                <a:srgbClr val="000000"/>
              </a:solidFill>
              <a:effectLst/>
              <a:latin typeface="Calibri" panose="020F0502020204030204" pitchFamily="34" charset="0"/>
            </a:endParaRPr>
          </a:p>
          <a:p>
            <a:endParaRPr lang="en-US"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000000"/>
                </a:solidFill>
                <a:effectLst/>
                <a:latin typeface="Calibri" panose="020F0502020204030204" pitchFamily="34" charset="0"/>
              </a:rPr>
              <a:t>Vervolgens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plenair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bespreken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Vraag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aan</a:t>
            </a:r>
            <a:r>
              <a:rPr lang="en-US" b="0" i="0" u="none" strike="noStrike" dirty="0">
                <a:solidFill>
                  <a:srgbClr val="000000"/>
                </a:solidFill>
                <a:effectLst/>
                <a:latin typeface="Calibri" panose="020F0502020204030204" pitchFamily="34" charset="0"/>
              </a:rPr>
              <a:t> de SO/CO om het model toe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lichten</a:t>
            </a:r>
            <a:r>
              <a:rPr lang="en-US" b="0" i="0" u="none" strike="noStrike" dirty="0">
                <a:solidFill>
                  <a:srgbClr val="000000"/>
                </a:solidFill>
                <a:effectLst/>
                <a:latin typeface="Calibri" panose="020F0502020204030204" pitchFamily="34" charset="0"/>
              </a:rPr>
              <a:t> en </a:t>
            </a:r>
            <a:r>
              <a:rPr lang="en-US" b="0" i="0" u="none" strike="noStrike" dirty="0" err="1">
                <a:solidFill>
                  <a:srgbClr val="000000"/>
                </a:solidFill>
                <a:effectLst/>
                <a:latin typeface="Calibri" panose="020F0502020204030204" pitchFamily="34" charset="0"/>
              </a:rPr>
              <a:t>uit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welke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onderdelen</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beschikbaar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en </a:t>
            </a:r>
            <a:r>
              <a:rPr lang="en-US" b="0" i="0" u="none" strike="noStrike" dirty="0" err="1">
                <a:solidFill>
                  <a:srgbClr val="000000"/>
                </a:solidFill>
                <a:effectLst/>
                <a:latin typeface="Calibri" panose="020F0502020204030204" pitchFamily="34" charset="0"/>
              </a:rPr>
              <a:t>wanneer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doorverwezen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wordt</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kunnen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vragen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komen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vanuit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studenten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hierover</a:t>
            </a:r>
            <a:r>
              <a:rPr lang="en-US" b="0" i="0" u="none" strike="noStrike" dirty="0">
                <a:solidFill>
                  <a:srgbClr val="000000"/>
                </a:solidFill>
                <a:effectLst/>
                <a:latin typeface="Calibri" panose="020F0502020204030204" pitchFamily="34" charset="0"/>
              </a:rPr>
              <a:t>.</a:t>
            </a:r>
            <a:endParaRPr lang="nl-NL" dirty="0"/>
          </a:p>
          <a:p>
            <a:endParaRPr lang="nl-NL" dirty="0"/>
          </a:p>
        </p:txBody>
      </p:sp>
      <p:sp>
        <p:nvSpPr>
          <p:cNvPr id="4" name="Tijdelijke aanduiding voor dianummer 3">
            <a:extLst>
              <a:ext uri="{FF2B5EF4-FFF2-40B4-BE49-F238E27FC236}">
                <a16:creationId xmlns:a16="http://schemas.microsoft.com/office/drawing/2014/main" id="{D3C84FFC-F15D-7853-E39E-4B31B69A6E04}"/>
              </a:ext>
            </a:extLst>
          </p:cNvPr>
          <p:cNvSpPr>
            <a:spLocks noGrp="1"/>
          </p:cNvSpPr>
          <p:nvPr>
            <p:ph type="sldNum" sz="quarter" idx="5"/>
          </p:nvPr>
        </p:nvSpPr>
        <p:spPr/>
        <p:txBody>
          <a:bodyPr/>
          <a:lstStyle/>
          <a:p>
            <a:fld id="{4F2EC32B-35A7-4548-926D-8FAC2EDB3374}" type="slidenum">
              <a:rPr lang="nl-NL" smtClean="0"/>
              <a:t>7</a:t>
            </a:fld>
            <a:endParaRPr lang="nl-NL"/>
          </a:p>
        </p:txBody>
      </p:sp>
    </p:spTree>
    <p:extLst>
      <p:ext uri="{BB962C8B-B14F-4D97-AF65-F5344CB8AC3E}">
        <p14:creationId xmlns:p14="http://schemas.microsoft.com/office/powerpoint/2010/main" val="409074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err="1">
                <a:solidFill>
                  <a:srgbClr val="000000"/>
                </a:solidFill>
                <a:effectLst/>
                <a:latin typeface="Calibri" panose="020F0502020204030204" pitchFamily="34" charset="0"/>
              </a:rPr>
              <a:t>Hierbij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eventueel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opdracht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waarbij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leerlingen</a:t>
            </a:r>
            <a:r>
              <a:rPr lang="en-US" b="0" i="0" u="none" strike="noStrike" dirty="0">
                <a:solidFill>
                  <a:srgbClr val="000000"/>
                </a:solidFill>
                <a:effectLst/>
                <a:latin typeface="Calibri" panose="020F0502020204030204" pitchFamily="34" charset="0"/>
              </a:rPr>
              <a:t> in </a:t>
            </a:r>
            <a:r>
              <a:rPr lang="en-US" b="0" i="0" u="none" strike="noStrike" dirty="0" err="1">
                <a:solidFill>
                  <a:srgbClr val="000000"/>
                </a:solidFill>
                <a:effectLst/>
                <a:latin typeface="Calibri" panose="020F0502020204030204" pitchFamily="34" charset="0"/>
              </a:rPr>
              <a:t>groepjes</a:t>
            </a:r>
            <a:r>
              <a:rPr lang="en-US" b="0" i="0" u="none" strike="noStrike" dirty="0">
                <a:solidFill>
                  <a:srgbClr val="000000"/>
                </a:solidFill>
                <a:effectLst/>
                <a:latin typeface="Calibri" panose="020F0502020204030204" pitchFamily="34" charset="0"/>
              </a:rPr>
              <a:t> van 3 </a:t>
            </a:r>
            <a:r>
              <a:rPr lang="en-US" b="0" i="0" u="none" strike="noStrike" dirty="0" err="1">
                <a:solidFill>
                  <a:srgbClr val="000000"/>
                </a:solidFill>
                <a:effectLst/>
                <a:latin typeface="Calibri" panose="020F0502020204030204" pitchFamily="34" charset="0"/>
              </a:rPr>
              <a:t>verdeeld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worden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elk </a:t>
            </a:r>
            <a:r>
              <a:rPr lang="en-US" b="0" i="0" u="none" strike="noStrike" dirty="0" err="1">
                <a:solidFill>
                  <a:srgbClr val="000000"/>
                </a:solidFill>
                <a:effectLst/>
                <a:latin typeface="Calibri" panose="020F0502020204030204" pitchFamily="34" charset="0"/>
              </a:rPr>
              <a:t>groepje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onderdeel</a:t>
            </a:r>
            <a:r>
              <a:rPr lang="en-US" b="0" i="0" u="none" strike="noStrike" dirty="0">
                <a:solidFill>
                  <a:srgbClr val="000000"/>
                </a:solidFill>
                <a:effectLst/>
                <a:latin typeface="Calibri" panose="020F0502020204030204" pitchFamily="34" charset="0"/>
              </a:rPr>
              <a:t> van de </a:t>
            </a:r>
            <a:r>
              <a:rPr lang="en-US" b="0" i="0" u="none" strike="noStrike" dirty="0" err="1">
                <a:solidFill>
                  <a:srgbClr val="000000"/>
                </a:solidFill>
                <a:effectLst/>
                <a:latin typeface="Calibri" panose="020F0502020204030204" pitchFamily="34" charset="0"/>
              </a:rPr>
              <a:t>pedagogische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basisbehoeften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krijgt</a:t>
            </a:r>
            <a:r>
              <a:rPr lang="en-US" b="0" i="0" u="none" strike="noStrike" dirty="0">
                <a:solidFill>
                  <a:srgbClr val="000000"/>
                </a:solidFill>
                <a:effectLst/>
                <a:latin typeface="Calibri" panose="020F0502020204030204" pitchFamily="34" charset="0"/>
              </a:rPr>
              <a:t>. Zij </a:t>
            </a:r>
            <a:r>
              <a:rPr lang="en-US" b="0" i="0" u="none" strike="noStrike" dirty="0" err="1">
                <a:solidFill>
                  <a:srgbClr val="000000"/>
                </a:solidFill>
                <a:effectLst/>
                <a:latin typeface="Calibri" panose="020F0502020204030204" pitchFamily="34" charset="0"/>
              </a:rPr>
              <a:t>kunnen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eventueel</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handleiding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het CAR-model </a:t>
            </a:r>
            <a:r>
              <a:rPr lang="en-US" b="0" i="0" u="none" strike="noStrike" dirty="0" err="1">
                <a:solidFill>
                  <a:srgbClr val="000000"/>
                </a:solidFill>
                <a:effectLst/>
                <a:latin typeface="Calibri" panose="020F0502020204030204" pitchFamily="34" charset="0"/>
              </a:rPr>
              <a:t>gebruiken</a:t>
            </a:r>
            <a:r>
              <a:rPr lang="en-US" b="0" i="0" u="none" strike="noStrike" dirty="0">
                <a:solidFill>
                  <a:srgbClr val="000000"/>
                </a:solidFill>
                <a:effectLst/>
                <a:latin typeface="Calibri" panose="020F0502020204030204" pitchFamily="34" charset="0"/>
              </a:rPr>
              <a:t> om </a:t>
            </a:r>
            <a:r>
              <a:rPr lang="en-US" b="0" i="0" u="none" strike="noStrike" dirty="0" err="1">
                <a:solidFill>
                  <a:srgbClr val="000000"/>
                </a:solidFill>
                <a:effectLst/>
                <a:latin typeface="Calibri" panose="020F0502020204030204" pitchFamily="34" charset="0"/>
              </a:rPr>
              <a:t>meer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inzicht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krijgen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bijgevoegd</a:t>
            </a:r>
            <a:r>
              <a:rPr lang="en-US" b="0" i="0" u="none" strike="noStrike" dirty="0">
                <a:solidFill>
                  <a:srgbClr val="000000"/>
                </a:solidFill>
                <a:effectLst/>
                <a:latin typeface="Calibri" panose="020F0502020204030204" pitchFamily="34" charset="0"/>
              </a:rPr>
              <a:t>).</a:t>
            </a:r>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8</a:t>
            </a:fld>
            <a:endParaRPr lang="nl-NL"/>
          </a:p>
        </p:txBody>
      </p:sp>
    </p:spTree>
    <p:extLst>
      <p:ext uri="{BB962C8B-B14F-4D97-AF65-F5344CB8AC3E}">
        <p14:creationId xmlns:p14="http://schemas.microsoft.com/office/powerpoint/2010/main" val="40531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9</a:t>
            </a:fld>
            <a:endParaRPr lang="nl-NL"/>
          </a:p>
        </p:txBody>
      </p:sp>
    </p:spTree>
    <p:extLst>
      <p:ext uri="{BB962C8B-B14F-4D97-AF65-F5344CB8AC3E}">
        <p14:creationId xmlns:p14="http://schemas.microsoft.com/office/powerpoint/2010/main" val="123569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solidFill>
                  <a:srgbClr val="000000"/>
                </a:solidFill>
                <a:latin typeface="Calibri"/>
                <a:ea typeface="Calibri"/>
                <a:cs typeface="Calibri"/>
              </a:rPr>
              <a:t>Plenair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bespreken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Vraag</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aan</a:t>
            </a:r>
            <a:r>
              <a:rPr lang="en-US" b="0" i="0" u="none" strike="noStrike" dirty="0">
                <a:solidFill>
                  <a:srgbClr val="000000"/>
                </a:solidFill>
                <a:effectLst/>
                <a:latin typeface="Calibri"/>
                <a:ea typeface="Calibri"/>
                <a:cs typeface="Calibri"/>
              </a:rPr>
              <a:t> de SO/CO om het model toe </a:t>
            </a:r>
            <a:r>
              <a:rPr lang="en-US" b="0" i="0" u="none" strike="noStrike" dirty="0" err="1">
                <a:solidFill>
                  <a:srgbClr val="000000"/>
                </a:solidFill>
                <a:effectLst/>
                <a:latin typeface="Calibri"/>
                <a:ea typeface="Calibri"/>
                <a:cs typeface="Calibri"/>
              </a:rPr>
              <a:t>te</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lichten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uit</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te</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leggen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welke</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onderdelen</a:t>
            </a:r>
            <a:r>
              <a:rPr lang="en-US" b="0" i="0" u="none" strike="noStrike" dirty="0">
                <a:solidFill>
                  <a:srgbClr val="000000"/>
                </a:solidFill>
                <a:effectLst/>
                <a:latin typeface="Calibri"/>
                <a:ea typeface="Calibri"/>
                <a:cs typeface="Calibri"/>
              </a:rPr>
              <a:t> er </a:t>
            </a:r>
            <a:r>
              <a:rPr lang="en-US" b="0" i="0" u="none" strike="noStrike" dirty="0" err="1">
                <a:solidFill>
                  <a:srgbClr val="000000"/>
                </a:solidFill>
                <a:effectLst/>
                <a:latin typeface="Calibri"/>
                <a:ea typeface="Calibri"/>
                <a:cs typeface="Calibri"/>
              </a:rPr>
              <a:t>beschikbaar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zijn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wanneer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hier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naar</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doorverwezen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wordt</a:t>
            </a:r>
            <a:r>
              <a:rPr lang="en-US" b="0" i="0" u="none" strike="noStrike" dirty="0">
                <a:solidFill>
                  <a:srgbClr val="000000"/>
                </a:solidFill>
                <a:effectLst/>
                <a:latin typeface="Calibri"/>
                <a:ea typeface="Calibri"/>
                <a:cs typeface="Calibri"/>
              </a:rPr>
              <a:t>. Er </a:t>
            </a:r>
            <a:r>
              <a:rPr lang="en-US" b="0" i="0" u="none" strike="noStrike" dirty="0" err="1">
                <a:solidFill>
                  <a:srgbClr val="000000"/>
                </a:solidFill>
                <a:effectLst/>
                <a:latin typeface="Calibri"/>
                <a:ea typeface="Calibri"/>
                <a:cs typeface="Calibri"/>
              </a:rPr>
              <a:t>kunnen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ook</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vragen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komen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vanuit</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studenten</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hierover</a:t>
            </a:r>
            <a:r>
              <a:rPr lang="en-US" b="0" i="0" u="none" strike="noStrike" dirty="0">
                <a:solidFill>
                  <a:srgbClr val="000000"/>
                </a:solidFill>
                <a:effectLst/>
                <a:latin typeface="Calibri"/>
                <a:ea typeface="Calibri"/>
                <a:cs typeface="Calibri"/>
              </a:rPr>
              <a:t>.</a:t>
            </a:r>
            <a:endParaRPr lang="nl-NL" dirty="0">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10</a:t>
            </a:fld>
            <a:endParaRPr lang="nl-NL"/>
          </a:p>
        </p:txBody>
      </p:sp>
    </p:spTree>
    <p:extLst>
      <p:ext uri="{BB962C8B-B14F-4D97-AF65-F5344CB8AC3E}">
        <p14:creationId xmlns:p14="http://schemas.microsoft.com/office/powerpoint/2010/main" val="15519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dirty="0" err="1">
                <a:solidFill>
                  <a:srgbClr val="000000"/>
                </a:solidFill>
                <a:effectLst/>
                <a:latin typeface="Calibri" panose="020F0502020204030204" pitchFamily="34" charset="0"/>
              </a:rPr>
              <a:t>Vervolgens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plenair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bespreken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Vraag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aan</a:t>
            </a:r>
            <a:r>
              <a:rPr lang="en-US" b="0" i="0" u="none" strike="noStrike" dirty="0">
                <a:solidFill>
                  <a:srgbClr val="000000"/>
                </a:solidFill>
                <a:effectLst/>
                <a:latin typeface="Calibri" panose="020F0502020204030204" pitchFamily="34" charset="0"/>
              </a:rPr>
              <a:t> de SO/CO om het model toe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lichten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leggen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welke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onderdelen</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beschikbaar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wanneer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doorverwezen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wordt</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kunnen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vragen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komen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vanuit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studenten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hierover</a:t>
            </a:r>
            <a:r>
              <a:rPr lang="en-US" b="0" i="0" u="none" strike="noStrike" dirty="0">
                <a:solidFill>
                  <a:srgbClr val="000000"/>
                </a:solidFill>
                <a:effectLst/>
                <a:latin typeface="Calibri" panose="020F0502020204030204" pitchFamily="34" charset="0"/>
              </a:rPr>
              <a:t>.</a:t>
            </a:r>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11</a:t>
            </a:fld>
            <a:endParaRPr lang="nl-NL"/>
          </a:p>
        </p:txBody>
      </p:sp>
    </p:spTree>
    <p:extLst>
      <p:ext uri="{BB962C8B-B14F-4D97-AF65-F5344CB8AC3E}">
        <p14:creationId xmlns:p14="http://schemas.microsoft.com/office/powerpoint/2010/main" val="156950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Extra </a:t>
            </a:r>
            <a:r>
              <a:rPr lang="en-US" dirty="0" err="1"/>
              <a:t>toevoeging</a:t>
            </a:r>
            <a:r>
              <a:rPr lang="en-US" dirty="0"/>
              <a:t>: </a:t>
            </a:r>
            <a:r>
              <a:rPr lang="en-US" dirty="0" err="1"/>
              <a:t>studenten</a:t>
            </a:r>
            <a:r>
              <a:rPr lang="en-US" dirty="0"/>
              <a:t> </a:t>
            </a:r>
            <a:r>
              <a:rPr lang="en-US" dirty="0" err="1"/>
              <a:t>maken</a:t>
            </a:r>
            <a:r>
              <a:rPr lang="en-US" dirty="0"/>
              <a:t> </a:t>
            </a:r>
            <a:r>
              <a:rPr lang="en-US" dirty="0" err="1"/>
              <a:t>zelf</a:t>
            </a:r>
            <a:r>
              <a:rPr lang="en-US" dirty="0"/>
              <a:t> </a:t>
            </a:r>
            <a:r>
              <a:rPr lang="en-US" dirty="0" err="1"/>
              <a:t>flipcards</a:t>
            </a:r>
            <a:r>
              <a:rPr lang="en-US" dirty="0"/>
              <a:t> van </a:t>
            </a:r>
            <a:r>
              <a:rPr lang="en-US" dirty="0" err="1"/>
              <a:t>leerlingen</a:t>
            </a:r>
            <a:r>
              <a:rPr lang="en-US" dirty="0"/>
              <a:t> die </a:t>
            </a:r>
            <a:r>
              <a:rPr lang="en-US" dirty="0" err="1"/>
              <a:t>zij</a:t>
            </a:r>
            <a:r>
              <a:rPr lang="en-US" dirty="0"/>
              <a:t> </a:t>
            </a:r>
            <a:r>
              <a:rPr lang="en-US" dirty="0" err="1"/>
              <a:t>zelf</a:t>
            </a:r>
            <a:r>
              <a:rPr lang="en-US" dirty="0"/>
              <a:t> in de </a:t>
            </a:r>
            <a:r>
              <a:rPr lang="en-US" dirty="0" err="1"/>
              <a:t>klas</a:t>
            </a:r>
            <a:r>
              <a:rPr lang="en-US" dirty="0"/>
              <a:t> </a:t>
            </a:r>
            <a:r>
              <a:rPr lang="en-US" dirty="0" err="1"/>
              <a:t>hebben</a:t>
            </a:r>
            <a:r>
              <a:rPr lang="en-US" dirty="0"/>
              <a:t>. Zij </a:t>
            </a:r>
            <a:r>
              <a:rPr lang="en-US" dirty="0" err="1"/>
              <a:t>krijgen</a:t>
            </a:r>
            <a:r>
              <a:rPr lang="en-US" dirty="0"/>
              <a:t> 5 </a:t>
            </a:r>
            <a:r>
              <a:rPr lang="en-US" dirty="0" err="1"/>
              <a:t>minuten</a:t>
            </a:r>
            <a:r>
              <a:rPr lang="en-US" dirty="0"/>
              <a:t> de </a:t>
            </a:r>
            <a:r>
              <a:rPr lang="en-US" dirty="0" err="1"/>
              <a:t>tijd</a:t>
            </a:r>
            <a:r>
              <a:rPr lang="en-US" dirty="0"/>
              <a:t> om </a:t>
            </a:r>
            <a:r>
              <a:rPr lang="en-US" dirty="0" err="1"/>
              <a:t>een</a:t>
            </a:r>
            <a:r>
              <a:rPr lang="en-US" dirty="0"/>
              <a:t> </a:t>
            </a:r>
            <a:r>
              <a:rPr lang="en-US" dirty="0" err="1"/>
              <a:t>flipcard</a:t>
            </a:r>
            <a:r>
              <a:rPr lang="en-US" dirty="0"/>
              <a:t> </a:t>
            </a:r>
            <a:r>
              <a:rPr lang="en-US" dirty="0" err="1"/>
              <a:t>te</a:t>
            </a:r>
            <a:r>
              <a:rPr lang="en-US" dirty="0"/>
              <a:t> </a:t>
            </a:r>
            <a:r>
              <a:rPr lang="en-US" dirty="0" err="1"/>
              <a:t>maken</a:t>
            </a:r>
            <a:r>
              <a:rPr lang="en-US" dirty="0"/>
              <a:t>, </a:t>
            </a:r>
            <a:r>
              <a:rPr lang="en-US" dirty="0" err="1"/>
              <a:t>waarna</a:t>
            </a:r>
            <a:r>
              <a:rPr lang="en-US" dirty="0"/>
              <a:t> de </a:t>
            </a:r>
            <a:r>
              <a:rPr lang="en-US" dirty="0" err="1"/>
              <a:t>andere</a:t>
            </a:r>
            <a:r>
              <a:rPr lang="en-US" dirty="0"/>
              <a:t> </a:t>
            </a:r>
            <a:r>
              <a:rPr lang="en-US" dirty="0" err="1"/>
              <a:t>studenten</a:t>
            </a:r>
            <a:r>
              <a:rPr lang="en-US" dirty="0"/>
              <a:t> </a:t>
            </a:r>
            <a:r>
              <a:rPr lang="en-US" dirty="0" err="1"/>
              <a:t>bespreken</a:t>
            </a:r>
            <a:r>
              <a:rPr lang="en-US" dirty="0"/>
              <a:t> </a:t>
            </a:r>
            <a:r>
              <a:rPr lang="en-US" dirty="0" err="1"/>
              <a:t>waar</a:t>
            </a:r>
            <a:r>
              <a:rPr lang="en-US" dirty="0"/>
              <a:t> de </a:t>
            </a:r>
            <a:r>
              <a:rPr lang="en-US" dirty="0" err="1"/>
              <a:t>leerlingen</a:t>
            </a:r>
            <a:r>
              <a:rPr lang="en-US" dirty="0"/>
              <a:t> </a:t>
            </a:r>
            <a:r>
              <a:rPr lang="en-US" dirty="0" err="1"/>
              <a:t>naartoe</a:t>
            </a:r>
            <a:r>
              <a:rPr lang="en-US" dirty="0"/>
              <a:t> </a:t>
            </a:r>
            <a:r>
              <a:rPr lang="en-US" dirty="0" err="1"/>
              <a:t>doorverwezen</a:t>
            </a:r>
            <a:r>
              <a:rPr lang="en-US" dirty="0"/>
              <a:t> </a:t>
            </a:r>
            <a:r>
              <a:rPr lang="en-US" dirty="0" err="1"/>
              <a:t>zouden</a:t>
            </a:r>
            <a:r>
              <a:rPr lang="en-US" dirty="0"/>
              <a:t> </a:t>
            </a:r>
            <a:r>
              <a:rPr lang="en-US" dirty="0" err="1"/>
              <a:t>moeten</a:t>
            </a:r>
            <a:r>
              <a:rPr lang="en-US" dirty="0"/>
              <a:t> </a:t>
            </a:r>
            <a:r>
              <a:rPr lang="en-US" dirty="0" err="1"/>
              <a:t>worden</a:t>
            </a:r>
            <a:r>
              <a:rPr lang="en-US" dirty="0"/>
              <a:t>. </a:t>
            </a:r>
            <a:endParaRPr lang="nl-NL" dirty="0"/>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12</a:t>
            </a:fld>
            <a:endParaRPr lang="nl-NL"/>
          </a:p>
        </p:txBody>
      </p:sp>
    </p:spTree>
    <p:extLst>
      <p:ext uri="{BB962C8B-B14F-4D97-AF65-F5344CB8AC3E}">
        <p14:creationId xmlns:p14="http://schemas.microsoft.com/office/powerpoint/2010/main" val="316894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hyperlink" Target="NULL" TargetMode="External"/><Relationship Id="rId3" Type="http://schemas.openxmlformats.org/officeDocument/2006/relationships/image" Target="../media/image15.jpeg"/><Relationship Id="rId7" Type="http://schemas.openxmlformats.org/officeDocument/2006/relationships/hyperlink" Target="NUL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NULL" TargetMode="External"/><Relationship Id="rId11" Type="http://schemas.openxmlformats.org/officeDocument/2006/relationships/image" Target="../media/image11.png"/><Relationship Id="rId5" Type="http://schemas.openxmlformats.org/officeDocument/2006/relationships/hyperlink" Target="NULL" TargetMode="External"/><Relationship Id="rId10" Type="http://schemas.openxmlformats.org/officeDocument/2006/relationships/hyperlink" Target="NULL" TargetMode="External"/><Relationship Id="rId4" Type="http://schemas.openxmlformats.org/officeDocument/2006/relationships/hyperlink" Target="NULL" TargetMode="External"/><Relationship Id="rId9" Type="http://schemas.openxmlformats.org/officeDocument/2006/relationships/hyperlink" Target="NUL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vpro.nl/programmas/sander-en-de-kloof/sander-en-de-kloof-columns/kansen-zijn-te-koop.html?gclid=CjwKCAjw4P6oBhBsEiwAKYVkqyRYkobgAeTey8Tx9gfHWuJc6zUTCoG0iwlo5yFSdm1lPFbTvVs36hoC-NAQAvD_Bw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martieslooteracademie.nl/gastheer/" TargetMode="External"/><Relationship Id="rId4" Type="http://schemas.openxmlformats.org/officeDocument/2006/relationships/hyperlink" Target="https://www.youtube.com/watch?v=4SWN67Oxdd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2_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4wLhfDoPZs8?feature=oembed"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8F35C-42C6-6B9C-C12E-EB01A506BA1A}"/>
              </a:ext>
            </a:extLst>
          </p:cNvPr>
          <p:cNvPicPr>
            <a:picLocks noChangeAspect="1"/>
          </p:cNvPicPr>
          <p:nvPr/>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DE3E5CD7-1800-520D-BC1F-9D4884E2BD06}"/>
              </a:ext>
            </a:extLst>
          </p:cNvPr>
          <p:cNvSpPr txBox="1"/>
          <p:nvPr/>
        </p:nvSpPr>
        <p:spPr>
          <a:xfrm>
            <a:off x="8368393" y="1306285"/>
            <a:ext cx="7587199" cy="24314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0" b="1" dirty="0" err="1">
                <a:latin typeface="Bangers Bold"/>
                <a:ea typeface="Calibri"/>
                <a:cs typeface="Calibri"/>
              </a:rPr>
              <a:t>Transferdag</a:t>
            </a:r>
            <a:r>
              <a:rPr lang="en-US" sz="8000" b="1" dirty="0">
                <a:latin typeface="Bangers Bold"/>
                <a:ea typeface="Calibri"/>
                <a:cs typeface="Calibri"/>
              </a:rPr>
              <a:t> 2</a:t>
            </a:r>
          </a:p>
          <a:p>
            <a:r>
              <a:rPr lang="en-US" sz="5400" dirty="0" err="1">
                <a:latin typeface="Bangers Bold"/>
                <a:ea typeface="Calibri"/>
                <a:cs typeface="Calibri"/>
              </a:rPr>
              <a:t>Pedagogisch</a:t>
            </a:r>
            <a:r>
              <a:rPr lang="en-US" sz="5400" dirty="0">
                <a:latin typeface="Bangers Bold"/>
                <a:ea typeface="Calibri"/>
                <a:cs typeface="Calibri"/>
              </a:rPr>
              <a:t> </a:t>
            </a:r>
            <a:r>
              <a:rPr lang="en-US" sz="5400" dirty="0" err="1">
                <a:latin typeface="Bangers Bold"/>
                <a:ea typeface="Calibri"/>
                <a:cs typeface="Calibri"/>
              </a:rPr>
              <a:t>handelen</a:t>
            </a:r>
            <a:r>
              <a:rPr lang="en-US" sz="5400" dirty="0">
                <a:latin typeface="Bangers Bold"/>
                <a:ea typeface="Calibri"/>
                <a:cs typeface="Calibri"/>
              </a:rPr>
              <a:t> N3</a:t>
            </a:r>
          </a:p>
          <a:p>
            <a:endParaRPr lang="en-US" dirty="0">
              <a:latin typeface="Bangers Bold"/>
              <a:ea typeface="Calibri"/>
              <a:cs typeface="Calibri"/>
            </a:endParaRPr>
          </a:p>
        </p:txBody>
      </p:sp>
      <p:sp>
        <p:nvSpPr>
          <p:cNvPr id="4" name="TextBox 3">
            <a:extLst>
              <a:ext uri="{FF2B5EF4-FFF2-40B4-BE49-F238E27FC236}">
                <a16:creationId xmlns:a16="http://schemas.microsoft.com/office/drawing/2014/main" id="{67CCA90F-7859-A93D-9419-A616EF8437E8}"/>
              </a:ext>
            </a:extLst>
          </p:cNvPr>
          <p:cNvSpPr txBox="1"/>
          <p:nvPr/>
        </p:nvSpPr>
        <p:spPr>
          <a:xfrm>
            <a:off x="8355932" y="3513221"/>
            <a:ext cx="398546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Bangers Bold"/>
                <a:ea typeface="Calibri"/>
                <a:cs typeface="Calibri"/>
              </a:rPr>
              <a:t>21 </a:t>
            </a:r>
            <a:r>
              <a:rPr lang="en-US" sz="2400" dirty="0" err="1">
                <a:latin typeface="Bangers Bold"/>
                <a:ea typeface="Calibri"/>
                <a:cs typeface="Calibri"/>
              </a:rPr>
              <a:t>januari</a:t>
            </a:r>
            <a:r>
              <a:rPr lang="en-US" sz="2400" dirty="0">
                <a:latin typeface="Bangers Bold"/>
                <a:ea typeface="Calibri"/>
                <a:cs typeface="Calibri"/>
              </a:rPr>
              <a:t> 2026</a:t>
            </a:r>
          </a:p>
        </p:txBody>
      </p:sp>
    </p:spTree>
    <p:extLst>
      <p:ext uri="{BB962C8B-B14F-4D97-AF65-F5344CB8AC3E}">
        <p14:creationId xmlns:p14="http://schemas.microsoft.com/office/powerpoint/2010/main" val="3456255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a:off x="-1905001" y="803081"/>
            <a:ext cx="22245035" cy="1619865"/>
            <a:chOff x="0" y="0"/>
            <a:chExt cx="2354408" cy="157010"/>
          </a:xfrm>
        </p:grpSpPr>
        <p:sp>
          <p:nvSpPr>
            <p:cNvPr id="3" name="Freeform 3"/>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TextBox 5"/>
          <p:cNvSpPr txBox="1"/>
          <p:nvPr/>
        </p:nvSpPr>
        <p:spPr>
          <a:xfrm>
            <a:off x="1028700" y="808142"/>
            <a:ext cx="16230600" cy="841897"/>
          </a:xfrm>
          <a:prstGeom prst="rect">
            <a:avLst/>
          </a:prstGeom>
        </p:spPr>
        <p:txBody>
          <a:bodyPr lIns="0" tIns="0" rIns="0" bIns="0" rtlCol="0" anchor="t">
            <a:spAutoFit/>
          </a:bodyPr>
          <a:lstStyle/>
          <a:p>
            <a:pPr>
              <a:lnSpc>
                <a:spcPts val="6900"/>
              </a:lnSpc>
              <a:spcBef>
                <a:spcPct val="0"/>
              </a:spcBef>
            </a:pPr>
            <a:r>
              <a:rPr lang="en-US" sz="5000" spc="40" dirty="0">
                <a:solidFill>
                  <a:srgbClr val="FFFFFF"/>
                </a:solidFill>
                <a:latin typeface="Archivo Black"/>
              </a:rPr>
              <a:t>Het </a:t>
            </a:r>
            <a:r>
              <a:rPr lang="en-US" sz="5000" spc="40" dirty="0" err="1">
                <a:solidFill>
                  <a:srgbClr val="FFFFFF"/>
                </a:solidFill>
                <a:latin typeface="Archivo Black"/>
              </a:rPr>
              <a:t>drielijnenmodel</a:t>
            </a:r>
            <a:endParaRPr lang="en-US" sz="5000" spc="40" dirty="0">
              <a:solidFill>
                <a:srgbClr val="FFFFFF"/>
              </a:solidFill>
              <a:latin typeface="Archivo Black"/>
            </a:endParaRPr>
          </a:p>
        </p:txBody>
      </p:sp>
      <p:pic>
        <p:nvPicPr>
          <p:cNvPr id="8" name="Picture 3">
            <a:extLst>
              <a:ext uri="{FF2B5EF4-FFF2-40B4-BE49-F238E27FC236}">
                <a16:creationId xmlns:a16="http://schemas.microsoft.com/office/drawing/2014/main" id="{583D850A-2CF8-4EA6-BFFF-0FE413A762C9}"/>
              </a:ext>
            </a:extLst>
          </p:cNvPr>
          <p:cNvPicPr>
            <a:picLocks noChangeAspect="1"/>
          </p:cNvPicPr>
          <p:nvPr/>
        </p:nvPicPr>
        <p:blipFill rotWithShape="1">
          <a:blip r:embed="rId3"/>
          <a:srcRect l="12837" r="17203" b="2"/>
          <a:stretch/>
        </p:blipFill>
        <p:spPr>
          <a:xfrm>
            <a:off x="8033092" y="-40812"/>
            <a:ext cx="10343612" cy="103123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Rechthoek 8">
            <a:extLst>
              <a:ext uri="{FF2B5EF4-FFF2-40B4-BE49-F238E27FC236}">
                <a16:creationId xmlns:a16="http://schemas.microsoft.com/office/drawing/2014/main" id="{78CB9B50-FAD3-44AB-AFA1-0C24E85F4E67}"/>
              </a:ext>
            </a:extLst>
          </p:cNvPr>
          <p:cNvSpPr/>
          <p:nvPr/>
        </p:nvSpPr>
        <p:spPr>
          <a:xfrm>
            <a:off x="1143000" y="3082172"/>
            <a:ext cx="5943600" cy="707886"/>
          </a:xfrm>
          <a:prstGeom prst="rect">
            <a:avLst/>
          </a:prstGeom>
        </p:spPr>
        <p:txBody>
          <a:bodyPr wrap="square">
            <a:spAutoFit/>
          </a:bodyPr>
          <a:lstStyle/>
          <a:p>
            <a:r>
              <a:rPr lang="nl-NL" sz="4000" b="1" dirty="0"/>
              <a:t>Leerlingen doorverwijzen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a:off x="-1969699" y="91402"/>
            <a:ext cx="22245035" cy="1619865"/>
            <a:chOff x="0" y="0"/>
            <a:chExt cx="2354408" cy="157010"/>
          </a:xfrm>
        </p:grpSpPr>
        <p:sp>
          <p:nvSpPr>
            <p:cNvPr id="3" name="Freeform 3"/>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TextBox 5"/>
          <p:cNvSpPr txBox="1"/>
          <p:nvPr/>
        </p:nvSpPr>
        <p:spPr>
          <a:xfrm>
            <a:off x="1805078" y="96463"/>
            <a:ext cx="16230600" cy="841897"/>
          </a:xfrm>
          <a:prstGeom prst="rect">
            <a:avLst/>
          </a:prstGeom>
        </p:spPr>
        <p:txBody>
          <a:bodyPr lIns="0" tIns="0" rIns="0" bIns="0" rtlCol="0" anchor="t">
            <a:spAutoFit/>
          </a:bodyPr>
          <a:lstStyle/>
          <a:p>
            <a:pPr>
              <a:lnSpc>
                <a:spcPts val="6900"/>
              </a:lnSpc>
              <a:spcBef>
                <a:spcPct val="0"/>
              </a:spcBef>
            </a:pPr>
            <a:r>
              <a:rPr lang="en-US" sz="5000" spc="40" dirty="0">
                <a:solidFill>
                  <a:srgbClr val="FFFFFF"/>
                </a:solidFill>
                <a:latin typeface="Archivo Black"/>
              </a:rPr>
              <a:t>Het </a:t>
            </a:r>
            <a:r>
              <a:rPr lang="en-US" sz="5000" spc="40" dirty="0" err="1">
                <a:solidFill>
                  <a:srgbClr val="FFFFFF"/>
                </a:solidFill>
                <a:latin typeface="Archivo Black"/>
              </a:rPr>
              <a:t>drielijnenmodel</a:t>
            </a:r>
            <a:endParaRPr lang="en-US" sz="5000" spc="40" dirty="0">
              <a:solidFill>
                <a:srgbClr val="FFFFFF"/>
              </a:solidFill>
              <a:latin typeface="Archivo Black"/>
            </a:endParaRPr>
          </a:p>
        </p:txBody>
      </p:sp>
      <p:pic>
        <p:nvPicPr>
          <p:cNvPr id="8" name="Picture 3">
            <a:extLst>
              <a:ext uri="{FF2B5EF4-FFF2-40B4-BE49-F238E27FC236}">
                <a16:creationId xmlns:a16="http://schemas.microsoft.com/office/drawing/2014/main" id="{583D850A-2CF8-4EA6-BFFF-0FE413A762C9}"/>
              </a:ext>
            </a:extLst>
          </p:cNvPr>
          <p:cNvPicPr>
            <a:picLocks noChangeAspect="1"/>
          </p:cNvPicPr>
          <p:nvPr/>
        </p:nvPicPr>
        <p:blipFill rotWithShape="1">
          <a:blip r:embed="rId3"/>
          <a:srcRect l="12837" r="17203" b="2"/>
          <a:stretch/>
        </p:blipFill>
        <p:spPr>
          <a:xfrm>
            <a:off x="8033092" y="-40812"/>
            <a:ext cx="10343612" cy="103123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Rechthoek 8">
            <a:extLst>
              <a:ext uri="{FF2B5EF4-FFF2-40B4-BE49-F238E27FC236}">
                <a16:creationId xmlns:a16="http://schemas.microsoft.com/office/drawing/2014/main" id="{78CB9B50-FAD3-44AB-AFA1-0C24E85F4E67}"/>
              </a:ext>
            </a:extLst>
          </p:cNvPr>
          <p:cNvSpPr/>
          <p:nvPr/>
        </p:nvSpPr>
        <p:spPr>
          <a:xfrm>
            <a:off x="1703717" y="2888078"/>
            <a:ext cx="5943600" cy="707886"/>
          </a:xfrm>
          <a:prstGeom prst="rect">
            <a:avLst/>
          </a:prstGeom>
        </p:spPr>
        <p:txBody>
          <a:bodyPr wrap="square">
            <a:spAutoFit/>
          </a:bodyPr>
          <a:lstStyle/>
          <a:p>
            <a:r>
              <a:rPr lang="nl-NL" sz="4000" b="1" dirty="0"/>
              <a:t>Leerlingen doorverwijzen</a:t>
            </a:r>
          </a:p>
        </p:txBody>
      </p:sp>
      <p:sp>
        <p:nvSpPr>
          <p:cNvPr id="11" name="Tijdelijke aanduiding voor inhoud 2">
            <a:extLst>
              <a:ext uri="{FF2B5EF4-FFF2-40B4-BE49-F238E27FC236}">
                <a16:creationId xmlns:a16="http://schemas.microsoft.com/office/drawing/2014/main" id="{AA30ADCC-C15F-4ED0-944D-0260808518D6}"/>
              </a:ext>
            </a:extLst>
          </p:cNvPr>
          <p:cNvSpPr txBox="1">
            <a:spLocks/>
          </p:cNvSpPr>
          <p:nvPr/>
        </p:nvSpPr>
        <p:spPr>
          <a:xfrm>
            <a:off x="1811547" y="4384586"/>
            <a:ext cx="5759653" cy="4316906"/>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3500" dirty="0">
                <a:cs typeface="Calibri"/>
              </a:rPr>
              <a:t>Vul met behulp van groepsgenoten en de schoolopleider het drielijnenmodel in voor jouw school.</a:t>
            </a:r>
            <a:endParaRPr lang="nl-NL" sz="3500" dirty="0">
              <a:ea typeface="Calibri"/>
              <a:cs typeface="Calibri"/>
            </a:endParaRPr>
          </a:p>
        </p:txBody>
      </p:sp>
      <p:pic>
        <p:nvPicPr>
          <p:cNvPr id="7" name="Afbeelding 6" descr="Afbeelding met tekst, schermopname, geel, Lettertype&#10;&#10;Automatisch gegenereerde beschrijving">
            <a:extLst>
              <a:ext uri="{FF2B5EF4-FFF2-40B4-BE49-F238E27FC236}">
                <a16:creationId xmlns:a16="http://schemas.microsoft.com/office/drawing/2014/main" id="{490BB543-2C19-648B-8223-3B62CC31C914}"/>
              </a:ext>
            </a:extLst>
          </p:cNvPr>
          <p:cNvPicPr>
            <a:picLocks noChangeAspect="1"/>
          </p:cNvPicPr>
          <p:nvPr/>
        </p:nvPicPr>
        <p:blipFill>
          <a:blip r:embed="rId4"/>
          <a:stretch>
            <a:fillRect/>
          </a:stretch>
        </p:blipFill>
        <p:spPr>
          <a:xfrm>
            <a:off x="484" y="-1401792"/>
            <a:ext cx="1551788" cy="7655944"/>
          </a:xfrm>
          <a:prstGeom prst="rect">
            <a:avLst/>
          </a:prstGeom>
        </p:spPr>
      </p:pic>
    </p:spTree>
    <p:extLst>
      <p:ext uri="{BB962C8B-B14F-4D97-AF65-F5344CB8AC3E}">
        <p14:creationId xmlns:p14="http://schemas.microsoft.com/office/powerpoint/2010/main" val="111226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9123" y="502156"/>
            <a:ext cx="23094678" cy="1400038"/>
            <a:chOff x="0" y="0"/>
            <a:chExt cx="2214225" cy="134230"/>
          </a:xfrm>
        </p:grpSpPr>
        <p:sp>
          <p:nvSpPr>
            <p:cNvPr id="3" name="Freeform 3"/>
            <p:cNvSpPr/>
            <p:nvPr/>
          </p:nvSpPr>
          <p:spPr>
            <a:xfrm>
              <a:off x="0" y="0"/>
              <a:ext cx="2214225" cy="134230"/>
            </a:xfrm>
            <a:custGeom>
              <a:avLst/>
              <a:gdLst/>
              <a:ahLst/>
              <a:cxnLst/>
              <a:rect l="l" t="t" r="r" b="b"/>
              <a:pathLst>
                <a:path w="2214225" h="134230">
                  <a:moveTo>
                    <a:pt x="2011025" y="0"/>
                  </a:moveTo>
                  <a:lnTo>
                    <a:pt x="0" y="0"/>
                  </a:lnTo>
                  <a:lnTo>
                    <a:pt x="203200" y="134230"/>
                  </a:lnTo>
                  <a:lnTo>
                    <a:pt x="2214225" y="134230"/>
                  </a:lnTo>
                  <a:lnTo>
                    <a:pt x="2011025" y="0"/>
                  </a:lnTo>
                  <a:close/>
                </a:path>
              </a:pathLst>
            </a:custGeom>
            <a:gradFill rotWithShape="1">
              <a:gsLst>
                <a:gs pos="0">
                  <a:srgbClr val="0097B2">
                    <a:alpha val="100000"/>
                  </a:srgbClr>
                </a:gs>
                <a:gs pos="100000">
                  <a:srgbClr val="7ED957">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a:grpSpLocks noChangeAspect="1"/>
          </p:cNvGrpSpPr>
          <p:nvPr/>
        </p:nvGrpSpPr>
        <p:grpSpPr>
          <a:xfrm>
            <a:off x="826798" y="2241514"/>
            <a:ext cx="6483548" cy="7844991"/>
            <a:chOff x="-11430" y="-43180"/>
            <a:chExt cx="4028440" cy="4884420"/>
          </a:xfrm>
        </p:grpSpPr>
        <p:sp>
          <p:nvSpPr>
            <p:cNvPr id="6" name="Freeform 6"/>
            <p:cNvSpPr/>
            <p:nvPr/>
          </p:nvSpPr>
          <p:spPr>
            <a:xfrm>
              <a:off x="-11430" y="-43180"/>
              <a:ext cx="4028440" cy="4884420"/>
            </a:xfrm>
            <a:custGeom>
              <a:avLst/>
              <a:gdLst/>
              <a:ahLst/>
              <a:cxnLst/>
              <a:rect l="l" t="t" r="r" b="b"/>
              <a:pathLst>
                <a:path w="4028440" h="4884420">
                  <a:moveTo>
                    <a:pt x="2239010" y="48260"/>
                  </a:moveTo>
                  <a:cubicBezTo>
                    <a:pt x="2241550" y="48260"/>
                    <a:pt x="2242820" y="48260"/>
                    <a:pt x="2245360" y="46990"/>
                  </a:cubicBezTo>
                  <a:cubicBezTo>
                    <a:pt x="2651760" y="0"/>
                    <a:pt x="2940050" y="330200"/>
                    <a:pt x="2861310" y="721360"/>
                  </a:cubicBezTo>
                  <a:cubicBezTo>
                    <a:pt x="2804160" y="1005840"/>
                    <a:pt x="2641600" y="1261110"/>
                    <a:pt x="2851150" y="1526540"/>
                  </a:cubicBezTo>
                  <a:cubicBezTo>
                    <a:pt x="2945130" y="1644650"/>
                    <a:pt x="3068320" y="1734820"/>
                    <a:pt x="3171190" y="1846580"/>
                  </a:cubicBezTo>
                  <a:cubicBezTo>
                    <a:pt x="3451860" y="2150110"/>
                    <a:pt x="3256280" y="2495550"/>
                    <a:pt x="3365500" y="2847340"/>
                  </a:cubicBezTo>
                  <a:cubicBezTo>
                    <a:pt x="3388360" y="2919730"/>
                    <a:pt x="3432810" y="2981960"/>
                    <a:pt x="3482340" y="3040380"/>
                  </a:cubicBezTo>
                  <a:cubicBezTo>
                    <a:pt x="3643630" y="3229610"/>
                    <a:pt x="3854450" y="3376930"/>
                    <a:pt x="3940810" y="3619500"/>
                  </a:cubicBezTo>
                  <a:cubicBezTo>
                    <a:pt x="4028440" y="3864610"/>
                    <a:pt x="3999230" y="4146550"/>
                    <a:pt x="3870960" y="4372610"/>
                  </a:cubicBezTo>
                  <a:cubicBezTo>
                    <a:pt x="3639820" y="4780280"/>
                    <a:pt x="3139440" y="4884420"/>
                    <a:pt x="2705100" y="4829810"/>
                  </a:cubicBezTo>
                  <a:cubicBezTo>
                    <a:pt x="2311400" y="4779010"/>
                    <a:pt x="1991360" y="4625340"/>
                    <a:pt x="1700530" y="4354830"/>
                  </a:cubicBezTo>
                  <a:cubicBezTo>
                    <a:pt x="1619250" y="4278630"/>
                    <a:pt x="1539240" y="4164330"/>
                    <a:pt x="1436370" y="4119880"/>
                  </a:cubicBezTo>
                  <a:cubicBezTo>
                    <a:pt x="1310640" y="4065270"/>
                    <a:pt x="1193800" y="4138930"/>
                    <a:pt x="1079500" y="4188460"/>
                  </a:cubicBezTo>
                  <a:cubicBezTo>
                    <a:pt x="429260" y="4470400"/>
                    <a:pt x="302260" y="3540760"/>
                    <a:pt x="372110" y="3115310"/>
                  </a:cubicBezTo>
                  <a:cubicBezTo>
                    <a:pt x="424180" y="2796540"/>
                    <a:pt x="398780" y="2505710"/>
                    <a:pt x="274320" y="2204720"/>
                  </a:cubicBezTo>
                  <a:cubicBezTo>
                    <a:pt x="170180" y="1944370"/>
                    <a:pt x="0" y="1676400"/>
                    <a:pt x="11430" y="1386840"/>
                  </a:cubicBezTo>
                  <a:cubicBezTo>
                    <a:pt x="21590" y="1145540"/>
                    <a:pt x="134620" y="905510"/>
                    <a:pt x="359410" y="796290"/>
                  </a:cubicBezTo>
                  <a:cubicBezTo>
                    <a:pt x="548640" y="703580"/>
                    <a:pt x="753110" y="722630"/>
                    <a:pt x="932180" y="824230"/>
                  </a:cubicBezTo>
                  <a:cubicBezTo>
                    <a:pt x="1029970" y="878840"/>
                    <a:pt x="1130300" y="941070"/>
                    <a:pt x="1242060" y="942340"/>
                  </a:cubicBezTo>
                  <a:cubicBezTo>
                    <a:pt x="1510030" y="946150"/>
                    <a:pt x="1637030" y="654050"/>
                    <a:pt x="1748790" y="458470"/>
                  </a:cubicBezTo>
                  <a:cubicBezTo>
                    <a:pt x="1861820" y="261620"/>
                    <a:pt x="1997710" y="80010"/>
                    <a:pt x="2239010" y="48260"/>
                  </a:cubicBezTo>
                  <a:close/>
                </a:path>
              </a:pathLst>
            </a:custGeom>
            <a:blipFill>
              <a:blip r:embed="rId3"/>
              <a:stretch>
                <a:fillRect l="-40196" t="899" r="-40770" b="-899"/>
              </a:stretch>
            </a:blipFill>
          </p:spPr>
          <p:txBody>
            <a:bodyPr/>
            <a:lstStyle/>
            <a:p>
              <a:endParaRPr lang="nl-NL"/>
            </a:p>
          </p:txBody>
        </p:sp>
      </p:grpSp>
      <p:sp>
        <p:nvSpPr>
          <p:cNvPr id="7" name="TextBox 7"/>
          <p:cNvSpPr txBox="1"/>
          <p:nvPr/>
        </p:nvSpPr>
        <p:spPr>
          <a:xfrm>
            <a:off x="9104888" y="4957445"/>
            <a:ext cx="78224" cy="353060"/>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Open Sauce"/>
              </a:rPr>
              <a:t> </a:t>
            </a:r>
          </a:p>
        </p:txBody>
      </p:sp>
      <p:sp>
        <p:nvSpPr>
          <p:cNvPr id="8" name="TextBox 8"/>
          <p:cNvSpPr txBox="1"/>
          <p:nvPr/>
        </p:nvSpPr>
        <p:spPr>
          <a:xfrm>
            <a:off x="10350723" y="721744"/>
            <a:ext cx="7661895" cy="853439"/>
          </a:xfrm>
          <a:prstGeom prst="rect">
            <a:avLst/>
          </a:prstGeom>
        </p:spPr>
        <p:txBody>
          <a:bodyPr lIns="0" tIns="0" rIns="0" bIns="0" rtlCol="0" anchor="t">
            <a:spAutoFit/>
          </a:bodyPr>
          <a:lstStyle/>
          <a:p>
            <a:pPr lvl="0">
              <a:lnSpc>
                <a:spcPts val="6975"/>
              </a:lnSpc>
              <a:spcBef>
                <a:spcPct val="0"/>
              </a:spcBef>
            </a:pPr>
            <a:r>
              <a:rPr lang="en-US" sz="5054" spc="40" dirty="0" err="1">
                <a:solidFill>
                  <a:srgbClr val="FFFFFF"/>
                </a:solidFill>
                <a:latin typeface="Archivo Black"/>
              </a:rPr>
              <a:t>Zorgleerlingen</a:t>
            </a:r>
            <a:endParaRPr lang="en-US" sz="5054" spc="40" dirty="0">
              <a:solidFill>
                <a:srgbClr val="FFFFFF"/>
              </a:solidFill>
              <a:latin typeface="Archivo Black"/>
            </a:endParaRPr>
          </a:p>
        </p:txBody>
      </p:sp>
      <p:sp>
        <p:nvSpPr>
          <p:cNvPr id="9" name="TextBox 9"/>
          <p:cNvSpPr txBox="1"/>
          <p:nvPr/>
        </p:nvSpPr>
        <p:spPr>
          <a:xfrm>
            <a:off x="7482842" y="2857500"/>
            <a:ext cx="9966969" cy="11179214"/>
          </a:xfrm>
          <a:prstGeom prst="rect">
            <a:avLst/>
          </a:prstGeom>
        </p:spPr>
        <p:txBody>
          <a:bodyPr lIns="0" tIns="0" rIns="0" bIns="0" rtlCol="0" anchor="t">
            <a:spAutoFit/>
          </a:bodyPr>
          <a:lstStyle/>
          <a:p>
            <a:pPr>
              <a:lnSpc>
                <a:spcPts val="4550"/>
              </a:lnSpc>
            </a:pPr>
            <a:endParaRPr lang="en-US" sz="3500" dirty="0">
              <a:solidFill>
                <a:srgbClr val="000000"/>
              </a:solidFill>
              <a:latin typeface="Calibri"/>
              <a:ea typeface="Calibri"/>
              <a:cs typeface="Calibri"/>
            </a:endParaRPr>
          </a:p>
          <a:p>
            <a:pPr marL="755650" lvl="1" indent="-377825">
              <a:lnSpc>
                <a:spcPts val="4550"/>
              </a:lnSpc>
              <a:buFont typeface="Arial"/>
              <a:buChar char="•"/>
            </a:pPr>
            <a:r>
              <a:rPr lang="nl-NL" sz="3500" dirty="0">
                <a:ea typeface="Calibri"/>
                <a:cs typeface="Times New Roman"/>
              </a:rPr>
              <a:t>Flipcards: pak een kaart en bespreek waar  jullie deze leerlingen naartoe zouden doorverwijzen op basis van het door jou opgestelde drielijnenmodel. Is er voor elke casus zorg beschikbaar?</a:t>
            </a:r>
          </a:p>
          <a:p>
            <a:pPr marL="377825" lvl="1">
              <a:lnSpc>
                <a:spcPts val="4550"/>
              </a:lnSpc>
            </a:pPr>
            <a:endParaRPr lang="nl-NL" sz="3500" dirty="0">
              <a:ea typeface="Calibri"/>
              <a:cs typeface="Times New Roman"/>
            </a:endParaRPr>
          </a:p>
          <a:p>
            <a:pPr marL="755650" lvl="1" indent="-377825">
              <a:lnSpc>
                <a:spcPts val="4550"/>
              </a:lnSpc>
              <a:buFont typeface="Arial"/>
              <a:buChar char="•"/>
            </a:pPr>
            <a:r>
              <a:rPr lang="nl-NL" sz="3500" dirty="0">
                <a:cs typeface="Times New Roman"/>
              </a:rPr>
              <a:t>Bespreek ook mogelijke interventies: bijvoorbeeld plannen en organiseren, time-out kaart, positief benaderen, bespreking met leerling.</a:t>
            </a:r>
            <a:endParaRPr lang="nl-NL" sz="3500" dirty="0">
              <a:ea typeface="Calibri"/>
              <a:cs typeface="Times New Roman"/>
            </a:endParaRPr>
          </a:p>
          <a:p>
            <a:pPr marL="755650" lvl="1" indent="-377825">
              <a:lnSpc>
                <a:spcPts val="4550"/>
              </a:lnSpc>
              <a:buFont typeface="Arial"/>
              <a:buChar char="•"/>
            </a:pPr>
            <a:endParaRPr lang="nl-NL" sz="3500" dirty="0">
              <a:ea typeface="Calibri"/>
              <a:cs typeface="Times New Roman"/>
            </a:endParaRPr>
          </a:p>
          <a:p>
            <a:pPr marL="755650" lvl="1" indent="-377825">
              <a:lnSpc>
                <a:spcPts val="4550"/>
              </a:lnSpc>
              <a:buFont typeface="Arial"/>
              <a:buChar char="•"/>
            </a:pPr>
            <a:endParaRPr lang="en-US" sz="3500" dirty="0">
              <a:solidFill>
                <a:srgbClr val="000000"/>
              </a:solidFill>
              <a:latin typeface="Calibri"/>
              <a:ea typeface="Calibri"/>
              <a:cs typeface="Calibri"/>
            </a:endParaRPr>
          </a:p>
          <a:p>
            <a:pPr marL="755650" lvl="1" indent="-377825">
              <a:lnSpc>
                <a:spcPts val="4550"/>
              </a:lnSpc>
              <a:buFont typeface="Arial"/>
              <a:buChar char="•"/>
            </a:pPr>
            <a:endParaRPr lang="en-US" sz="3500" dirty="0">
              <a:solidFill>
                <a:srgbClr val="000000"/>
              </a:solidFill>
              <a:latin typeface="Calibri"/>
              <a:ea typeface="Calibri"/>
              <a:cs typeface="Calibri"/>
            </a:endParaRPr>
          </a:p>
          <a:p>
            <a:pPr marL="755650" lvl="1" indent="-377825">
              <a:lnSpc>
                <a:spcPts val="4550"/>
              </a:lnSpc>
              <a:buFont typeface="Arial"/>
              <a:buChar char="•"/>
            </a:pPr>
            <a:endParaRPr lang="en-US" sz="3500" u="sng" dirty="0">
              <a:solidFill>
                <a:srgbClr val="000000"/>
              </a:solidFill>
              <a:latin typeface="Calibri"/>
              <a:ea typeface="Calibri"/>
              <a:cs typeface="Calibri"/>
              <a:hlinkClick r:id="rId4" invalidUrl="http://"/>
            </a:endParaRPr>
          </a:p>
          <a:p>
            <a:pPr>
              <a:lnSpc>
                <a:spcPts val="4550"/>
              </a:lnSpc>
            </a:pPr>
            <a:endParaRPr lang="en-US" sz="3500" u="sng" dirty="0">
              <a:solidFill>
                <a:srgbClr val="000000"/>
              </a:solidFill>
              <a:latin typeface="Calibri"/>
              <a:ea typeface="Calibri"/>
              <a:cs typeface="Calibri"/>
              <a:hlinkClick r:id="rId5" invalidUrl="http://"/>
            </a:endParaRPr>
          </a:p>
          <a:p>
            <a:pPr>
              <a:lnSpc>
                <a:spcPts val="4550"/>
              </a:lnSpc>
            </a:pPr>
            <a:endParaRPr lang="en-US" sz="3500" u="sng" dirty="0">
              <a:solidFill>
                <a:srgbClr val="000000"/>
              </a:solidFill>
              <a:latin typeface="Calibri"/>
              <a:ea typeface="Calibri"/>
              <a:cs typeface="Calibri"/>
              <a:hlinkClick r:id="rId6" invalidUrl="http://"/>
            </a:endParaRPr>
          </a:p>
          <a:p>
            <a:pPr>
              <a:lnSpc>
                <a:spcPts val="4550"/>
              </a:lnSpc>
            </a:pPr>
            <a:endParaRPr lang="en-US" sz="3500" u="sng" dirty="0">
              <a:solidFill>
                <a:srgbClr val="000000"/>
              </a:solidFill>
              <a:latin typeface="Calibri"/>
              <a:ea typeface="Calibri"/>
              <a:cs typeface="Calibri"/>
              <a:hlinkClick r:id="rId7" invalidUrl="http://"/>
            </a:endParaRPr>
          </a:p>
          <a:p>
            <a:pPr>
              <a:lnSpc>
                <a:spcPts val="4550"/>
              </a:lnSpc>
            </a:pPr>
            <a:endParaRPr lang="en-US" sz="3500" u="sng" dirty="0">
              <a:solidFill>
                <a:srgbClr val="000000"/>
              </a:solidFill>
              <a:latin typeface="Calibri"/>
              <a:ea typeface="Calibri"/>
              <a:cs typeface="Calibri"/>
              <a:hlinkClick r:id="rId8" invalidUrl="http://"/>
            </a:endParaRPr>
          </a:p>
          <a:p>
            <a:pPr>
              <a:lnSpc>
                <a:spcPts val="4550"/>
              </a:lnSpc>
            </a:pPr>
            <a:endParaRPr lang="en-US" sz="3500" u="sng" dirty="0">
              <a:solidFill>
                <a:srgbClr val="000000"/>
              </a:solidFill>
              <a:latin typeface="Calibri"/>
              <a:ea typeface="Calibri"/>
              <a:cs typeface="Calibri"/>
              <a:hlinkClick r:id="rId9" invalidUrl="http://"/>
            </a:endParaRPr>
          </a:p>
          <a:p>
            <a:pPr>
              <a:lnSpc>
                <a:spcPts val="4550"/>
              </a:lnSpc>
              <a:spcBef>
                <a:spcPct val="0"/>
              </a:spcBef>
            </a:pPr>
            <a:endParaRPr lang="en-US" sz="3500" u="sng" dirty="0">
              <a:solidFill>
                <a:srgbClr val="000000"/>
              </a:solidFill>
              <a:latin typeface="Calibri"/>
              <a:ea typeface="Calibri"/>
              <a:cs typeface="Calibri"/>
              <a:hlinkClick r:id="rId10" invalidUrl="http://"/>
            </a:endParaRPr>
          </a:p>
        </p:txBody>
      </p:sp>
      <p:pic>
        <p:nvPicPr>
          <p:cNvPr id="10" name="Afbeelding 9" descr="Afbeelding met tekst, schermopname, geel, Lettertype&#10;&#10;Automatisch gegenereerde beschrijving">
            <a:extLst>
              <a:ext uri="{FF2B5EF4-FFF2-40B4-BE49-F238E27FC236}">
                <a16:creationId xmlns:a16="http://schemas.microsoft.com/office/drawing/2014/main" id="{A8D5B040-771A-8EAE-0BDD-C4DB9E4D4738}"/>
              </a:ext>
            </a:extLst>
          </p:cNvPr>
          <p:cNvPicPr>
            <a:picLocks noChangeAspect="1"/>
          </p:cNvPicPr>
          <p:nvPr/>
        </p:nvPicPr>
        <p:blipFill>
          <a:blip r:embed="rId11"/>
          <a:stretch>
            <a:fillRect/>
          </a:stretch>
        </p:blipFill>
        <p:spPr>
          <a:xfrm>
            <a:off x="484" y="-1746849"/>
            <a:ext cx="1551788" cy="76559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171426"/>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962400" y="367964"/>
            <a:ext cx="24392403" cy="2258023"/>
            <a:chOff x="0" y="0"/>
            <a:chExt cx="2364305" cy="218865"/>
          </a:xfrm>
        </p:grpSpPr>
        <p:sp>
          <p:nvSpPr>
            <p:cNvPr id="4" name="Freeform 4"/>
            <p:cNvSpPr/>
            <p:nvPr/>
          </p:nvSpPr>
          <p:spPr>
            <a:xfrm>
              <a:off x="0" y="0"/>
              <a:ext cx="2364305" cy="218865"/>
            </a:xfrm>
            <a:custGeom>
              <a:avLst/>
              <a:gdLst/>
              <a:ahLst/>
              <a:cxnLst/>
              <a:rect l="l" t="t" r="r" b="b"/>
              <a:pathLst>
                <a:path w="2364305" h="218865">
                  <a:moveTo>
                    <a:pt x="2161105" y="0"/>
                  </a:moveTo>
                  <a:lnTo>
                    <a:pt x="0" y="0"/>
                  </a:lnTo>
                  <a:lnTo>
                    <a:pt x="203200" y="218865"/>
                  </a:lnTo>
                  <a:lnTo>
                    <a:pt x="2364305" y="218865"/>
                  </a:lnTo>
                  <a:lnTo>
                    <a:pt x="2161105"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TextBox 11"/>
          <p:cNvSpPr txBox="1"/>
          <p:nvPr/>
        </p:nvSpPr>
        <p:spPr>
          <a:xfrm>
            <a:off x="1728242" y="1069069"/>
            <a:ext cx="14812257" cy="839845"/>
          </a:xfrm>
          <a:prstGeom prst="rect">
            <a:avLst/>
          </a:prstGeom>
        </p:spPr>
        <p:txBody>
          <a:bodyPr lIns="0" tIns="0" rIns="0" bIns="0" rtlCol="0" anchor="t">
            <a:spAutoFit/>
          </a:bodyPr>
          <a:lstStyle/>
          <a:p>
            <a:pPr>
              <a:lnSpc>
                <a:spcPts val="6900"/>
              </a:lnSpc>
            </a:pPr>
            <a:r>
              <a:rPr lang="en-US" sz="5000" spc="40" dirty="0" err="1">
                <a:solidFill>
                  <a:srgbClr val="FFFFFF"/>
                </a:solidFill>
                <a:latin typeface="Archivo Black"/>
              </a:rPr>
              <a:t>Passend</a:t>
            </a:r>
            <a:r>
              <a:rPr lang="en-US" sz="5000" spc="40" dirty="0">
                <a:solidFill>
                  <a:srgbClr val="FFFFFF"/>
                </a:solidFill>
                <a:latin typeface="Archivo Black"/>
              </a:rPr>
              <a:t> </a:t>
            </a:r>
            <a:r>
              <a:rPr lang="en-US" sz="5000" spc="40" dirty="0" err="1">
                <a:solidFill>
                  <a:srgbClr val="FFFFFF"/>
                </a:solidFill>
                <a:latin typeface="Archivo Black"/>
              </a:rPr>
              <a:t>onderwijs</a:t>
            </a:r>
            <a:endParaRPr lang="en-US" sz="5000" spc="40" dirty="0">
              <a:solidFill>
                <a:srgbClr val="FFFFFF"/>
              </a:solidFill>
              <a:latin typeface="Archivo Black"/>
            </a:endParaRPr>
          </a:p>
        </p:txBody>
      </p:sp>
      <p:sp>
        <p:nvSpPr>
          <p:cNvPr id="12" name="TextBox 12"/>
          <p:cNvSpPr txBox="1"/>
          <p:nvPr/>
        </p:nvSpPr>
        <p:spPr>
          <a:xfrm>
            <a:off x="2175294" y="3381037"/>
            <a:ext cx="12517258" cy="4629985"/>
          </a:xfrm>
          <a:prstGeom prst="rect">
            <a:avLst/>
          </a:prstGeom>
        </p:spPr>
        <p:txBody>
          <a:bodyPr wrap="square" lIns="0" tIns="0" rIns="0" bIns="0" rtlCol="0" anchor="t">
            <a:spAutoFit/>
          </a:bodyPr>
          <a:lstStyle/>
          <a:p>
            <a:pPr>
              <a:lnSpc>
                <a:spcPct val="90000"/>
              </a:lnSpc>
              <a:spcBef>
                <a:spcPts val="1000"/>
              </a:spcBef>
            </a:pPr>
            <a:r>
              <a:rPr lang="nl-NL" sz="3200" dirty="0">
                <a:solidFill>
                  <a:prstClr val="black"/>
                </a:solidFill>
                <a:ea typeface="Calibri"/>
                <a:cs typeface="Calibri"/>
              </a:rPr>
              <a:t>Ga terug naar de vorige opdracht met de kaartjes en kies een zorgbehoefte die speelt in de klas die jij lesgeeft. Bespreek de volgende vragen in jouw groep:</a:t>
            </a:r>
          </a:p>
          <a:p>
            <a:pPr marL="457200" indent="-457200">
              <a:lnSpc>
                <a:spcPct val="90000"/>
              </a:lnSpc>
              <a:spcBef>
                <a:spcPts val="1000"/>
              </a:spcBef>
              <a:buFont typeface="Calibri"/>
              <a:buChar char="-"/>
            </a:pPr>
            <a:r>
              <a:rPr lang="nl-NL" sz="3200" dirty="0">
                <a:solidFill>
                  <a:prstClr val="black"/>
                </a:solidFill>
                <a:ea typeface="Calibri"/>
                <a:cs typeface="Calibri"/>
              </a:rPr>
              <a:t>Wat heeft deze leerling nodig qua ondersteuning?</a:t>
            </a:r>
          </a:p>
          <a:p>
            <a:pPr marL="457200" indent="-457200">
              <a:lnSpc>
                <a:spcPct val="90000"/>
              </a:lnSpc>
              <a:spcBef>
                <a:spcPts val="1000"/>
              </a:spcBef>
              <a:buFont typeface="Calibri"/>
              <a:buChar char="-"/>
            </a:pPr>
            <a:r>
              <a:rPr lang="nl-NL" sz="3200" dirty="0">
                <a:solidFill>
                  <a:prstClr val="black"/>
                </a:solidFill>
                <a:ea typeface="Calibri"/>
                <a:cs typeface="Calibri"/>
              </a:rPr>
              <a:t>Wat bied je deze leerling al?</a:t>
            </a:r>
          </a:p>
          <a:p>
            <a:pPr marL="457200" indent="-457200">
              <a:lnSpc>
                <a:spcPct val="90000"/>
              </a:lnSpc>
              <a:spcBef>
                <a:spcPts val="1000"/>
              </a:spcBef>
              <a:buFont typeface="Calibri"/>
              <a:buChar char="-"/>
            </a:pPr>
            <a:r>
              <a:rPr lang="nl-NL" sz="3200" dirty="0">
                <a:solidFill>
                  <a:prstClr val="black"/>
                </a:solidFill>
                <a:ea typeface="Calibri"/>
                <a:cs typeface="Calibri"/>
              </a:rPr>
              <a:t>Wat ligt buiten jouw invloed als docent?</a:t>
            </a:r>
          </a:p>
          <a:p>
            <a:pPr marL="457200" indent="-457200">
              <a:lnSpc>
                <a:spcPct val="90000"/>
              </a:lnSpc>
              <a:spcBef>
                <a:spcPts val="1000"/>
              </a:spcBef>
              <a:buFont typeface="Calibri"/>
              <a:buChar char="-"/>
            </a:pPr>
            <a:r>
              <a:rPr lang="nl-NL" sz="3200" dirty="0">
                <a:solidFill>
                  <a:prstClr val="black"/>
                </a:solidFill>
                <a:ea typeface="Calibri"/>
                <a:cs typeface="Calibri"/>
              </a:rPr>
              <a:t>Naar welke instanties binnen het drielijnenmodel kun je deze leerling doorverwijzen?</a:t>
            </a:r>
          </a:p>
          <a:p>
            <a:pPr marL="457200" indent="-457200">
              <a:lnSpc>
                <a:spcPct val="90000"/>
              </a:lnSpc>
              <a:spcBef>
                <a:spcPts val="1000"/>
              </a:spcBef>
              <a:buFont typeface="Calibri"/>
              <a:buChar char="-"/>
            </a:pPr>
            <a:endParaRPr lang="nl-NL" sz="3200" dirty="0">
              <a:solidFill>
                <a:prstClr val="black"/>
              </a:solidFill>
              <a:ea typeface="Calibri"/>
              <a:cs typeface="Calibri"/>
            </a:endParaRPr>
          </a:p>
        </p:txBody>
      </p:sp>
      <p:pic>
        <p:nvPicPr>
          <p:cNvPr id="7" name="Afbeelding 6" descr="Afbeelding met tekst, schermopname, geel, Lettertype&#10;&#10;Automatisch gegenereerde beschrijving">
            <a:extLst>
              <a:ext uri="{FF2B5EF4-FFF2-40B4-BE49-F238E27FC236}">
                <a16:creationId xmlns:a16="http://schemas.microsoft.com/office/drawing/2014/main" id="{290A5B20-3BF0-052B-4A6D-01D109FAF49F}"/>
              </a:ext>
            </a:extLst>
          </p:cNvPr>
          <p:cNvPicPr>
            <a:picLocks noChangeAspect="1"/>
          </p:cNvPicPr>
          <p:nvPr/>
        </p:nvPicPr>
        <p:blipFill>
          <a:blip r:embed="rId4"/>
          <a:stretch>
            <a:fillRect/>
          </a:stretch>
        </p:blipFill>
        <p:spPr>
          <a:xfrm>
            <a:off x="484" y="-1099868"/>
            <a:ext cx="1400826" cy="6879567"/>
          </a:xfrm>
          <a:prstGeom prst="rect">
            <a:avLst/>
          </a:prstGeom>
        </p:spPr>
      </p:pic>
    </p:spTree>
    <p:extLst>
      <p:ext uri="{BB962C8B-B14F-4D97-AF65-F5344CB8AC3E}">
        <p14:creationId xmlns:p14="http://schemas.microsoft.com/office/powerpoint/2010/main" val="315099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9123" y="502156"/>
            <a:ext cx="23094678" cy="1400038"/>
            <a:chOff x="0" y="0"/>
            <a:chExt cx="2214225" cy="134230"/>
          </a:xfrm>
        </p:grpSpPr>
        <p:sp>
          <p:nvSpPr>
            <p:cNvPr id="3" name="Freeform 3"/>
            <p:cNvSpPr/>
            <p:nvPr/>
          </p:nvSpPr>
          <p:spPr>
            <a:xfrm>
              <a:off x="0" y="0"/>
              <a:ext cx="2214225" cy="134230"/>
            </a:xfrm>
            <a:custGeom>
              <a:avLst/>
              <a:gdLst/>
              <a:ahLst/>
              <a:cxnLst/>
              <a:rect l="l" t="t" r="r" b="b"/>
              <a:pathLst>
                <a:path w="2214225" h="134230">
                  <a:moveTo>
                    <a:pt x="2011025" y="0"/>
                  </a:moveTo>
                  <a:lnTo>
                    <a:pt x="0" y="0"/>
                  </a:lnTo>
                  <a:lnTo>
                    <a:pt x="203200" y="134230"/>
                  </a:lnTo>
                  <a:lnTo>
                    <a:pt x="2214225" y="134230"/>
                  </a:lnTo>
                  <a:lnTo>
                    <a:pt x="2011025" y="0"/>
                  </a:lnTo>
                  <a:close/>
                </a:path>
              </a:pathLst>
            </a:custGeom>
            <a:gradFill rotWithShape="1">
              <a:gsLst>
                <a:gs pos="0">
                  <a:srgbClr val="0097B2">
                    <a:alpha val="100000"/>
                  </a:srgbClr>
                </a:gs>
                <a:gs pos="100000">
                  <a:srgbClr val="7ED957">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9104888" y="4957445"/>
            <a:ext cx="78224" cy="353060"/>
          </a:xfrm>
          <a:prstGeom prst="rect">
            <a:avLst/>
          </a:prstGeom>
        </p:spPr>
        <p:txBody>
          <a:bodyPr lIns="0" tIns="0" rIns="0" bIns="0" rtlCol="0" anchor="t">
            <a:spAutoFit/>
          </a:bodyPr>
          <a:lstStyle/>
          <a:p>
            <a:pPr algn="ctr">
              <a:lnSpc>
                <a:spcPts val="2859"/>
              </a:lnSpc>
              <a:spcBef>
                <a:spcPct val="0"/>
              </a:spcBef>
            </a:pPr>
            <a:r>
              <a:rPr lang="en-US" sz="2199">
                <a:solidFill>
                  <a:srgbClr val="000000"/>
                </a:solidFill>
                <a:latin typeface="Open Sauce"/>
              </a:rPr>
              <a:t> </a:t>
            </a:r>
          </a:p>
        </p:txBody>
      </p:sp>
      <p:sp>
        <p:nvSpPr>
          <p:cNvPr id="8" name="TextBox 8"/>
          <p:cNvSpPr txBox="1"/>
          <p:nvPr/>
        </p:nvSpPr>
        <p:spPr>
          <a:xfrm>
            <a:off x="152400" y="775455"/>
            <a:ext cx="7661895" cy="853439"/>
          </a:xfrm>
          <a:prstGeom prst="rect">
            <a:avLst/>
          </a:prstGeom>
        </p:spPr>
        <p:txBody>
          <a:bodyPr lIns="0" tIns="0" rIns="0" bIns="0" rtlCol="0" anchor="t">
            <a:spAutoFit/>
          </a:bodyPr>
          <a:lstStyle/>
          <a:p>
            <a:pPr lvl="0" algn="ctr">
              <a:lnSpc>
                <a:spcPts val="6975"/>
              </a:lnSpc>
              <a:spcBef>
                <a:spcPct val="0"/>
              </a:spcBef>
            </a:pPr>
            <a:r>
              <a:rPr lang="en-US" sz="5054" spc="40" dirty="0">
                <a:solidFill>
                  <a:srgbClr val="FFFFFF"/>
                </a:solidFill>
                <a:latin typeface="Archivo Black"/>
              </a:rPr>
              <a:t>Meer </a:t>
            </a:r>
            <a:r>
              <a:rPr lang="en-US" sz="5054" spc="40" dirty="0" err="1">
                <a:solidFill>
                  <a:srgbClr val="FFFFFF"/>
                </a:solidFill>
                <a:latin typeface="Archivo Black"/>
              </a:rPr>
              <a:t>weten</a:t>
            </a:r>
            <a:r>
              <a:rPr lang="en-US" sz="5054" spc="40" dirty="0">
                <a:solidFill>
                  <a:srgbClr val="FFFFFF"/>
                </a:solidFill>
                <a:latin typeface="Archivo Black"/>
              </a:rPr>
              <a:t>?</a:t>
            </a:r>
          </a:p>
        </p:txBody>
      </p:sp>
      <p:sp>
        <p:nvSpPr>
          <p:cNvPr id="9" name="TextBox 9"/>
          <p:cNvSpPr txBox="1"/>
          <p:nvPr/>
        </p:nvSpPr>
        <p:spPr>
          <a:xfrm>
            <a:off x="457200" y="1790700"/>
            <a:ext cx="9966969" cy="13523510"/>
          </a:xfrm>
          <a:prstGeom prst="rect">
            <a:avLst/>
          </a:prstGeom>
        </p:spPr>
        <p:txBody>
          <a:bodyPr lIns="0" tIns="0" rIns="0" bIns="0" rtlCol="0" anchor="t">
            <a:spAutoFit/>
          </a:bodyPr>
          <a:lstStyle/>
          <a:p>
            <a:pPr>
              <a:lnSpc>
                <a:spcPts val="4550"/>
              </a:lnSpc>
            </a:pPr>
            <a:endParaRPr lang="en-US" sz="3500" dirty="0">
              <a:solidFill>
                <a:srgbClr val="000000"/>
              </a:solidFill>
              <a:latin typeface="Open Sauce"/>
            </a:endParaRPr>
          </a:p>
          <a:p>
            <a:pPr marL="755651" lvl="1" indent="-377825">
              <a:lnSpc>
                <a:spcPts val="4550"/>
              </a:lnSpc>
              <a:buFont typeface="Arial"/>
              <a:buChar char="•"/>
            </a:pPr>
            <a:r>
              <a:rPr lang="nl-NL" sz="3600" dirty="0">
                <a:hlinkClick r:id="rId3"/>
              </a:rPr>
              <a:t>Kansen zijn te koop - Sander en de kloof – VPRO</a:t>
            </a:r>
            <a:endParaRPr lang="nl-NL" sz="3600" dirty="0"/>
          </a:p>
          <a:p>
            <a:pPr marL="1212851" lvl="2" indent="-377825">
              <a:lnSpc>
                <a:spcPts val="4550"/>
              </a:lnSpc>
              <a:buFont typeface="Arial"/>
              <a:buChar char="•"/>
            </a:pPr>
            <a:r>
              <a:rPr lang="nl-NL" sz="3600" dirty="0">
                <a:ea typeface="Calibri"/>
                <a:cs typeface="Times New Roman"/>
              </a:rPr>
              <a:t>Hier is ook een aflevering van</a:t>
            </a:r>
          </a:p>
          <a:p>
            <a:pPr marL="755651" lvl="1" indent="-377825">
              <a:lnSpc>
                <a:spcPts val="4550"/>
              </a:lnSpc>
              <a:buFont typeface="Arial"/>
              <a:buChar char="•"/>
            </a:pPr>
            <a:r>
              <a:rPr lang="nl-NL" sz="3600" dirty="0">
                <a:cs typeface="Times New Roman"/>
              </a:rPr>
              <a:t>Klassen (NPO)</a:t>
            </a:r>
          </a:p>
          <a:p>
            <a:pPr marL="755651" lvl="1" indent="-377825">
              <a:lnSpc>
                <a:spcPts val="4550"/>
              </a:lnSpc>
              <a:buFont typeface="Arial"/>
              <a:buChar char="•"/>
            </a:pPr>
            <a:r>
              <a:rPr lang="nl-NL" sz="3600" dirty="0">
                <a:cs typeface="Times New Roman"/>
              </a:rPr>
              <a:t>Nikki (Videoland)</a:t>
            </a:r>
          </a:p>
          <a:p>
            <a:pPr marL="755651" lvl="1" indent="-377825">
              <a:lnSpc>
                <a:spcPts val="4550"/>
              </a:lnSpc>
              <a:buFont typeface="Arial"/>
              <a:buChar char="•"/>
            </a:pPr>
            <a:r>
              <a:rPr lang="nl-NL" sz="3600" dirty="0">
                <a:cs typeface="Times New Roman"/>
              </a:rPr>
              <a:t>Misschien moet je iets lager mikken: Een verhaal over armoede en kansenongelijkheid – </a:t>
            </a:r>
            <a:r>
              <a:rPr lang="nl-NL" sz="3600" dirty="0" err="1">
                <a:cs typeface="Times New Roman"/>
              </a:rPr>
              <a:t>Milio</a:t>
            </a:r>
            <a:r>
              <a:rPr lang="nl-NL" sz="3600" dirty="0">
                <a:cs typeface="Times New Roman"/>
              </a:rPr>
              <a:t> van de Kamp</a:t>
            </a:r>
          </a:p>
          <a:p>
            <a:pPr marL="755651" lvl="1" indent="-377825">
              <a:lnSpc>
                <a:spcPts val="4550"/>
              </a:lnSpc>
              <a:buFont typeface="Arial"/>
              <a:buChar char="•"/>
            </a:pPr>
            <a:r>
              <a:rPr lang="nl-NL" sz="3600" dirty="0">
                <a:cs typeface="Times New Roman"/>
              </a:rPr>
              <a:t>Jij hebt makkelijk praten: Het begeleiden van gesprekken over maatschappelijk gevoelige onderwerpen in de klas</a:t>
            </a:r>
          </a:p>
          <a:p>
            <a:pPr marL="755651" lvl="1" indent="-377825">
              <a:lnSpc>
                <a:spcPts val="4550"/>
              </a:lnSpc>
              <a:buFont typeface="Arial"/>
              <a:buChar char="•"/>
            </a:pPr>
            <a:r>
              <a:rPr lang="nl-NL" sz="3600" dirty="0">
                <a:hlinkClick r:id="rId4"/>
              </a:rPr>
              <a:t>Wit privilege uitgelegd in een wedstrijd om 100 euro | Make Holland Great </a:t>
            </a:r>
            <a:r>
              <a:rPr lang="nl-NL" sz="3600" dirty="0" err="1">
                <a:hlinkClick r:id="rId4"/>
              </a:rPr>
              <a:t>Again</a:t>
            </a:r>
            <a:r>
              <a:rPr lang="nl-NL" sz="3600" dirty="0">
                <a:hlinkClick r:id="rId4"/>
              </a:rPr>
              <a:t> | NPO 3 TV - YouTube</a:t>
            </a:r>
            <a:endParaRPr lang="nl-NL" sz="3600" dirty="0">
              <a:cs typeface="Times New Roman"/>
            </a:endParaRPr>
          </a:p>
          <a:p>
            <a:pPr marL="755651" lvl="1" indent="-377825">
              <a:lnSpc>
                <a:spcPts val="4550"/>
              </a:lnSpc>
              <a:buFont typeface="Arial"/>
              <a:buChar char="•"/>
            </a:pPr>
            <a:endParaRPr lang="en-US" sz="3500" dirty="0">
              <a:solidFill>
                <a:srgbClr val="000000"/>
              </a:solidFill>
              <a:latin typeface="Open Sauce"/>
            </a:endParaRPr>
          </a:p>
          <a:p>
            <a:pPr marL="755651" lvl="1" indent="-377825">
              <a:lnSpc>
                <a:spcPts val="4550"/>
              </a:lnSpc>
              <a:buFont typeface="Arial"/>
              <a:buChar char="•"/>
            </a:pPr>
            <a:endParaRPr lang="en-US" sz="3500" dirty="0">
              <a:solidFill>
                <a:srgbClr val="000000"/>
              </a:solidFill>
              <a:latin typeface="Open Sauce"/>
            </a:endParaRPr>
          </a:p>
          <a:p>
            <a:pPr marL="755651" lvl="1" indent="-377825">
              <a:lnSpc>
                <a:spcPts val="4550"/>
              </a:lnSpc>
              <a:buFont typeface="Arial"/>
              <a:buChar char="•"/>
            </a:pPr>
            <a:endParaRPr lang="en-US" sz="3500" u="sng" dirty="0">
              <a:solidFill>
                <a:srgbClr val="000000"/>
              </a:solidFill>
              <a:latin typeface="Open Sauce"/>
              <a:hlinkClick r:id="rId5" tooltip="https://martieslooteracademie.nl/gastheer/"/>
            </a:endParaRPr>
          </a:p>
          <a:p>
            <a:pPr>
              <a:lnSpc>
                <a:spcPts val="4550"/>
              </a:lnSpc>
            </a:pPr>
            <a:endParaRPr lang="en-US" sz="3500" u="sng" dirty="0">
              <a:solidFill>
                <a:srgbClr val="000000"/>
              </a:solidFill>
              <a:latin typeface="Open Sauce"/>
              <a:hlinkClick r:id="rId5" tooltip="https://martieslooteracademie.nl/gastheer/"/>
            </a:endParaRPr>
          </a:p>
          <a:p>
            <a:pPr>
              <a:lnSpc>
                <a:spcPts val="4550"/>
              </a:lnSpc>
            </a:pPr>
            <a:endParaRPr lang="en-US" sz="3500" u="sng" dirty="0">
              <a:solidFill>
                <a:srgbClr val="000000"/>
              </a:solidFill>
              <a:latin typeface="Open Sauce"/>
              <a:hlinkClick r:id="rId5" tooltip="https://martieslooteracademie.nl/gastheer/"/>
            </a:endParaRPr>
          </a:p>
          <a:p>
            <a:pPr>
              <a:lnSpc>
                <a:spcPts val="4550"/>
              </a:lnSpc>
            </a:pPr>
            <a:endParaRPr lang="en-US" sz="3500" u="sng" dirty="0">
              <a:solidFill>
                <a:srgbClr val="000000"/>
              </a:solidFill>
              <a:latin typeface="Open Sauce"/>
              <a:hlinkClick r:id="rId5" tooltip="https://martieslooteracademie.nl/gastheer/"/>
            </a:endParaRPr>
          </a:p>
          <a:p>
            <a:pPr>
              <a:lnSpc>
                <a:spcPts val="4550"/>
              </a:lnSpc>
            </a:pPr>
            <a:endParaRPr lang="en-US" sz="3500" u="sng" dirty="0">
              <a:solidFill>
                <a:srgbClr val="000000"/>
              </a:solidFill>
              <a:latin typeface="Open Sauce"/>
              <a:hlinkClick r:id="rId5" tooltip="https://martieslooteracademie.nl/gastheer/"/>
            </a:endParaRPr>
          </a:p>
          <a:p>
            <a:pPr>
              <a:lnSpc>
                <a:spcPts val="4550"/>
              </a:lnSpc>
            </a:pPr>
            <a:endParaRPr lang="en-US" sz="3500" u="sng" dirty="0">
              <a:solidFill>
                <a:srgbClr val="000000"/>
              </a:solidFill>
              <a:latin typeface="Open Sauce"/>
              <a:hlinkClick r:id="rId5" tooltip="https://martieslooteracademie.nl/gastheer/"/>
            </a:endParaRPr>
          </a:p>
          <a:p>
            <a:pPr>
              <a:lnSpc>
                <a:spcPts val="4550"/>
              </a:lnSpc>
              <a:spcBef>
                <a:spcPct val="0"/>
              </a:spcBef>
            </a:pPr>
            <a:endParaRPr lang="en-US" sz="3500" u="sng" dirty="0">
              <a:solidFill>
                <a:srgbClr val="000000"/>
              </a:solidFill>
              <a:latin typeface="Open Sauce"/>
              <a:hlinkClick r:id="rId5" tooltip="https://martieslooteracademie.nl/gastheer/"/>
            </a:endParaRPr>
          </a:p>
        </p:txBody>
      </p:sp>
      <p:pic>
        <p:nvPicPr>
          <p:cNvPr id="10" name="Afbeelding 9">
            <a:extLst>
              <a:ext uri="{FF2B5EF4-FFF2-40B4-BE49-F238E27FC236}">
                <a16:creationId xmlns:a16="http://schemas.microsoft.com/office/drawing/2014/main" id="{2A2858F3-D4D2-E651-E1DC-44CEAA09F913}"/>
              </a:ext>
            </a:extLst>
          </p:cNvPr>
          <p:cNvPicPr>
            <a:picLocks noChangeAspect="1"/>
          </p:cNvPicPr>
          <p:nvPr/>
        </p:nvPicPr>
        <p:blipFill>
          <a:blip r:embed="rId6"/>
          <a:stretch>
            <a:fillRect/>
          </a:stretch>
        </p:blipFill>
        <p:spPr>
          <a:xfrm>
            <a:off x="13335000" y="3545528"/>
            <a:ext cx="3370353" cy="5372100"/>
          </a:xfrm>
          <a:prstGeom prst="rect">
            <a:avLst/>
          </a:prstGeom>
        </p:spPr>
      </p:pic>
    </p:spTree>
    <p:extLst>
      <p:ext uri="{BB962C8B-B14F-4D97-AF65-F5344CB8AC3E}">
        <p14:creationId xmlns:p14="http://schemas.microsoft.com/office/powerpoint/2010/main" val="2360134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61136" y="803081"/>
            <a:ext cx="16672190" cy="2071655"/>
            <a:chOff x="0" y="0"/>
            <a:chExt cx="1649258" cy="204934"/>
          </a:xfrm>
        </p:grpSpPr>
        <p:sp>
          <p:nvSpPr>
            <p:cNvPr id="3" name="Freeform 3"/>
            <p:cNvSpPr/>
            <p:nvPr/>
          </p:nvSpPr>
          <p:spPr>
            <a:xfrm>
              <a:off x="0" y="0"/>
              <a:ext cx="1649258" cy="204934"/>
            </a:xfrm>
            <a:custGeom>
              <a:avLst/>
              <a:gdLst/>
              <a:ahLst/>
              <a:cxnLst/>
              <a:rect l="l" t="t" r="r" b="b"/>
              <a:pathLst>
                <a:path w="1649258" h="204934">
                  <a:moveTo>
                    <a:pt x="1446058" y="0"/>
                  </a:moveTo>
                  <a:lnTo>
                    <a:pt x="0" y="0"/>
                  </a:lnTo>
                  <a:lnTo>
                    <a:pt x="203200" y="204934"/>
                  </a:lnTo>
                  <a:lnTo>
                    <a:pt x="1649258" y="204934"/>
                  </a:lnTo>
                  <a:lnTo>
                    <a:pt x="1446058" y="0"/>
                  </a:lnTo>
                  <a:close/>
                </a:path>
              </a:pathLst>
            </a:custGeom>
            <a:gradFill rotWithShape="1">
              <a:gsLst>
                <a:gs pos="0">
                  <a:srgbClr val="0097B2">
                    <a:alpha val="100000"/>
                  </a:srgbClr>
                </a:gs>
                <a:gs pos="100000">
                  <a:srgbClr val="7ED957">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rot="2925483">
            <a:off x="6897836" y="4659045"/>
            <a:ext cx="15026802" cy="1591351"/>
          </a:xfrm>
          <a:custGeom>
            <a:avLst/>
            <a:gdLst/>
            <a:ahLst/>
            <a:cxnLst/>
            <a:rect l="l" t="t" r="r" b="b"/>
            <a:pathLst>
              <a:path w="15026802" h="1591351">
                <a:moveTo>
                  <a:pt x="0" y="0"/>
                </a:moveTo>
                <a:lnTo>
                  <a:pt x="15026802" y="0"/>
                </a:lnTo>
                <a:lnTo>
                  <a:pt x="15026802" y="1591351"/>
                </a:lnTo>
                <a:lnTo>
                  <a:pt x="0" y="1591351"/>
                </a:lnTo>
                <a:lnTo>
                  <a:pt x="0" y="0"/>
                </a:lnTo>
                <a:close/>
              </a:path>
            </a:pathLst>
          </a:custGeom>
          <a:blipFill>
            <a:blip r:embed="rId3"/>
            <a:stretch>
              <a:fillRect t="-86495"/>
            </a:stretch>
          </a:blipFill>
        </p:spPr>
        <p:txBody>
          <a:bodyPr/>
          <a:lstStyle/>
          <a:p>
            <a:endParaRPr lang="nl-NL"/>
          </a:p>
        </p:txBody>
      </p:sp>
      <p:grpSp>
        <p:nvGrpSpPr>
          <p:cNvPr id="6" name="Group 6"/>
          <p:cNvGrpSpPr>
            <a:grpSpLocks noChangeAspect="1"/>
          </p:cNvGrpSpPr>
          <p:nvPr/>
        </p:nvGrpSpPr>
        <p:grpSpPr>
          <a:xfrm>
            <a:off x="10236646" y="0"/>
            <a:ext cx="9241021" cy="10396149"/>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nl-NL"/>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t="-29555" b="-684"/>
              </a:stretch>
            </a:blipFill>
          </p:spPr>
          <p:txBody>
            <a:bodyPr/>
            <a:lstStyle/>
            <a:p>
              <a:endParaRPr lang="nl-NL"/>
            </a:p>
          </p:txBody>
        </p:sp>
      </p:grpSp>
      <p:sp>
        <p:nvSpPr>
          <p:cNvPr id="9" name="TextBox 9"/>
          <p:cNvSpPr txBox="1"/>
          <p:nvPr/>
        </p:nvSpPr>
        <p:spPr>
          <a:xfrm>
            <a:off x="526905" y="942975"/>
            <a:ext cx="14513570" cy="1690989"/>
          </a:xfrm>
          <a:prstGeom prst="rect">
            <a:avLst/>
          </a:prstGeom>
        </p:spPr>
        <p:txBody>
          <a:bodyPr lIns="0" tIns="0" rIns="0" bIns="0" rtlCol="0" anchor="t">
            <a:spAutoFit/>
          </a:bodyPr>
          <a:lstStyle/>
          <a:p>
            <a:pPr marL="0" lvl="0" indent="0">
              <a:lnSpc>
                <a:spcPts val="6760"/>
              </a:lnSpc>
              <a:spcBef>
                <a:spcPct val="0"/>
              </a:spcBef>
            </a:pPr>
            <a:r>
              <a:rPr lang="en-US" sz="4899" spc="39">
                <a:solidFill>
                  <a:srgbClr val="FFFFFF"/>
                </a:solidFill>
                <a:latin typeface="Archivo Black"/>
              </a:rPr>
              <a:t>DE BELEVINGSWERELD VAN LEERLINGEN</a:t>
            </a:r>
          </a:p>
        </p:txBody>
      </p:sp>
      <p:sp>
        <p:nvSpPr>
          <p:cNvPr id="10" name="TextBox 10"/>
          <p:cNvSpPr txBox="1"/>
          <p:nvPr/>
        </p:nvSpPr>
        <p:spPr>
          <a:xfrm>
            <a:off x="526905" y="3479880"/>
            <a:ext cx="12073120" cy="7930376"/>
          </a:xfrm>
          <a:prstGeom prst="rect">
            <a:avLst/>
          </a:prstGeom>
        </p:spPr>
        <p:txBody>
          <a:bodyPr lIns="0" tIns="0" rIns="0" bIns="0" rtlCol="0" anchor="t">
            <a:spAutoFit/>
          </a:bodyPr>
          <a:lstStyle/>
          <a:p>
            <a:pPr>
              <a:lnSpc>
                <a:spcPts val="4393"/>
              </a:lnSpc>
            </a:pPr>
            <a:r>
              <a:rPr lang="en-US" sz="3379" dirty="0">
                <a:solidFill>
                  <a:srgbClr val="000000"/>
                </a:solidFill>
                <a:latin typeface="Open Sans 1"/>
              </a:rPr>
              <a:t>Om </a:t>
            </a:r>
            <a:r>
              <a:rPr lang="en-US" sz="3379" dirty="0" err="1">
                <a:solidFill>
                  <a:srgbClr val="000000"/>
                </a:solidFill>
                <a:latin typeface="Open Sans 1"/>
              </a:rPr>
              <a:t>een</a:t>
            </a:r>
            <a:r>
              <a:rPr lang="en-US" sz="3379" dirty="0">
                <a:solidFill>
                  <a:srgbClr val="000000"/>
                </a:solidFill>
                <a:latin typeface="Open Sans 1"/>
              </a:rPr>
              <a:t> </a:t>
            </a:r>
            <a:r>
              <a:rPr lang="en-US" sz="3379" dirty="0" err="1">
                <a:solidFill>
                  <a:srgbClr val="000000"/>
                </a:solidFill>
                <a:latin typeface="Open Sans 1"/>
              </a:rPr>
              <a:t>relatie</a:t>
            </a:r>
            <a:r>
              <a:rPr lang="en-US" sz="3379" dirty="0">
                <a:solidFill>
                  <a:srgbClr val="000000"/>
                </a:solidFill>
                <a:latin typeface="Open Sans 1"/>
              </a:rPr>
              <a:t> </a:t>
            </a:r>
            <a:r>
              <a:rPr lang="en-US" sz="3379" dirty="0" err="1">
                <a:solidFill>
                  <a:srgbClr val="000000"/>
                </a:solidFill>
                <a:latin typeface="Open Sans 1"/>
              </a:rPr>
              <a:t>aan</a:t>
            </a:r>
            <a:r>
              <a:rPr lang="en-US" sz="3379" dirty="0">
                <a:solidFill>
                  <a:srgbClr val="000000"/>
                </a:solidFill>
                <a:latin typeface="Open Sans 1"/>
              </a:rPr>
              <a:t> </a:t>
            </a:r>
            <a:r>
              <a:rPr lang="en-US" sz="3379" dirty="0" err="1">
                <a:solidFill>
                  <a:srgbClr val="000000"/>
                </a:solidFill>
                <a:latin typeface="Open Sans 1"/>
              </a:rPr>
              <a:t>te</a:t>
            </a:r>
            <a:r>
              <a:rPr lang="en-US" sz="3379" dirty="0">
                <a:solidFill>
                  <a:srgbClr val="000000"/>
                </a:solidFill>
                <a:latin typeface="Open Sans 1"/>
              </a:rPr>
              <a:t> </a:t>
            </a:r>
            <a:r>
              <a:rPr lang="en-US" sz="3379" dirty="0" err="1">
                <a:solidFill>
                  <a:srgbClr val="000000"/>
                </a:solidFill>
                <a:latin typeface="Open Sans 1"/>
              </a:rPr>
              <a:t>kunnen</a:t>
            </a:r>
            <a:r>
              <a:rPr lang="en-US" sz="3379" dirty="0">
                <a:solidFill>
                  <a:srgbClr val="000000"/>
                </a:solidFill>
                <a:latin typeface="Open Sans 1"/>
              </a:rPr>
              <a:t> </a:t>
            </a:r>
            <a:r>
              <a:rPr lang="en-US" sz="3379" dirty="0" err="1">
                <a:solidFill>
                  <a:srgbClr val="000000"/>
                </a:solidFill>
                <a:latin typeface="Open Sans 1"/>
              </a:rPr>
              <a:t>gaan</a:t>
            </a:r>
            <a:r>
              <a:rPr lang="en-US" sz="3379" dirty="0">
                <a:solidFill>
                  <a:srgbClr val="000000"/>
                </a:solidFill>
                <a:latin typeface="Open Sans 1"/>
              </a:rPr>
              <a:t> met </a:t>
            </a:r>
            <a:r>
              <a:rPr lang="en-US" sz="3379" dirty="0" err="1">
                <a:solidFill>
                  <a:srgbClr val="000000"/>
                </a:solidFill>
                <a:latin typeface="Open Sans 1"/>
              </a:rPr>
              <a:t>jouw</a:t>
            </a:r>
            <a:r>
              <a:rPr lang="en-US" sz="3379" dirty="0">
                <a:solidFill>
                  <a:srgbClr val="000000"/>
                </a:solidFill>
                <a:latin typeface="Open Sans 1"/>
              </a:rPr>
              <a:t> </a:t>
            </a:r>
            <a:r>
              <a:rPr lang="en-US" sz="3379" dirty="0" err="1">
                <a:solidFill>
                  <a:srgbClr val="000000"/>
                </a:solidFill>
                <a:latin typeface="Open Sans 1"/>
              </a:rPr>
              <a:t>leerlingen</a:t>
            </a:r>
            <a:r>
              <a:rPr lang="en-US" sz="3379" dirty="0">
                <a:solidFill>
                  <a:srgbClr val="000000"/>
                </a:solidFill>
                <a:latin typeface="Open Sans 1"/>
              </a:rPr>
              <a:t>/</a:t>
            </a:r>
            <a:r>
              <a:rPr lang="en-US" sz="3379" dirty="0" err="1">
                <a:solidFill>
                  <a:srgbClr val="000000"/>
                </a:solidFill>
                <a:latin typeface="Open Sans 1"/>
              </a:rPr>
              <a:t>studenten</a:t>
            </a:r>
            <a:r>
              <a:rPr lang="en-US" sz="3379" dirty="0">
                <a:solidFill>
                  <a:srgbClr val="000000"/>
                </a:solidFill>
                <a:latin typeface="Open Sans 1"/>
              </a:rPr>
              <a:t> is het </a:t>
            </a:r>
            <a:r>
              <a:rPr lang="en-US" sz="3379" dirty="0" err="1">
                <a:solidFill>
                  <a:srgbClr val="000000"/>
                </a:solidFill>
                <a:latin typeface="Open Sans 1"/>
              </a:rPr>
              <a:t>ook</a:t>
            </a:r>
            <a:r>
              <a:rPr lang="en-US" sz="3379" dirty="0">
                <a:solidFill>
                  <a:srgbClr val="000000"/>
                </a:solidFill>
                <a:latin typeface="Open Sans 1"/>
              </a:rPr>
              <a:t> van </a:t>
            </a:r>
            <a:r>
              <a:rPr lang="en-US" sz="3379" dirty="0" err="1">
                <a:solidFill>
                  <a:srgbClr val="000000"/>
                </a:solidFill>
                <a:latin typeface="Open Sans 1"/>
              </a:rPr>
              <a:t>belang</a:t>
            </a:r>
            <a:r>
              <a:rPr lang="en-US" sz="3379" dirty="0">
                <a:solidFill>
                  <a:srgbClr val="000000"/>
                </a:solidFill>
                <a:latin typeface="Open Sans 1"/>
              </a:rPr>
              <a:t> </a:t>
            </a:r>
            <a:r>
              <a:rPr lang="en-US" sz="3379" dirty="0" err="1">
                <a:solidFill>
                  <a:srgbClr val="000000"/>
                </a:solidFill>
                <a:latin typeface="Open Sans 1"/>
              </a:rPr>
              <a:t>dat</a:t>
            </a:r>
            <a:r>
              <a:rPr lang="en-US" sz="3379" dirty="0">
                <a:solidFill>
                  <a:srgbClr val="000000"/>
                </a:solidFill>
                <a:latin typeface="Open Sans 1"/>
              </a:rPr>
              <a:t> je in je lessen </a:t>
            </a:r>
            <a:r>
              <a:rPr lang="en-US" sz="3379" dirty="0" err="1">
                <a:solidFill>
                  <a:srgbClr val="000000"/>
                </a:solidFill>
                <a:latin typeface="Open Sans 1"/>
              </a:rPr>
              <a:t>rekening</a:t>
            </a:r>
            <a:r>
              <a:rPr lang="en-US" sz="3379" dirty="0">
                <a:solidFill>
                  <a:srgbClr val="000000"/>
                </a:solidFill>
                <a:latin typeface="Open Sans 1"/>
              </a:rPr>
              <a:t> </a:t>
            </a:r>
            <a:r>
              <a:rPr lang="en-US" sz="3379" dirty="0" err="1">
                <a:solidFill>
                  <a:srgbClr val="000000"/>
                </a:solidFill>
                <a:latin typeface="Open Sans 1"/>
              </a:rPr>
              <a:t>houdt</a:t>
            </a:r>
            <a:r>
              <a:rPr lang="en-US" sz="3379" dirty="0">
                <a:solidFill>
                  <a:srgbClr val="000000"/>
                </a:solidFill>
                <a:latin typeface="Open Sans 1"/>
              </a:rPr>
              <a:t> met </a:t>
            </a:r>
            <a:r>
              <a:rPr lang="en-US" sz="3379" dirty="0" err="1">
                <a:solidFill>
                  <a:srgbClr val="000000"/>
                </a:solidFill>
                <a:latin typeface="Open Sans 1"/>
              </a:rPr>
              <a:t>hun</a:t>
            </a:r>
            <a:r>
              <a:rPr lang="en-US" sz="3379" dirty="0">
                <a:solidFill>
                  <a:srgbClr val="000000"/>
                </a:solidFill>
                <a:latin typeface="Open Sans 1"/>
              </a:rPr>
              <a:t> </a:t>
            </a:r>
            <a:r>
              <a:rPr lang="en-US" sz="3379" dirty="0" err="1">
                <a:solidFill>
                  <a:srgbClr val="000000"/>
                </a:solidFill>
                <a:latin typeface="Open Sans 1"/>
              </a:rPr>
              <a:t>leefwereld</a:t>
            </a:r>
            <a:r>
              <a:rPr lang="en-US" sz="3379" dirty="0">
                <a:solidFill>
                  <a:srgbClr val="000000"/>
                </a:solidFill>
                <a:latin typeface="Open Sans 1"/>
              </a:rPr>
              <a:t> </a:t>
            </a:r>
            <a:r>
              <a:rPr lang="en-US" sz="3379" dirty="0" err="1">
                <a:solidFill>
                  <a:srgbClr val="000000"/>
                </a:solidFill>
                <a:latin typeface="Open Sans 1"/>
              </a:rPr>
              <a:t>en</a:t>
            </a:r>
            <a:r>
              <a:rPr lang="en-US" sz="3379" dirty="0">
                <a:solidFill>
                  <a:srgbClr val="000000"/>
                </a:solidFill>
                <a:latin typeface="Open Sans 1"/>
              </a:rPr>
              <a:t> </a:t>
            </a:r>
            <a:r>
              <a:rPr lang="en-US" sz="3379" dirty="0" err="1">
                <a:solidFill>
                  <a:srgbClr val="000000"/>
                </a:solidFill>
                <a:latin typeface="Open Sans 1"/>
              </a:rPr>
              <a:t>hier</a:t>
            </a:r>
            <a:r>
              <a:rPr lang="en-US" sz="3379" dirty="0">
                <a:solidFill>
                  <a:srgbClr val="000000"/>
                </a:solidFill>
                <a:latin typeface="Open Sans 1"/>
              </a:rPr>
              <a:t> in </a:t>
            </a:r>
            <a:r>
              <a:rPr lang="en-US" sz="3379" dirty="0" err="1">
                <a:solidFill>
                  <a:srgbClr val="000000"/>
                </a:solidFill>
                <a:latin typeface="Open Sans 1"/>
              </a:rPr>
              <a:t>opdrachten</a:t>
            </a:r>
            <a:r>
              <a:rPr lang="en-US" sz="3379" dirty="0">
                <a:solidFill>
                  <a:srgbClr val="000000"/>
                </a:solidFill>
                <a:latin typeface="Open Sans 1"/>
              </a:rPr>
              <a:t> </a:t>
            </a:r>
            <a:r>
              <a:rPr lang="en-US" sz="3379" dirty="0" err="1">
                <a:solidFill>
                  <a:srgbClr val="000000"/>
                </a:solidFill>
                <a:latin typeface="Open Sans 1"/>
              </a:rPr>
              <a:t>een</a:t>
            </a:r>
            <a:r>
              <a:rPr lang="en-US" sz="3379" dirty="0">
                <a:solidFill>
                  <a:srgbClr val="000000"/>
                </a:solidFill>
                <a:latin typeface="Open Sans 1"/>
              </a:rPr>
              <a:t> link </a:t>
            </a:r>
            <a:r>
              <a:rPr lang="en-US" sz="3379" dirty="0" err="1">
                <a:solidFill>
                  <a:srgbClr val="000000"/>
                </a:solidFill>
                <a:latin typeface="Open Sans 1"/>
              </a:rPr>
              <a:t>naar</a:t>
            </a:r>
            <a:r>
              <a:rPr lang="en-US" sz="3379" dirty="0">
                <a:solidFill>
                  <a:srgbClr val="000000"/>
                </a:solidFill>
                <a:latin typeface="Open Sans 1"/>
              </a:rPr>
              <a:t> </a:t>
            </a:r>
            <a:r>
              <a:rPr lang="en-US" sz="3379" dirty="0" err="1">
                <a:solidFill>
                  <a:srgbClr val="000000"/>
                </a:solidFill>
                <a:latin typeface="Open Sans 1"/>
              </a:rPr>
              <a:t>kunt</a:t>
            </a:r>
            <a:r>
              <a:rPr lang="en-US" sz="3379" dirty="0">
                <a:solidFill>
                  <a:srgbClr val="000000"/>
                </a:solidFill>
                <a:latin typeface="Open Sans 1"/>
              </a:rPr>
              <a:t> </a:t>
            </a:r>
            <a:r>
              <a:rPr lang="en-US" sz="3379" dirty="0" err="1">
                <a:solidFill>
                  <a:srgbClr val="000000"/>
                </a:solidFill>
                <a:latin typeface="Open Sans 1"/>
              </a:rPr>
              <a:t>maken</a:t>
            </a:r>
            <a:r>
              <a:rPr lang="en-US" sz="3379" dirty="0">
                <a:solidFill>
                  <a:srgbClr val="000000"/>
                </a:solidFill>
                <a:latin typeface="Open Sans 1"/>
              </a:rPr>
              <a:t>.</a:t>
            </a:r>
          </a:p>
          <a:p>
            <a:pPr>
              <a:lnSpc>
                <a:spcPts val="4393"/>
              </a:lnSpc>
            </a:pPr>
            <a:endParaRPr lang="en-US" sz="3379" dirty="0">
              <a:solidFill>
                <a:srgbClr val="000000"/>
              </a:solidFill>
              <a:latin typeface="Open Sans 1"/>
            </a:endParaRPr>
          </a:p>
          <a:p>
            <a:pPr>
              <a:lnSpc>
                <a:spcPts val="4393"/>
              </a:lnSpc>
            </a:pPr>
            <a:r>
              <a:rPr lang="en-US" sz="3350" dirty="0" err="1">
                <a:solidFill>
                  <a:srgbClr val="000000"/>
                </a:solidFill>
                <a:latin typeface="Open Sans 1"/>
              </a:rPr>
              <a:t>Bespreek</a:t>
            </a:r>
            <a:r>
              <a:rPr lang="en-US" sz="3350" dirty="0">
                <a:solidFill>
                  <a:srgbClr val="000000"/>
                </a:solidFill>
                <a:latin typeface="Open Sans 1"/>
              </a:rPr>
              <a:t> </a:t>
            </a:r>
            <a:r>
              <a:rPr lang="en-US" sz="3350" dirty="0" err="1">
                <a:solidFill>
                  <a:srgbClr val="000000"/>
                </a:solidFill>
                <a:latin typeface="Open Sans 1"/>
              </a:rPr>
              <a:t>kort</a:t>
            </a:r>
            <a:r>
              <a:rPr lang="en-US" sz="3350" dirty="0">
                <a:solidFill>
                  <a:srgbClr val="000000"/>
                </a:solidFill>
                <a:latin typeface="Open Sans 1"/>
              </a:rPr>
              <a:t> met </a:t>
            </a:r>
            <a:r>
              <a:rPr lang="en-US" sz="3350" dirty="0" err="1">
                <a:solidFill>
                  <a:srgbClr val="000000"/>
                </a:solidFill>
                <a:latin typeface="Open Sans 1"/>
              </a:rPr>
              <a:t>een</a:t>
            </a:r>
            <a:r>
              <a:rPr lang="en-US" sz="3350" dirty="0">
                <a:solidFill>
                  <a:srgbClr val="000000"/>
                </a:solidFill>
                <a:latin typeface="Open Sans 1"/>
              </a:rPr>
              <a:t> partner wat </a:t>
            </a:r>
            <a:r>
              <a:rPr lang="en-US" sz="3350" dirty="0" err="1">
                <a:solidFill>
                  <a:srgbClr val="000000"/>
                </a:solidFill>
                <a:latin typeface="Open Sans 1"/>
              </a:rPr>
              <a:t>voor</a:t>
            </a:r>
            <a:r>
              <a:rPr lang="en-US" sz="3350" dirty="0">
                <a:solidFill>
                  <a:srgbClr val="000000"/>
                </a:solidFill>
                <a:latin typeface="Open Sans 1"/>
              </a:rPr>
              <a:t> </a:t>
            </a:r>
            <a:r>
              <a:rPr lang="en-US" sz="3350" dirty="0" err="1">
                <a:solidFill>
                  <a:srgbClr val="000000"/>
                </a:solidFill>
                <a:latin typeface="Open Sans 1"/>
              </a:rPr>
              <a:t>soort</a:t>
            </a:r>
            <a:r>
              <a:rPr lang="en-US" sz="3350" dirty="0">
                <a:solidFill>
                  <a:srgbClr val="000000"/>
                </a:solidFill>
                <a:latin typeface="Open Sans 1"/>
              </a:rPr>
              <a:t> </a:t>
            </a:r>
            <a:r>
              <a:rPr lang="en-US" sz="3350" dirty="0" err="1">
                <a:solidFill>
                  <a:srgbClr val="000000"/>
                </a:solidFill>
                <a:latin typeface="Open Sans 1"/>
              </a:rPr>
              <a:t>vragen</a:t>
            </a:r>
            <a:r>
              <a:rPr lang="en-US" sz="3350" dirty="0">
                <a:solidFill>
                  <a:srgbClr val="000000"/>
                </a:solidFill>
                <a:latin typeface="Open Sans 1"/>
              </a:rPr>
              <a:t> je </a:t>
            </a:r>
            <a:r>
              <a:rPr lang="en-US" sz="3350" dirty="0" err="1">
                <a:solidFill>
                  <a:srgbClr val="000000"/>
                </a:solidFill>
                <a:latin typeface="Open Sans 1"/>
              </a:rPr>
              <a:t>zou</a:t>
            </a:r>
            <a:r>
              <a:rPr lang="en-US" sz="3350" dirty="0">
                <a:solidFill>
                  <a:srgbClr val="000000"/>
                </a:solidFill>
                <a:latin typeface="Open Sans 1"/>
              </a:rPr>
              <a:t> </a:t>
            </a:r>
            <a:r>
              <a:rPr lang="en-US" sz="3350" dirty="0" err="1">
                <a:solidFill>
                  <a:srgbClr val="000000"/>
                </a:solidFill>
                <a:latin typeface="Open Sans 1"/>
              </a:rPr>
              <a:t>kunnen</a:t>
            </a:r>
            <a:r>
              <a:rPr lang="en-US" sz="3350" dirty="0">
                <a:solidFill>
                  <a:srgbClr val="000000"/>
                </a:solidFill>
                <a:latin typeface="Open Sans 1"/>
              </a:rPr>
              <a:t> </a:t>
            </a:r>
            <a:r>
              <a:rPr lang="en-US" sz="3350" dirty="0" err="1">
                <a:solidFill>
                  <a:srgbClr val="000000"/>
                </a:solidFill>
                <a:latin typeface="Open Sans 1"/>
              </a:rPr>
              <a:t>stellen</a:t>
            </a:r>
            <a:r>
              <a:rPr lang="en-US" sz="3350" dirty="0">
                <a:solidFill>
                  <a:srgbClr val="000000"/>
                </a:solidFill>
                <a:latin typeface="Open Sans 1"/>
              </a:rPr>
              <a:t> </a:t>
            </a:r>
            <a:r>
              <a:rPr lang="en-US" sz="3350" dirty="0" err="1">
                <a:solidFill>
                  <a:srgbClr val="000000"/>
                </a:solidFill>
                <a:latin typeface="Open Sans 1"/>
              </a:rPr>
              <a:t>aan</a:t>
            </a:r>
            <a:r>
              <a:rPr lang="en-US" sz="3350" dirty="0">
                <a:solidFill>
                  <a:srgbClr val="000000"/>
                </a:solidFill>
                <a:latin typeface="Open Sans 1"/>
              </a:rPr>
              <a:t> je </a:t>
            </a:r>
            <a:r>
              <a:rPr lang="en-US" sz="3350" dirty="0" err="1">
                <a:solidFill>
                  <a:srgbClr val="000000"/>
                </a:solidFill>
                <a:latin typeface="Open Sans 1"/>
              </a:rPr>
              <a:t>leerlingen</a:t>
            </a:r>
            <a:r>
              <a:rPr lang="en-US" sz="3350" dirty="0">
                <a:solidFill>
                  <a:srgbClr val="000000"/>
                </a:solidFill>
                <a:latin typeface="Open Sans 1"/>
              </a:rPr>
              <a:t> om </a:t>
            </a:r>
            <a:r>
              <a:rPr lang="en-US" sz="3350" dirty="0" err="1">
                <a:solidFill>
                  <a:srgbClr val="000000"/>
                </a:solidFill>
                <a:latin typeface="Open Sans 1"/>
              </a:rPr>
              <a:t>meer</a:t>
            </a:r>
            <a:r>
              <a:rPr lang="en-US" sz="3350" dirty="0">
                <a:solidFill>
                  <a:srgbClr val="000000"/>
                </a:solidFill>
                <a:latin typeface="Open Sans 1"/>
              </a:rPr>
              <a:t> </a:t>
            </a:r>
            <a:r>
              <a:rPr lang="en-US" sz="3350" dirty="0" err="1">
                <a:solidFill>
                  <a:srgbClr val="000000"/>
                </a:solidFill>
                <a:latin typeface="Open Sans 1"/>
              </a:rPr>
              <a:t>te</a:t>
            </a:r>
            <a:r>
              <a:rPr lang="en-US" sz="3350" dirty="0">
                <a:solidFill>
                  <a:srgbClr val="000000"/>
                </a:solidFill>
                <a:latin typeface="Open Sans 1"/>
              </a:rPr>
              <a:t> </a:t>
            </a:r>
            <a:r>
              <a:rPr lang="en-US" sz="3350" dirty="0" err="1">
                <a:solidFill>
                  <a:srgbClr val="000000"/>
                </a:solidFill>
                <a:latin typeface="Open Sans 1"/>
              </a:rPr>
              <a:t>weten</a:t>
            </a:r>
            <a:r>
              <a:rPr lang="en-US" sz="3350" dirty="0">
                <a:solidFill>
                  <a:srgbClr val="000000"/>
                </a:solidFill>
                <a:latin typeface="Open Sans 1"/>
              </a:rPr>
              <a:t> </a:t>
            </a:r>
            <a:r>
              <a:rPr lang="en-US" sz="3350" dirty="0" err="1">
                <a:solidFill>
                  <a:srgbClr val="000000"/>
                </a:solidFill>
                <a:latin typeface="Open Sans 1"/>
              </a:rPr>
              <a:t>te</a:t>
            </a:r>
            <a:r>
              <a:rPr lang="en-US" sz="3350" dirty="0">
                <a:solidFill>
                  <a:srgbClr val="000000"/>
                </a:solidFill>
                <a:latin typeface="Open Sans 1"/>
              </a:rPr>
              <a:t> </a:t>
            </a:r>
            <a:r>
              <a:rPr lang="en-US" sz="3350" dirty="0" err="1">
                <a:solidFill>
                  <a:srgbClr val="000000"/>
                </a:solidFill>
                <a:latin typeface="Open Sans 1"/>
              </a:rPr>
              <a:t>komen</a:t>
            </a:r>
            <a:r>
              <a:rPr lang="en-US" sz="3350" dirty="0">
                <a:solidFill>
                  <a:srgbClr val="000000"/>
                </a:solidFill>
                <a:latin typeface="Open Sans 1"/>
              </a:rPr>
              <a:t> over </a:t>
            </a:r>
            <a:r>
              <a:rPr lang="en-US" sz="3350" dirty="0" err="1">
                <a:solidFill>
                  <a:srgbClr val="000000"/>
                </a:solidFill>
                <a:latin typeface="Open Sans 1"/>
              </a:rPr>
              <a:t>hun</a:t>
            </a:r>
            <a:r>
              <a:rPr lang="en-US" sz="3350" dirty="0">
                <a:solidFill>
                  <a:srgbClr val="000000"/>
                </a:solidFill>
                <a:latin typeface="Open Sans 1"/>
              </a:rPr>
              <a:t> </a:t>
            </a:r>
            <a:r>
              <a:rPr lang="en-US" sz="3350" dirty="0" err="1">
                <a:solidFill>
                  <a:srgbClr val="000000"/>
                </a:solidFill>
                <a:latin typeface="Open Sans 1"/>
              </a:rPr>
              <a:t>leefwereld</a:t>
            </a:r>
            <a:r>
              <a:rPr lang="en-US" sz="3350" dirty="0">
                <a:solidFill>
                  <a:srgbClr val="000000"/>
                </a:solidFill>
                <a:latin typeface="Open Sans 1"/>
              </a:rPr>
              <a:t> </a:t>
            </a:r>
            <a:r>
              <a:rPr lang="en-US" sz="3350" dirty="0" err="1">
                <a:solidFill>
                  <a:srgbClr val="000000"/>
                </a:solidFill>
                <a:latin typeface="Open Sans 1"/>
              </a:rPr>
              <a:t>en</a:t>
            </a:r>
            <a:r>
              <a:rPr lang="en-US" sz="3350" dirty="0">
                <a:solidFill>
                  <a:srgbClr val="000000"/>
                </a:solidFill>
                <a:latin typeface="Open Sans 1"/>
              </a:rPr>
              <a:t> </a:t>
            </a:r>
            <a:r>
              <a:rPr lang="en-US" sz="3350" dirty="0" err="1">
                <a:solidFill>
                  <a:srgbClr val="000000"/>
                </a:solidFill>
                <a:latin typeface="Open Sans 1"/>
              </a:rPr>
              <a:t>schrijf</a:t>
            </a:r>
            <a:r>
              <a:rPr lang="en-US" sz="3350" dirty="0">
                <a:solidFill>
                  <a:srgbClr val="000000"/>
                </a:solidFill>
                <a:latin typeface="Open Sans 1"/>
              </a:rPr>
              <a:t> </a:t>
            </a:r>
            <a:r>
              <a:rPr lang="en-US" sz="3350" dirty="0" err="1">
                <a:solidFill>
                  <a:srgbClr val="000000"/>
                </a:solidFill>
                <a:latin typeface="Open Sans 1"/>
              </a:rPr>
              <a:t>deze</a:t>
            </a:r>
            <a:r>
              <a:rPr lang="en-US" sz="3350" dirty="0">
                <a:solidFill>
                  <a:srgbClr val="000000"/>
                </a:solidFill>
                <a:latin typeface="Open Sans 1"/>
              </a:rPr>
              <a:t> op. </a:t>
            </a:r>
            <a:r>
              <a:rPr lang="en-US" sz="3350" dirty="0" err="1">
                <a:solidFill>
                  <a:srgbClr val="000000"/>
                </a:solidFill>
                <a:latin typeface="Open Sans 1"/>
              </a:rPr>
              <a:t>Bedenk</a:t>
            </a:r>
            <a:r>
              <a:rPr lang="en-US" sz="3350" dirty="0">
                <a:solidFill>
                  <a:srgbClr val="000000"/>
                </a:solidFill>
                <a:latin typeface="Open Sans 1"/>
              </a:rPr>
              <a:t> </a:t>
            </a:r>
            <a:r>
              <a:rPr lang="en-US" sz="3350" dirty="0" err="1">
                <a:solidFill>
                  <a:srgbClr val="000000"/>
                </a:solidFill>
                <a:latin typeface="Open Sans 1"/>
              </a:rPr>
              <a:t>ook</a:t>
            </a:r>
            <a:r>
              <a:rPr lang="en-US" sz="3350" dirty="0">
                <a:solidFill>
                  <a:srgbClr val="000000"/>
                </a:solidFill>
                <a:latin typeface="Open Sans 1"/>
              </a:rPr>
              <a:t> op </a:t>
            </a:r>
            <a:r>
              <a:rPr lang="en-US" sz="3350" dirty="0" err="1">
                <a:solidFill>
                  <a:srgbClr val="000000"/>
                </a:solidFill>
                <a:latin typeface="Open Sans 1"/>
              </a:rPr>
              <a:t>welke</a:t>
            </a:r>
            <a:r>
              <a:rPr lang="en-US" sz="3350" dirty="0">
                <a:solidFill>
                  <a:srgbClr val="000000"/>
                </a:solidFill>
                <a:latin typeface="Open Sans 1"/>
              </a:rPr>
              <a:t> </a:t>
            </a:r>
            <a:r>
              <a:rPr lang="en-US" sz="3350" dirty="0" err="1">
                <a:solidFill>
                  <a:srgbClr val="000000"/>
                </a:solidFill>
                <a:latin typeface="Open Sans 1"/>
              </a:rPr>
              <a:t>manier</a:t>
            </a:r>
            <a:r>
              <a:rPr lang="en-US" sz="3350" dirty="0">
                <a:solidFill>
                  <a:srgbClr val="000000"/>
                </a:solidFill>
                <a:latin typeface="Open Sans 1"/>
              </a:rPr>
              <a:t> </a:t>
            </a:r>
            <a:r>
              <a:rPr lang="en-US" sz="3350" dirty="0" err="1">
                <a:solidFill>
                  <a:srgbClr val="000000"/>
                </a:solidFill>
                <a:latin typeface="Open Sans 1"/>
              </a:rPr>
              <a:t>hun</a:t>
            </a:r>
            <a:r>
              <a:rPr lang="en-US" sz="3350" dirty="0">
                <a:solidFill>
                  <a:srgbClr val="000000"/>
                </a:solidFill>
                <a:latin typeface="Open Sans 1"/>
              </a:rPr>
              <a:t> </a:t>
            </a:r>
            <a:r>
              <a:rPr lang="en-US" sz="3350" dirty="0" err="1">
                <a:solidFill>
                  <a:srgbClr val="000000"/>
                </a:solidFill>
                <a:latin typeface="Open Sans 1"/>
              </a:rPr>
              <a:t>leefwereld</a:t>
            </a:r>
            <a:r>
              <a:rPr lang="en-US" sz="3350" dirty="0">
                <a:solidFill>
                  <a:srgbClr val="000000"/>
                </a:solidFill>
                <a:latin typeface="Open Sans 1"/>
              </a:rPr>
              <a:t> </a:t>
            </a:r>
            <a:r>
              <a:rPr lang="en-US" sz="3350" dirty="0" err="1">
                <a:solidFill>
                  <a:srgbClr val="000000"/>
                </a:solidFill>
                <a:latin typeface="Open Sans 1"/>
              </a:rPr>
              <a:t>naar</a:t>
            </a:r>
            <a:r>
              <a:rPr lang="en-US" sz="3350" dirty="0">
                <a:solidFill>
                  <a:srgbClr val="000000"/>
                </a:solidFill>
                <a:latin typeface="Open Sans 1"/>
              </a:rPr>
              <a:t> </a:t>
            </a:r>
            <a:r>
              <a:rPr lang="en-US" sz="3350" dirty="0" err="1">
                <a:solidFill>
                  <a:srgbClr val="000000"/>
                </a:solidFill>
                <a:latin typeface="Open Sans 1"/>
              </a:rPr>
              <a:t>voren</a:t>
            </a:r>
            <a:r>
              <a:rPr lang="en-US" sz="3350" dirty="0">
                <a:solidFill>
                  <a:srgbClr val="000000"/>
                </a:solidFill>
                <a:latin typeface="Open Sans 1"/>
              </a:rPr>
              <a:t> </a:t>
            </a:r>
            <a:r>
              <a:rPr lang="en-US" sz="3350" dirty="0" err="1">
                <a:solidFill>
                  <a:srgbClr val="000000"/>
                </a:solidFill>
                <a:latin typeface="Open Sans 1"/>
              </a:rPr>
              <a:t>kan</a:t>
            </a:r>
            <a:r>
              <a:rPr lang="en-US" sz="3350" dirty="0">
                <a:solidFill>
                  <a:srgbClr val="000000"/>
                </a:solidFill>
                <a:latin typeface="Open Sans 1"/>
              </a:rPr>
              <a:t> </a:t>
            </a:r>
            <a:r>
              <a:rPr lang="en-US" sz="3350" dirty="0" err="1">
                <a:solidFill>
                  <a:srgbClr val="000000"/>
                </a:solidFill>
                <a:latin typeface="Open Sans 1"/>
              </a:rPr>
              <a:t>komen</a:t>
            </a:r>
            <a:r>
              <a:rPr lang="en-US" sz="3350" dirty="0">
                <a:solidFill>
                  <a:srgbClr val="000000"/>
                </a:solidFill>
                <a:latin typeface="Open Sans 1"/>
              </a:rPr>
              <a:t> in de les.</a:t>
            </a:r>
            <a:endParaRPr lang="en-US" sz="3350" dirty="0">
              <a:solidFill>
                <a:srgbClr val="000000"/>
              </a:solidFill>
              <a:latin typeface="Open Sans 1"/>
              <a:ea typeface="Open Sans 1"/>
              <a:cs typeface="Open Sans 1"/>
            </a:endParaRPr>
          </a:p>
          <a:p>
            <a:pPr>
              <a:lnSpc>
                <a:spcPts val="4522"/>
              </a:lnSpc>
              <a:spcBef>
                <a:spcPct val="0"/>
              </a:spcBef>
            </a:pPr>
            <a:endParaRPr lang="en-US" sz="3379" dirty="0">
              <a:solidFill>
                <a:srgbClr val="000000"/>
              </a:solidFill>
              <a:latin typeface="Open Sans 1"/>
            </a:endParaRPr>
          </a:p>
          <a:p>
            <a:pPr>
              <a:lnSpc>
                <a:spcPts val="4522"/>
              </a:lnSpc>
              <a:spcBef>
                <a:spcPct val="0"/>
              </a:spcBef>
            </a:pPr>
            <a:r>
              <a:rPr lang="en-US" sz="3350" dirty="0">
                <a:solidFill>
                  <a:srgbClr val="000000"/>
                </a:solidFill>
                <a:latin typeface="Open Sans 1"/>
                <a:ea typeface="Open Sans 1"/>
                <a:cs typeface="Open Sans 1"/>
              </a:rPr>
              <a:t>Extra: om </a:t>
            </a:r>
            <a:r>
              <a:rPr lang="en-US" sz="3350" dirty="0" err="1">
                <a:solidFill>
                  <a:srgbClr val="000000"/>
                </a:solidFill>
                <a:latin typeface="Open Sans 1"/>
                <a:ea typeface="Open Sans 1"/>
                <a:cs typeface="Open Sans 1"/>
              </a:rPr>
              <a:t>leerlingen</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ook</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kennis</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te</a:t>
            </a:r>
            <a:r>
              <a:rPr lang="en-US" sz="3350" dirty="0">
                <a:solidFill>
                  <a:srgbClr val="000000"/>
                </a:solidFill>
                <a:latin typeface="Open Sans 1"/>
                <a:ea typeface="Open Sans 1"/>
                <a:cs typeface="Open Sans 1"/>
              </a:rPr>
              <a:t> laten </a:t>
            </a:r>
            <a:r>
              <a:rPr lang="en-US" sz="3350" dirty="0" err="1">
                <a:solidFill>
                  <a:srgbClr val="000000"/>
                </a:solidFill>
                <a:latin typeface="Open Sans 1"/>
                <a:ea typeface="Open Sans 1"/>
                <a:cs typeface="Open Sans 1"/>
              </a:rPr>
              <a:t>maken</a:t>
            </a:r>
            <a:r>
              <a:rPr lang="en-US" sz="3350" dirty="0">
                <a:solidFill>
                  <a:srgbClr val="000000"/>
                </a:solidFill>
                <a:latin typeface="Open Sans 1"/>
                <a:ea typeface="Open Sans 1"/>
                <a:cs typeface="Open Sans 1"/>
              </a:rPr>
              <a:t> met </a:t>
            </a:r>
            <a:r>
              <a:rPr lang="en-US" sz="3350" dirty="0" err="1">
                <a:solidFill>
                  <a:srgbClr val="000000"/>
                </a:solidFill>
                <a:latin typeface="Open Sans 1"/>
                <a:ea typeface="Open Sans 1"/>
                <a:cs typeface="Open Sans 1"/>
              </a:rPr>
              <a:t>andere</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perspectieven</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kun</a:t>
            </a:r>
            <a:r>
              <a:rPr lang="en-US" sz="3350" dirty="0">
                <a:solidFill>
                  <a:srgbClr val="000000"/>
                </a:solidFill>
                <a:latin typeface="Open Sans 1"/>
                <a:ea typeface="Open Sans 1"/>
                <a:cs typeface="Open Sans 1"/>
              </a:rPr>
              <a:t> je hen laten </a:t>
            </a:r>
            <a:r>
              <a:rPr lang="en-US" sz="3350" dirty="0" err="1">
                <a:solidFill>
                  <a:srgbClr val="000000"/>
                </a:solidFill>
                <a:latin typeface="Open Sans 1"/>
                <a:ea typeface="Open Sans 1"/>
                <a:cs typeface="Open Sans 1"/>
              </a:rPr>
              <a:t>nadenken</a:t>
            </a:r>
            <a:r>
              <a:rPr lang="en-US" sz="3350" dirty="0">
                <a:solidFill>
                  <a:srgbClr val="000000"/>
                </a:solidFill>
                <a:latin typeface="Open Sans 1"/>
                <a:ea typeface="Open Sans 1"/>
                <a:cs typeface="Open Sans 1"/>
              </a:rPr>
              <a:t> over de </a:t>
            </a:r>
            <a:r>
              <a:rPr lang="en-US" sz="3350" dirty="0" err="1">
                <a:solidFill>
                  <a:srgbClr val="000000"/>
                </a:solidFill>
                <a:latin typeface="Open Sans 1"/>
                <a:ea typeface="Open Sans 1"/>
                <a:cs typeface="Open Sans 1"/>
              </a:rPr>
              <a:t>leefwereld</a:t>
            </a:r>
            <a:r>
              <a:rPr lang="en-US" sz="3350" dirty="0">
                <a:solidFill>
                  <a:srgbClr val="000000"/>
                </a:solidFill>
                <a:latin typeface="Open Sans 1"/>
                <a:ea typeface="Open Sans 1"/>
                <a:cs typeface="Open Sans 1"/>
              </a:rPr>
              <a:t> van </a:t>
            </a:r>
            <a:r>
              <a:rPr lang="en-US" sz="3350" dirty="0" err="1">
                <a:solidFill>
                  <a:srgbClr val="000000"/>
                </a:solidFill>
                <a:latin typeface="Open Sans 1"/>
                <a:ea typeface="Open Sans 1"/>
                <a:cs typeface="Open Sans 1"/>
              </a:rPr>
              <a:t>anderen</a:t>
            </a:r>
            <a:r>
              <a:rPr lang="en-US" sz="3350" dirty="0">
                <a:solidFill>
                  <a:srgbClr val="000000"/>
                </a:solidFill>
                <a:latin typeface="Open Sans 1"/>
                <a:ea typeface="Open Sans 1"/>
                <a:cs typeface="Open Sans 1"/>
              </a:rPr>
              <a:t>. Wat </a:t>
            </a:r>
            <a:r>
              <a:rPr lang="en-US" sz="3350" dirty="0" err="1">
                <a:solidFill>
                  <a:srgbClr val="000000"/>
                </a:solidFill>
                <a:latin typeface="Open Sans 1"/>
                <a:ea typeface="Open Sans 1"/>
                <a:cs typeface="Open Sans 1"/>
              </a:rPr>
              <a:t>voor</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soort</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opdrachten</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zou</a:t>
            </a:r>
            <a:r>
              <a:rPr lang="en-US" sz="3350" dirty="0">
                <a:solidFill>
                  <a:srgbClr val="000000"/>
                </a:solidFill>
                <a:latin typeface="Open Sans 1"/>
                <a:ea typeface="Open Sans 1"/>
                <a:cs typeface="Open Sans 1"/>
              </a:rPr>
              <a:t> je </a:t>
            </a:r>
            <a:r>
              <a:rPr lang="en-US" sz="3350" dirty="0" err="1">
                <a:solidFill>
                  <a:srgbClr val="000000"/>
                </a:solidFill>
                <a:latin typeface="Open Sans 1"/>
                <a:ea typeface="Open Sans 1"/>
                <a:cs typeface="Open Sans 1"/>
              </a:rPr>
              <a:t>hiervoor</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kunnen</a:t>
            </a:r>
            <a:r>
              <a:rPr lang="en-US" sz="3350" dirty="0">
                <a:solidFill>
                  <a:srgbClr val="000000"/>
                </a:solidFill>
                <a:latin typeface="Open Sans 1"/>
                <a:ea typeface="Open Sans 1"/>
                <a:cs typeface="Open Sans 1"/>
              </a:rPr>
              <a:t> </a:t>
            </a:r>
            <a:r>
              <a:rPr lang="en-US" sz="3350" dirty="0" err="1">
                <a:solidFill>
                  <a:srgbClr val="000000"/>
                </a:solidFill>
                <a:latin typeface="Open Sans 1"/>
                <a:ea typeface="Open Sans 1"/>
                <a:cs typeface="Open Sans 1"/>
              </a:rPr>
              <a:t>inzetten</a:t>
            </a:r>
            <a:r>
              <a:rPr lang="en-US" sz="3350" dirty="0">
                <a:solidFill>
                  <a:srgbClr val="000000"/>
                </a:solidFill>
                <a:latin typeface="Open Sans 1"/>
                <a:ea typeface="Open Sans 1"/>
                <a:cs typeface="Open Sans 1"/>
              </a:rPr>
              <a:t>?</a:t>
            </a:r>
          </a:p>
        </p:txBody>
      </p:sp>
    </p:spTree>
    <p:extLst>
      <p:ext uri="{BB962C8B-B14F-4D97-AF65-F5344CB8AC3E}">
        <p14:creationId xmlns:p14="http://schemas.microsoft.com/office/powerpoint/2010/main" val="39241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26739" y="0"/>
            <a:ext cx="10287000" cy="10287000"/>
            <a:chOff x="0" y="0"/>
            <a:chExt cx="4572000" cy="4572000"/>
          </a:xfrm>
        </p:grpSpPr>
        <p:sp>
          <p:nvSpPr>
            <p:cNvPr id="3" name="Freeform 3"/>
            <p:cNvSpPr/>
            <p:nvPr/>
          </p:nvSpPr>
          <p:spPr>
            <a:xfrm>
              <a:off x="-1524" y="0"/>
              <a:ext cx="4572000" cy="4572000"/>
            </a:xfrm>
            <a:custGeom>
              <a:avLst/>
              <a:gdLst/>
              <a:ahLst/>
              <a:cxnLst/>
              <a:rect l="l" t="t" r="r" b="b"/>
              <a:pathLst>
                <a:path w="4572000" h="4572000">
                  <a:moveTo>
                    <a:pt x="4572000" y="0"/>
                  </a:moveTo>
                  <a:lnTo>
                    <a:pt x="4572000" y="4572000"/>
                  </a:lnTo>
                  <a:lnTo>
                    <a:pt x="0" y="4572000"/>
                  </a:lnTo>
                  <a:lnTo>
                    <a:pt x="0" y="0"/>
                  </a:lnTo>
                  <a:lnTo>
                    <a:pt x="4572000" y="0"/>
                  </a:lnTo>
                  <a:close/>
                </a:path>
              </a:pathLst>
            </a:custGeom>
            <a:blipFill>
              <a:blip r:embed="rId3"/>
              <a:stretch>
                <a:fillRect l="-34429" r="-15570"/>
              </a:stretch>
            </a:blipFill>
          </p:spPr>
          <p:txBody>
            <a:bodyPr/>
            <a:lstStyle/>
            <a:p>
              <a:endParaRPr lang="nl-NL"/>
            </a:p>
          </p:txBody>
        </p:sp>
        <p:sp>
          <p:nvSpPr>
            <p:cNvPr id="4" name="Freeform 4"/>
            <p:cNvSpPr/>
            <p:nvPr/>
          </p:nvSpPr>
          <p:spPr>
            <a:xfrm>
              <a:off x="-1524" y="0"/>
              <a:ext cx="4572000" cy="4572000"/>
            </a:xfrm>
            <a:custGeom>
              <a:avLst/>
              <a:gdLst/>
              <a:ahLst/>
              <a:cxnLst/>
              <a:rect l="l" t="t" r="r" b="b"/>
              <a:pathLst>
                <a:path w="4572000" h="4572000">
                  <a:moveTo>
                    <a:pt x="4572000" y="0"/>
                  </a:moveTo>
                  <a:lnTo>
                    <a:pt x="4572000" y="4572000"/>
                  </a:lnTo>
                  <a:lnTo>
                    <a:pt x="0" y="4572000"/>
                  </a:lnTo>
                  <a:lnTo>
                    <a:pt x="0" y="0"/>
                  </a:lnTo>
                  <a:lnTo>
                    <a:pt x="4572000" y="0"/>
                  </a:lnTo>
                  <a:close/>
                </a:path>
              </a:pathLst>
            </a:custGeom>
            <a:blipFill>
              <a:blip r:embed="rId4"/>
              <a:stretch>
                <a:fillRect/>
              </a:stretch>
            </a:blipFill>
          </p:spPr>
          <p:txBody>
            <a:bodyPr/>
            <a:lstStyle/>
            <a:p>
              <a:endParaRPr lang="nl-NL"/>
            </a:p>
          </p:txBody>
        </p:sp>
      </p:grpSp>
      <p:sp>
        <p:nvSpPr>
          <p:cNvPr id="5" name="TextBox 5"/>
          <p:cNvSpPr txBox="1"/>
          <p:nvPr/>
        </p:nvSpPr>
        <p:spPr>
          <a:xfrm>
            <a:off x="589037" y="647700"/>
            <a:ext cx="5544029" cy="2953181"/>
          </a:xfrm>
          <a:prstGeom prst="rect">
            <a:avLst/>
          </a:prstGeom>
        </p:spPr>
        <p:txBody>
          <a:bodyPr wrap="square" lIns="0" tIns="0" rIns="0" bIns="0" rtlCol="0" anchor="t">
            <a:spAutoFit/>
          </a:bodyPr>
          <a:lstStyle/>
          <a:p>
            <a:pPr algn="ctr">
              <a:lnSpc>
                <a:spcPts val="27352"/>
              </a:lnSpc>
            </a:pPr>
            <a:r>
              <a:rPr lang="en-US" sz="8000" dirty="0">
                <a:solidFill>
                  <a:srgbClr val="000000"/>
                </a:solidFill>
                <a:latin typeface="Open Sans 1" panose="020B0604020202020204" charset="0"/>
                <a:ea typeface="Open Sans 1" panose="020B0604020202020204" charset="0"/>
                <a:cs typeface="Open Sans 1" panose="020B0604020202020204" charset="0"/>
              </a:rPr>
              <a:t>Regels</a:t>
            </a:r>
          </a:p>
        </p:txBody>
      </p:sp>
      <p:sp>
        <p:nvSpPr>
          <p:cNvPr id="6" name="TextBox 6"/>
          <p:cNvSpPr txBox="1"/>
          <p:nvPr/>
        </p:nvSpPr>
        <p:spPr>
          <a:xfrm>
            <a:off x="1313971" y="3772903"/>
            <a:ext cx="9638190" cy="6584880"/>
          </a:xfrm>
          <a:prstGeom prst="rect">
            <a:avLst/>
          </a:prstGeom>
        </p:spPr>
        <p:txBody>
          <a:bodyPr lIns="0" tIns="0" rIns="0" bIns="0" rtlCol="0" anchor="t">
            <a:spAutoFit/>
          </a:bodyPr>
          <a:lstStyle/>
          <a:p>
            <a:pPr>
              <a:lnSpc>
                <a:spcPts val="7529"/>
              </a:lnSpc>
            </a:pPr>
            <a:r>
              <a:rPr lang="en-US" sz="2800" dirty="0">
                <a:solidFill>
                  <a:srgbClr val="000000"/>
                </a:solidFill>
                <a:latin typeface="Open Sans 1" panose="020B0604020202020204" charset="0"/>
                <a:ea typeface="Open Sans 1" panose="020B0604020202020204" charset="0"/>
                <a:cs typeface="Open Sans 1" panose="020B0604020202020204" charset="0"/>
              </a:rPr>
              <a:t>Hoe </a:t>
            </a:r>
            <a:r>
              <a:rPr lang="en-US" sz="2800" dirty="0" err="1">
                <a:solidFill>
                  <a:srgbClr val="000000"/>
                </a:solidFill>
                <a:latin typeface="Open Sans 1" panose="020B0604020202020204" charset="0"/>
                <a:ea typeface="Open Sans 1" panose="020B0604020202020204" charset="0"/>
                <a:cs typeface="Open Sans 1" panose="020B0604020202020204" charset="0"/>
              </a:rPr>
              <a:t>stel</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jij</a:t>
            </a:r>
            <a:r>
              <a:rPr lang="en-US" sz="2800" dirty="0">
                <a:solidFill>
                  <a:srgbClr val="000000"/>
                </a:solidFill>
                <a:latin typeface="Open Sans 1" panose="020B0604020202020204" charset="0"/>
                <a:ea typeface="Open Sans 1" panose="020B0604020202020204" charset="0"/>
                <a:cs typeface="Open Sans 1" panose="020B0604020202020204" charset="0"/>
              </a:rPr>
              <a:t> regels op </a:t>
            </a:r>
            <a:r>
              <a:rPr lang="en-US" sz="2800" dirty="0" err="1">
                <a:solidFill>
                  <a:srgbClr val="000000"/>
                </a:solidFill>
                <a:latin typeface="Open Sans 1" panose="020B0604020202020204" charset="0"/>
                <a:ea typeface="Open Sans 1" panose="020B0604020202020204" charset="0"/>
                <a:cs typeface="Open Sans 1" panose="020B0604020202020204" charset="0"/>
              </a:rPr>
              <a:t>binnen</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jouw</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lespraktijk</a:t>
            </a:r>
            <a:r>
              <a:rPr lang="en-US" sz="2800" dirty="0">
                <a:solidFill>
                  <a:srgbClr val="000000"/>
                </a:solidFill>
                <a:latin typeface="Open Sans 1" panose="020B0604020202020204" charset="0"/>
                <a:ea typeface="Open Sans 1" panose="020B0604020202020204" charset="0"/>
                <a:cs typeface="Open Sans 1" panose="020B0604020202020204" charset="0"/>
              </a:rPr>
              <a:t>?</a:t>
            </a:r>
            <a:endParaRPr lang="nl-NL" sz="1000" dirty="0">
              <a:latin typeface="Open Sans 1" panose="020B0604020202020204" charset="0"/>
              <a:ea typeface="Open Sans 1" panose="020B0604020202020204" charset="0"/>
              <a:cs typeface="Open Sans 1" panose="020B0604020202020204" charset="0"/>
            </a:endParaRPr>
          </a:p>
          <a:p>
            <a:pPr>
              <a:lnSpc>
                <a:spcPts val="7529"/>
              </a:lnSpc>
            </a:pPr>
            <a:r>
              <a:rPr lang="en-US" sz="2800" dirty="0">
                <a:solidFill>
                  <a:srgbClr val="000000"/>
                </a:solidFill>
                <a:latin typeface="Open Sans 1" panose="020B0604020202020204" charset="0"/>
                <a:ea typeface="Open Sans 1" panose="020B0604020202020204" charset="0"/>
                <a:cs typeface="Open Sans 1" panose="020B0604020202020204" charset="0"/>
              </a:rPr>
              <a:t>Wat is </a:t>
            </a:r>
            <a:r>
              <a:rPr lang="en-US" sz="2800" dirty="0" err="1">
                <a:solidFill>
                  <a:srgbClr val="000000"/>
                </a:solidFill>
                <a:latin typeface="Open Sans 1" panose="020B0604020202020204" charset="0"/>
                <a:ea typeface="Open Sans 1" panose="020B0604020202020204" charset="0"/>
                <a:cs typeface="Open Sans 1" panose="020B0604020202020204" charset="0"/>
              </a:rPr>
              <a:t>voor</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jou</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belangrijk</a:t>
            </a:r>
            <a:r>
              <a:rPr lang="en-US" sz="2800" dirty="0">
                <a:solidFill>
                  <a:srgbClr val="000000"/>
                </a:solidFill>
                <a:latin typeface="Open Sans 1" panose="020B0604020202020204" charset="0"/>
                <a:ea typeface="Open Sans 1" panose="020B0604020202020204" charset="0"/>
                <a:cs typeface="Open Sans 1" panose="020B0604020202020204" charset="0"/>
              </a:rPr>
              <a:t>?</a:t>
            </a:r>
          </a:p>
          <a:p>
            <a:pPr>
              <a:lnSpc>
                <a:spcPts val="7529"/>
              </a:lnSpc>
            </a:pPr>
            <a:r>
              <a:rPr lang="en-US" sz="2800" dirty="0">
                <a:solidFill>
                  <a:srgbClr val="000000"/>
                </a:solidFill>
                <a:latin typeface="Open Sans 1" panose="020B0604020202020204" charset="0"/>
                <a:ea typeface="Open Sans 1" panose="020B0604020202020204" charset="0"/>
                <a:cs typeface="Open Sans 1" panose="020B0604020202020204" charset="0"/>
              </a:rPr>
              <a:t>Hoe </a:t>
            </a:r>
            <a:r>
              <a:rPr lang="en-US" sz="2800" dirty="0" err="1">
                <a:solidFill>
                  <a:srgbClr val="000000"/>
                </a:solidFill>
                <a:latin typeface="Open Sans 1" panose="020B0604020202020204" charset="0"/>
                <a:ea typeface="Open Sans 1" panose="020B0604020202020204" charset="0"/>
                <a:cs typeface="Open Sans 1" panose="020B0604020202020204" charset="0"/>
              </a:rPr>
              <a:t>communiceer</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jij</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dit</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richting</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leerlingen</a:t>
            </a:r>
            <a:r>
              <a:rPr lang="en-US" sz="2800" dirty="0">
                <a:solidFill>
                  <a:srgbClr val="000000"/>
                </a:solidFill>
                <a:latin typeface="Open Sans 1" panose="020B0604020202020204" charset="0"/>
                <a:ea typeface="Open Sans 1" panose="020B0604020202020204" charset="0"/>
                <a:cs typeface="Open Sans 1" panose="020B0604020202020204" charset="0"/>
              </a:rPr>
              <a:t>?</a:t>
            </a:r>
          </a:p>
          <a:p>
            <a:pPr>
              <a:lnSpc>
                <a:spcPts val="7529"/>
              </a:lnSpc>
            </a:pPr>
            <a:r>
              <a:rPr lang="en-US" sz="2800" dirty="0">
                <a:solidFill>
                  <a:srgbClr val="000000"/>
                </a:solidFill>
                <a:latin typeface="Open Sans 1" panose="020B0604020202020204" charset="0"/>
                <a:ea typeface="Open Sans 1" panose="020B0604020202020204" charset="0"/>
                <a:cs typeface="Open Sans 1" panose="020B0604020202020204" charset="0"/>
              </a:rPr>
              <a:t>Wat doe je </a:t>
            </a:r>
            <a:r>
              <a:rPr lang="en-US" sz="2800" dirty="0" err="1">
                <a:solidFill>
                  <a:srgbClr val="000000"/>
                </a:solidFill>
                <a:latin typeface="Open Sans 1" panose="020B0604020202020204" charset="0"/>
                <a:ea typeface="Open Sans 1" panose="020B0604020202020204" charset="0"/>
                <a:cs typeface="Open Sans 1" panose="020B0604020202020204" charset="0"/>
              </a:rPr>
              <a:t>wanneer</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leerlingen</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zich</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niet</a:t>
            </a:r>
            <a:r>
              <a:rPr lang="en-US" sz="2800" dirty="0">
                <a:solidFill>
                  <a:srgbClr val="000000"/>
                </a:solidFill>
                <a:latin typeface="Open Sans 1" panose="020B0604020202020204" charset="0"/>
                <a:ea typeface="Open Sans 1" panose="020B0604020202020204" charset="0"/>
                <a:cs typeface="Open Sans 1" panose="020B0604020202020204" charset="0"/>
              </a:rPr>
              <a:t> </a:t>
            </a:r>
            <a:r>
              <a:rPr lang="en-US" sz="2800" dirty="0" err="1">
                <a:solidFill>
                  <a:srgbClr val="000000"/>
                </a:solidFill>
                <a:latin typeface="Open Sans 1" panose="020B0604020202020204" charset="0"/>
                <a:ea typeface="Open Sans 1" panose="020B0604020202020204" charset="0"/>
                <a:cs typeface="Open Sans 1" panose="020B0604020202020204" charset="0"/>
              </a:rPr>
              <a:t>aan</a:t>
            </a:r>
            <a:r>
              <a:rPr lang="en-US" sz="2800" dirty="0">
                <a:solidFill>
                  <a:srgbClr val="000000"/>
                </a:solidFill>
                <a:latin typeface="Open Sans 1" panose="020B0604020202020204" charset="0"/>
                <a:ea typeface="Open Sans 1" panose="020B0604020202020204" charset="0"/>
                <a:cs typeface="Open Sans 1" panose="020B0604020202020204" charset="0"/>
              </a:rPr>
              <a:t> de regels </a:t>
            </a:r>
            <a:r>
              <a:rPr lang="en-US" sz="2800" dirty="0" err="1">
                <a:solidFill>
                  <a:srgbClr val="000000"/>
                </a:solidFill>
                <a:latin typeface="Open Sans 1" panose="020B0604020202020204" charset="0"/>
                <a:ea typeface="Open Sans 1" panose="020B0604020202020204" charset="0"/>
                <a:cs typeface="Open Sans 1" panose="020B0604020202020204" charset="0"/>
              </a:rPr>
              <a:t>houden</a:t>
            </a:r>
            <a:r>
              <a:rPr lang="en-US" sz="2800" dirty="0">
                <a:solidFill>
                  <a:srgbClr val="000000"/>
                </a:solidFill>
                <a:latin typeface="Open Sans 1" panose="020B0604020202020204" charset="0"/>
                <a:ea typeface="Open Sans 1" panose="020B0604020202020204" charset="0"/>
                <a:cs typeface="Open Sans 1" panose="020B0604020202020204" charset="0"/>
              </a:rPr>
              <a:t>?</a:t>
            </a:r>
          </a:p>
          <a:p>
            <a:pPr>
              <a:lnSpc>
                <a:spcPts val="7529"/>
              </a:lnSpc>
            </a:pPr>
            <a:endParaRPr lang="en-US" sz="2800" dirty="0">
              <a:solidFill>
                <a:srgbClr val="000000"/>
              </a:solidFill>
              <a:latin typeface="Open Sans 1" panose="020B0604020202020204" charset="0"/>
              <a:ea typeface="Open Sans 1" panose="020B0604020202020204" charset="0"/>
              <a:cs typeface="Open Sans 1" panose="020B0604020202020204" charset="0"/>
            </a:endParaRPr>
          </a:p>
          <a:p>
            <a:pPr>
              <a:lnSpc>
                <a:spcPts val="7529"/>
              </a:lnSpc>
            </a:pPr>
            <a:endParaRPr lang="en-US" sz="2800" dirty="0">
              <a:solidFill>
                <a:srgbClr val="000000"/>
              </a:solidFill>
              <a:latin typeface="Open Sans 1" panose="020B0604020202020204" charset="0"/>
              <a:ea typeface="Open Sans 1" panose="020B0604020202020204" charset="0"/>
              <a:cs typeface="Open Sans 1"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86BC-1685-B7F5-763F-215ED76F4C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F6692A-0A50-5BD9-CAB5-1E9D2F2624D6}"/>
              </a:ext>
            </a:extLst>
          </p:cNvPr>
          <p:cNvSpPr/>
          <p:nvPr/>
        </p:nvSpPr>
        <p:spPr>
          <a:xfrm flipH="1" flipV="1">
            <a:off x="0" y="-171426"/>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a:extLst>
              <a:ext uri="{FF2B5EF4-FFF2-40B4-BE49-F238E27FC236}">
                <a16:creationId xmlns:a16="http://schemas.microsoft.com/office/drawing/2014/main" id="{2E42B1FE-1384-7043-0F48-85C5119A80C3}"/>
              </a:ext>
            </a:extLst>
          </p:cNvPr>
          <p:cNvGrpSpPr/>
          <p:nvPr/>
        </p:nvGrpSpPr>
        <p:grpSpPr>
          <a:xfrm>
            <a:off x="-3962400" y="367964"/>
            <a:ext cx="24392403" cy="2258023"/>
            <a:chOff x="0" y="0"/>
            <a:chExt cx="2364305" cy="218865"/>
          </a:xfrm>
        </p:grpSpPr>
        <p:sp>
          <p:nvSpPr>
            <p:cNvPr id="4" name="Freeform 4">
              <a:extLst>
                <a:ext uri="{FF2B5EF4-FFF2-40B4-BE49-F238E27FC236}">
                  <a16:creationId xmlns:a16="http://schemas.microsoft.com/office/drawing/2014/main" id="{C202A8EC-C8AA-5C84-3E21-8CC2FD006C1B}"/>
                </a:ext>
              </a:extLst>
            </p:cNvPr>
            <p:cNvSpPr/>
            <p:nvPr/>
          </p:nvSpPr>
          <p:spPr>
            <a:xfrm>
              <a:off x="0" y="0"/>
              <a:ext cx="2364305" cy="218865"/>
            </a:xfrm>
            <a:custGeom>
              <a:avLst/>
              <a:gdLst/>
              <a:ahLst/>
              <a:cxnLst/>
              <a:rect l="l" t="t" r="r" b="b"/>
              <a:pathLst>
                <a:path w="2364305" h="218865">
                  <a:moveTo>
                    <a:pt x="2161105" y="0"/>
                  </a:moveTo>
                  <a:lnTo>
                    <a:pt x="0" y="0"/>
                  </a:lnTo>
                  <a:lnTo>
                    <a:pt x="203200" y="218865"/>
                  </a:lnTo>
                  <a:lnTo>
                    <a:pt x="2364305" y="218865"/>
                  </a:lnTo>
                  <a:lnTo>
                    <a:pt x="2161105"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a:extLst>
                <a:ext uri="{FF2B5EF4-FFF2-40B4-BE49-F238E27FC236}">
                  <a16:creationId xmlns:a16="http://schemas.microsoft.com/office/drawing/2014/main" id="{7E96DC88-3ECF-7DEA-DDFF-ED9E52180F76}"/>
                </a:ext>
              </a:extLst>
            </p:cNvPr>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TextBox 11">
            <a:extLst>
              <a:ext uri="{FF2B5EF4-FFF2-40B4-BE49-F238E27FC236}">
                <a16:creationId xmlns:a16="http://schemas.microsoft.com/office/drawing/2014/main" id="{D0027CBC-3F56-3233-92D3-FA86587BD641}"/>
              </a:ext>
            </a:extLst>
          </p:cNvPr>
          <p:cNvSpPr txBox="1"/>
          <p:nvPr/>
        </p:nvSpPr>
        <p:spPr>
          <a:xfrm>
            <a:off x="1728242" y="1069069"/>
            <a:ext cx="14812257" cy="839845"/>
          </a:xfrm>
          <a:prstGeom prst="rect">
            <a:avLst/>
          </a:prstGeom>
        </p:spPr>
        <p:txBody>
          <a:bodyPr lIns="0" tIns="0" rIns="0" bIns="0" rtlCol="0" anchor="t">
            <a:spAutoFit/>
          </a:bodyPr>
          <a:lstStyle/>
          <a:p>
            <a:pPr>
              <a:lnSpc>
                <a:spcPts val="6900"/>
              </a:lnSpc>
            </a:pPr>
            <a:r>
              <a:rPr lang="en-US" sz="5000" spc="40" dirty="0" err="1">
                <a:solidFill>
                  <a:srgbClr val="FFFFFF"/>
                </a:solidFill>
                <a:latin typeface="Archivo Black"/>
              </a:rPr>
              <a:t>Escalatieladder</a:t>
            </a:r>
            <a:r>
              <a:rPr lang="en-US" sz="5000" spc="40" dirty="0">
                <a:solidFill>
                  <a:srgbClr val="FFFFFF"/>
                </a:solidFill>
                <a:latin typeface="Archivo Black"/>
              </a:rPr>
              <a:t> </a:t>
            </a:r>
          </a:p>
        </p:txBody>
      </p:sp>
      <p:sp>
        <p:nvSpPr>
          <p:cNvPr id="12" name="TextBox 12">
            <a:extLst>
              <a:ext uri="{FF2B5EF4-FFF2-40B4-BE49-F238E27FC236}">
                <a16:creationId xmlns:a16="http://schemas.microsoft.com/office/drawing/2014/main" id="{2AF03DA9-8624-EE79-5196-2F601B7A2C2B}"/>
              </a:ext>
            </a:extLst>
          </p:cNvPr>
          <p:cNvSpPr txBox="1"/>
          <p:nvPr/>
        </p:nvSpPr>
        <p:spPr>
          <a:xfrm>
            <a:off x="2175294" y="3381037"/>
            <a:ext cx="12517258" cy="6087820"/>
          </a:xfrm>
          <a:prstGeom prst="rect">
            <a:avLst/>
          </a:prstGeom>
        </p:spPr>
        <p:txBody>
          <a:bodyPr wrap="square" lIns="0" tIns="0" rIns="0" bIns="0" rtlCol="0" anchor="t">
            <a:spAutoFit/>
          </a:bodyPr>
          <a:lstStyle/>
          <a:p>
            <a:pPr>
              <a:lnSpc>
                <a:spcPct val="90000"/>
              </a:lnSpc>
              <a:spcBef>
                <a:spcPts val="1000"/>
              </a:spcBef>
            </a:pPr>
            <a:r>
              <a:rPr lang="nl-NL" sz="3200" dirty="0">
                <a:solidFill>
                  <a:prstClr val="black"/>
                </a:solidFill>
                <a:ea typeface="Calibri"/>
                <a:cs typeface="Calibri"/>
              </a:rPr>
              <a:t>Wat: Je gaat een escalatieladder invullen aan de hand van klassensituaties</a:t>
            </a:r>
          </a:p>
          <a:p>
            <a:pPr>
              <a:lnSpc>
                <a:spcPct val="90000"/>
              </a:lnSpc>
              <a:spcBef>
                <a:spcPts val="1000"/>
              </a:spcBef>
            </a:pPr>
            <a:r>
              <a:rPr lang="nl-NL" sz="3200" dirty="0">
                <a:solidFill>
                  <a:prstClr val="black"/>
                </a:solidFill>
                <a:ea typeface="Calibri"/>
                <a:cs typeface="Calibri"/>
              </a:rPr>
              <a:t>Waarom: Hierbij krijg je inzicht in wanneer je welke interventie/opschaling het beste kunt inzetten.</a:t>
            </a:r>
          </a:p>
          <a:p>
            <a:pPr>
              <a:lnSpc>
                <a:spcPct val="90000"/>
              </a:lnSpc>
              <a:spcBef>
                <a:spcPts val="1000"/>
              </a:spcBef>
            </a:pPr>
            <a:r>
              <a:rPr lang="nl-NL" sz="3200" dirty="0">
                <a:solidFill>
                  <a:prstClr val="black"/>
                </a:solidFill>
                <a:ea typeface="Calibri"/>
                <a:cs typeface="Calibri"/>
              </a:rPr>
              <a:t>Hoe: In tweetallen kies je 10 gedragingen van leerlingen uit die relevant zijn voor jouw klassensituatie. Deze kaartjes leg je op de juiste trede van de escalatieladder, passend bij het niveau van escalatie.</a:t>
            </a:r>
          </a:p>
          <a:p>
            <a:pPr>
              <a:lnSpc>
                <a:spcPct val="90000"/>
              </a:lnSpc>
              <a:spcBef>
                <a:spcPts val="1000"/>
              </a:spcBef>
            </a:pPr>
            <a:r>
              <a:rPr lang="nl-NL" sz="3200">
                <a:solidFill>
                  <a:prstClr val="black"/>
                </a:solidFill>
                <a:ea typeface="Calibri"/>
                <a:cs typeface="Calibri"/>
              </a:rPr>
              <a:t>Hulp: Schoolopleider</a:t>
            </a:r>
            <a:endParaRPr lang="nl-NL" sz="3200" dirty="0">
              <a:solidFill>
                <a:prstClr val="black"/>
              </a:solidFill>
              <a:ea typeface="Calibri"/>
              <a:cs typeface="Calibri"/>
            </a:endParaRPr>
          </a:p>
          <a:p>
            <a:pPr>
              <a:lnSpc>
                <a:spcPct val="90000"/>
              </a:lnSpc>
              <a:spcBef>
                <a:spcPts val="1000"/>
              </a:spcBef>
            </a:pPr>
            <a:r>
              <a:rPr lang="nl-NL" sz="3200">
                <a:solidFill>
                  <a:prstClr val="black"/>
                </a:solidFill>
                <a:ea typeface="Calibri"/>
                <a:cs typeface="Calibri"/>
              </a:rPr>
              <a:t>Tijd: 10 minuten</a:t>
            </a:r>
          </a:p>
          <a:p>
            <a:pPr>
              <a:lnSpc>
                <a:spcPct val="90000"/>
              </a:lnSpc>
              <a:spcBef>
                <a:spcPts val="1000"/>
              </a:spcBef>
            </a:pPr>
            <a:r>
              <a:rPr lang="nl-NL" sz="3200" dirty="0">
                <a:solidFill>
                  <a:prstClr val="black"/>
                </a:solidFill>
                <a:ea typeface="Calibri"/>
                <a:cs typeface="Calibri"/>
              </a:rPr>
              <a:t>Uitkomst: Je hebt inzicht in welke escalatie jij zou inzetten bij welke </a:t>
            </a:r>
            <a:r>
              <a:rPr lang="nl-NL" sz="3200">
                <a:solidFill>
                  <a:prstClr val="black"/>
                </a:solidFill>
                <a:ea typeface="Calibri"/>
                <a:cs typeface="Calibri"/>
              </a:rPr>
              <a:t>gedragingen en welke stappen je dus doorloopt in de echte lespraktijk.</a:t>
            </a:r>
            <a:endParaRPr lang="nl-NL" sz="3200" dirty="0">
              <a:solidFill>
                <a:prstClr val="black"/>
              </a:solidFill>
              <a:ea typeface="Calibri"/>
              <a:cs typeface="Calibri"/>
            </a:endParaRPr>
          </a:p>
          <a:p>
            <a:pPr>
              <a:lnSpc>
                <a:spcPct val="90000"/>
              </a:lnSpc>
              <a:spcBef>
                <a:spcPts val="1000"/>
              </a:spcBef>
            </a:pPr>
            <a:r>
              <a:rPr lang="nl-NL" sz="3200" dirty="0">
                <a:solidFill>
                  <a:prstClr val="black"/>
                </a:solidFill>
                <a:ea typeface="Calibri"/>
                <a:cs typeface="Calibri"/>
              </a:rPr>
              <a:t>Klaas: Bespreek met elkaar waarom je bepaalde gedragingen op een bepaalde trede plaatsen.</a:t>
            </a:r>
          </a:p>
        </p:txBody>
      </p:sp>
      <p:pic>
        <p:nvPicPr>
          <p:cNvPr id="7" name="Afbeelding 6" descr="Afbeelding met tekst, schermopname, geel, Lettertype&#10;&#10;Automatisch gegenereerde beschrijving">
            <a:extLst>
              <a:ext uri="{FF2B5EF4-FFF2-40B4-BE49-F238E27FC236}">
                <a16:creationId xmlns:a16="http://schemas.microsoft.com/office/drawing/2014/main" id="{F0218883-8D1A-2237-E744-9E3B7B6D9FA9}"/>
              </a:ext>
            </a:extLst>
          </p:cNvPr>
          <p:cNvPicPr>
            <a:picLocks noChangeAspect="1"/>
          </p:cNvPicPr>
          <p:nvPr/>
        </p:nvPicPr>
        <p:blipFill>
          <a:blip r:embed="rId4"/>
          <a:stretch>
            <a:fillRect/>
          </a:stretch>
        </p:blipFill>
        <p:spPr>
          <a:xfrm>
            <a:off x="484" y="-1099868"/>
            <a:ext cx="1400826" cy="6879567"/>
          </a:xfrm>
          <a:prstGeom prst="rect">
            <a:avLst/>
          </a:prstGeom>
        </p:spPr>
      </p:pic>
    </p:spTree>
    <p:extLst>
      <p:ext uri="{BB962C8B-B14F-4D97-AF65-F5344CB8AC3E}">
        <p14:creationId xmlns:p14="http://schemas.microsoft.com/office/powerpoint/2010/main" val="9238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C994-D1EA-EC4B-76C7-30BB39F468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D9EFF0-E3AE-D79D-3327-76B787430EA9}"/>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a:extLst>
              <a:ext uri="{FF2B5EF4-FFF2-40B4-BE49-F238E27FC236}">
                <a16:creationId xmlns:a16="http://schemas.microsoft.com/office/drawing/2014/main" id="{6EE7DCA4-B889-0D75-4071-E85F3CB1CDEA}"/>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9BB26C94-469B-8602-0D2B-350F53A82D6A}"/>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4EF25E58-D9D8-A959-66D7-5F9F535DDED7}"/>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43FAA23E-13E5-42D1-C4BB-9E05701AD36F}"/>
              </a:ext>
            </a:extLst>
          </p:cNvPr>
          <p:cNvSpPr/>
          <p:nvPr/>
        </p:nvSpPr>
        <p:spPr>
          <a:xfrm>
            <a:off x="1028700" y="8017162"/>
            <a:ext cx="14379781" cy="2085958"/>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4">
              <a:alphaModFix amt="34000"/>
            </a:blip>
            <a:srcRect/>
            <a:stretch>
              <a:fillRect t="-167295" b="-6681"/>
            </a:stretch>
          </a:blipFill>
        </p:spPr>
        <p:txBody>
          <a:bodyPr/>
          <a:lstStyle/>
          <a:p>
            <a:endParaRPr lang="nl-NL"/>
          </a:p>
        </p:txBody>
      </p:sp>
      <p:sp>
        <p:nvSpPr>
          <p:cNvPr id="7" name="Freeform 7">
            <a:extLst>
              <a:ext uri="{FF2B5EF4-FFF2-40B4-BE49-F238E27FC236}">
                <a16:creationId xmlns:a16="http://schemas.microsoft.com/office/drawing/2014/main" id="{70C149E3-7122-1BFB-2491-BB673431F012}"/>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99593D9C-90C0-AA7D-6A90-A2BCE7462D00}"/>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AA4886DC-F9B5-58EC-6A50-4FF34F771901}"/>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dirty="0" err="1">
                <a:solidFill>
                  <a:srgbClr val="FFFFFF"/>
                </a:solidFill>
                <a:latin typeface="Codec Pro ExtraBold"/>
              </a:rPr>
              <a:t>Verslag</a:t>
            </a:r>
            <a:endParaRPr lang="en-US" dirty="0" err="1"/>
          </a:p>
        </p:txBody>
      </p:sp>
      <p:sp>
        <p:nvSpPr>
          <p:cNvPr id="10" name="TextBox 10">
            <a:extLst>
              <a:ext uri="{FF2B5EF4-FFF2-40B4-BE49-F238E27FC236}">
                <a16:creationId xmlns:a16="http://schemas.microsoft.com/office/drawing/2014/main" id="{FA2E38EE-3880-A0A4-377B-53EF32A3D1DA}"/>
              </a:ext>
            </a:extLst>
          </p:cNvPr>
          <p:cNvSpPr txBox="1"/>
          <p:nvPr/>
        </p:nvSpPr>
        <p:spPr>
          <a:xfrm>
            <a:off x="580366" y="1964095"/>
            <a:ext cx="16557474" cy="7020127"/>
          </a:xfrm>
          <a:prstGeom prst="rect">
            <a:avLst/>
          </a:prstGeom>
        </p:spPr>
        <p:txBody>
          <a:bodyPr lIns="0" tIns="0" rIns="0" bIns="0" rtlCol="0" anchor="t">
            <a:spAutoFit/>
          </a:bodyPr>
          <a:lstStyle/>
          <a:p>
            <a:pPr marL="528955" lvl="1">
              <a:lnSpc>
                <a:spcPts val="6859"/>
              </a:lnSpc>
            </a:pPr>
            <a:r>
              <a:rPr lang="en-US" sz="4800" dirty="0" err="1">
                <a:solidFill>
                  <a:srgbClr val="000000"/>
                </a:solidFill>
                <a:highlight>
                  <a:srgbClr val="F9F9F9"/>
                </a:highlight>
                <a:cs typeface="Calibri"/>
              </a:rPr>
              <a:t>Schrijf</a:t>
            </a:r>
            <a:r>
              <a:rPr lang="en-US" sz="4800" dirty="0">
                <a:solidFill>
                  <a:srgbClr val="000000"/>
                </a:solidFill>
                <a:highlight>
                  <a:srgbClr val="F9F9F9"/>
                </a:highlight>
                <a:cs typeface="Calibri"/>
              </a:rPr>
              <a:t> in 10 </a:t>
            </a:r>
            <a:r>
              <a:rPr lang="en-US" sz="4800" dirty="0" err="1">
                <a:solidFill>
                  <a:srgbClr val="000000"/>
                </a:solidFill>
                <a:highlight>
                  <a:srgbClr val="F9F9F9"/>
                </a:highlight>
                <a:cs typeface="Calibri"/>
              </a:rPr>
              <a:t>minuten</a:t>
            </a:r>
            <a:r>
              <a:rPr lang="en-US" sz="4800" dirty="0">
                <a:solidFill>
                  <a:srgbClr val="000000"/>
                </a:solidFill>
                <a:highlight>
                  <a:srgbClr val="F9F9F9"/>
                </a:highlight>
                <a:cs typeface="Calibri"/>
              </a:rPr>
              <a:t> </a:t>
            </a:r>
            <a:r>
              <a:rPr lang="en-US" sz="4800" dirty="0" err="1">
                <a:solidFill>
                  <a:srgbClr val="000000"/>
                </a:solidFill>
                <a:highlight>
                  <a:srgbClr val="F9F9F9"/>
                </a:highlight>
                <a:cs typeface="Calibri"/>
              </a:rPr>
              <a:t>een</a:t>
            </a:r>
            <a:r>
              <a:rPr lang="en-US" sz="4800" dirty="0">
                <a:solidFill>
                  <a:srgbClr val="000000"/>
                </a:solidFill>
                <a:highlight>
                  <a:srgbClr val="F9F9F9"/>
                </a:highlight>
                <a:cs typeface="Calibri"/>
              </a:rPr>
              <a:t> </a:t>
            </a:r>
            <a:r>
              <a:rPr lang="en-US" sz="4800" dirty="0" err="1">
                <a:solidFill>
                  <a:srgbClr val="000000"/>
                </a:solidFill>
                <a:highlight>
                  <a:srgbClr val="F9F9F9"/>
                </a:highlight>
                <a:cs typeface="Calibri"/>
              </a:rPr>
              <a:t>verslagje</a:t>
            </a:r>
            <a:r>
              <a:rPr lang="en-US" sz="4800" dirty="0">
                <a:solidFill>
                  <a:srgbClr val="000000"/>
                </a:solidFill>
                <a:highlight>
                  <a:srgbClr val="F9F9F9"/>
                </a:highlight>
                <a:cs typeface="Calibri"/>
              </a:rPr>
              <a:t> van </a:t>
            </a:r>
            <a:r>
              <a:rPr lang="en-US" sz="4800" dirty="0" err="1">
                <a:solidFill>
                  <a:srgbClr val="000000"/>
                </a:solidFill>
                <a:highlight>
                  <a:srgbClr val="F9F9F9"/>
                </a:highlight>
                <a:cs typeface="Calibri"/>
              </a:rPr>
              <a:t>deze</a:t>
            </a:r>
            <a:r>
              <a:rPr lang="en-US" sz="4800" dirty="0">
                <a:solidFill>
                  <a:srgbClr val="000000"/>
                </a:solidFill>
                <a:highlight>
                  <a:srgbClr val="F9F9F9"/>
                </a:highlight>
                <a:cs typeface="Calibri"/>
              </a:rPr>
              <a:t> </a:t>
            </a:r>
            <a:r>
              <a:rPr lang="en-US" sz="4800" dirty="0" err="1">
                <a:solidFill>
                  <a:srgbClr val="000000"/>
                </a:solidFill>
                <a:highlight>
                  <a:srgbClr val="F9F9F9"/>
                </a:highlight>
                <a:cs typeface="Calibri"/>
              </a:rPr>
              <a:t>transferdag</a:t>
            </a:r>
            <a:r>
              <a:rPr lang="en-US" sz="4800" dirty="0">
                <a:solidFill>
                  <a:srgbClr val="000000"/>
                </a:solidFill>
                <a:highlight>
                  <a:srgbClr val="F9F9F9"/>
                </a:highlight>
                <a:cs typeface="Calibri"/>
              </a:rPr>
              <a:t>.</a:t>
            </a:r>
            <a:endParaRPr lang="en-US" dirty="0">
              <a:solidFill>
                <a:srgbClr val="000000"/>
              </a:solidFill>
              <a:ea typeface="Calibri"/>
              <a:cs typeface="Calibri"/>
            </a:endParaRPr>
          </a:p>
          <a:p>
            <a:pPr marL="528955" lvl="1">
              <a:lnSpc>
                <a:spcPts val="6859"/>
              </a:lnSpc>
            </a:pPr>
            <a:r>
              <a:rPr lang="en-US" sz="4800" dirty="0" err="1">
                <a:highlight>
                  <a:srgbClr val="F9F9F9"/>
                </a:highlight>
                <a:ea typeface="Calibri"/>
                <a:cs typeface="Calibri"/>
              </a:rPr>
              <a:t>Benoem</a:t>
            </a:r>
            <a:r>
              <a:rPr lang="en-US" sz="4800" dirty="0">
                <a:highlight>
                  <a:srgbClr val="F9F9F9"/>
                </a:highlight>
                <a:ea typeface="Calibri"/>
                <a:cs typeface="Calibri"/>
              </a:rPr>
              <a:t> </a:t>
            </a:r>
            <a:r>
              <a:rPr lang="en-US" sz="4800" dirty="0" err="1">
                <a:highlight>
                  <a:srgbClr val="F9F9F9"/>
                </a:highlight>
                <a:ea typeface="Calibri"/>
                <a:cs typeface="Calibri"/>
              </a:rPr>
              <a:t>minimaal</a:t>
            </a:r>
            <a:r>
              <a:rPr lang="en-US" sz="4800" dirty="0">
                <a:highlight>
                  <a:srgbClr val="F9F9F9"/>
                </a:highlight>
                <a:ea typeface="Calibri"/>
                <a:cs typeface="Calibri"/>
              </a:rPr>
              <a:t>:</a:t>
            </a:r>
          </a:p>
          <a:p>
            <a:pPr marL="1214755" lvl="1" indent="-685800">
              <a:lnSpc>
                <a:spcPts val="6859"/>
              </a:lnSpc>
              <a:buFont typeface="Arial"/>
              <a:buChar char="•"/>
            </a:pPr>
            <a:r>
              <a:rPr lang="en-US" sz="4800" dirty="0">
                <a:highlight>
                  <a:srgbClr val="F9F9F9"/>
                </a:highlight>
                <a:ea typeface="Calibri"/>
                <a:cs typeface="Calibri"/>
              </a:rPr>
              <a:t>De </a:t>
            </a:r>
            <a:r>
              <a:rPr lang="en-US" sz="4800" dirty="0" err="1">
                <a:highlight>
                  <a:srgbClr val="F9F9F9"/>
                </a:highlight>
                <a:ea typeface="Calibri"/>
                <a:cs typeface="Calibri"/>
              </a:rPr>
              <a:t>behandelde</a:t>
            </a:r>
            <a:r>
              <a:rPr lang="en-US" sz="4800" dirty="0">
                <a:highlight>
                  <a:srgbClr val="F9F9F9"/>
                </a:highlight>
                <a:ea typeface="Calibri"/>
                <a:cs typeface="Calibri"/>
              </a:rPr>
              <a:t> </a:t>
            </a:r>
            <a:r>
              <a:rPr lang="en-US" sz="4800" dirty="0" err="1">
                <a:highlight>
                  <a:srgbClr val="F9F9F9"/>
                </a:highlight>
                <a:ea typeface="Calibri"/>
                <a:cs typeface="Calibri"/>
              </a:rPr>
              <a:t>onderwerpen</a:t>
            </a:r>
            <a:r>
              <a:rPr lang="en-US" sz="4800" dirty="0">
                <a:highlight>
                  <a:srgbClr val="F9F9F9"/>
                </a:highlight>
                <a:ea typeface="Calibri"/>
                <a:cs typeface="Calibri"/>
              </a:rPr>
              <a:t>.</a:t>
            </a:r>
            <a:endParaRPr lang="en-US" sz="4800" dirty="0" err="1">
              <a:highlight>
                <a:srgbClr val="F9F9F9"/>
              </a:highlight>
              <a:ea typeface="Calibri"/>
              <a:cs typeface="Calibri"/>
            </a:endParaRPr>
          </a:p>
          <a:p>
            <a:pPr marL="1214755" lvl="1" indent="-685800">
              <a:lnSpc>
                <a:spcPts val="6859"/>
              </a:lnSpc>
              <a:buFont typeface="Arial"/>
              <a:buChar char="•"/>
            </a:pPr>
            <a:r>
              <a:rPr lang="en-US" sz="4800" dirty="0">
                <a:highlight>
                  <a:srgbClr val="F9F9F9"/>
                </a:highlight>
                <a:ea typeface="Calibri"/>
                <a:cs typeface="Calibri"/>
              </a:rPr>
              <a:t>Wat je </a:t>
            </a:r>
            <a:r>
              <a:rPr lang="en-US" sz="4800" dirty="0" err="1">
                <a:highlight>
                  <a:srgbClr val="F9F9F9"/>
                </a:highlight>
                <a:ea typeface="Calibri"/>
                <a:cs typeface="Calibri"/>
              </a:rPr>
              <a:t>vandaag</a:t>
            </a:r>
            <a:r>
              <a:rPr lang="en-US" sz="4800" dirty="0">
                <a:highlight>
                  <a:srgbClr val="F9F9F9"/>
                </a:highlight>
                <a:ea typeface="Calibri"/>
                <a:cs typeface="Calibri"/>
              </a:rPr>
              <a:t> </a:t>
            </a:r>
            <a:r>
              <a:rPr lang="en-US" sz="4800" dirty="0" err="1">
                <a:highlight>
                  <a:srgbClr val="F9F9F9"/>
                </a:highlight>
                <a:ea typeface="Calibri"/>
                <a:cs typeface="Calibri"/>
              </a:rPr>
              <a:t>geleerd</a:t>
            </a:r>
            <a:r>
              <a:rPr lang="en-US" sz="4800" dirty="0">
                <a:highlight>
                  <a:srgbClr val="F9F9F9"/>
                </a:highlight>
                <a:ea typeface="Calibri"/>
                <a:cs typeface="Calibri"/>
              </a:rPr>
              <a:t> </a:t>
            </a:r>
            <a:r>
              <a:rPr lang="en-US" sz="4800" dirty="0" err="1">
                <a:highlight>
                  <a:srgbClr val="F9F9F9"/>
                </a:highlight>
                <a:ea typeface="Calibri"/>
                <a:cs typeface="Calibri"/>
              </a:rPr>
              <a:t>hebt</a:t>
            </a:r>
            <a:r>
              <a:rPr lang="en-US" sz="4800" dirty="0">
                <a:highlight>
                  <a:srgbClr val="F9F9F9"/>
                </a:highlight>
                <a:ea typeface="Calibri"/>
                <a:cs typeface="Calibri"/>
              </a:rPr>
              <a:t>.</a:t>
            </a:r>
          </a:p>
          <a:p>
            <a:pPr marL="1214755" lvl="1" indent="-685800">
              <a:lnSpc>
                <a:spcPts val="6859"/>
              </a:lnSpc>
              <a:buFont typeface="Arial"/>
              <a:buChar char="•"/>
            </a:pPr>
            <a:r>
              <a:rPr lang="en-US" sz="4800" dirty="0">
                <a:highlight>
                  <a:srgbClr val="F9F9F9"/>
                </a:highlight>
                <a:ea typeface="Calibri"/>
                <a:cs typeface="Calibri"/>
              </a:rPr>
              <a:t>Wat je </a:t>
            </a:r>
            <a:r>
              <a:rPr lang="en-US" sz="4800" dirty="0" err="1">
                <a:highlight>
                  <a:srgbClr val="F9F9F9"/>
                </a:highlight>
                <a:ea typeface="Calibri"/>
                <a:cs typeface="Calibri"/>
              </a:rPr>
              <a:t>uit</a:t>
            </a:r>
            <a:r>
              <a:rPr lang="en-US" sz="4800" dirty="0">
                <a:highlight>
                  <a:srgbClr val="F9F9F9"/>
                </a:highlight>
                <a:ea typeface="Calibri"/>
                <a:cs typeface="Calibri"/>
              </a:rPr>
              <a:t> </a:t>
            </a:r>
            <a:r>
              <a:rPr lang="en-US" sz="4800" dirty="0" err="1">
                <a:highlight>
                  <a:srgbClr val="F9F9F9"/>
                </a:highlight>
                <a:ea typeface="Calibri"/>
                <a:cs typeface="Calibri"/>
              </a:rPr>
              <a:t>deze</a:t>
            </a:r>
            <a:r>
              <a:rPr lang="en-US" sz="4800" dirty="0">
                <a:highlight>
                  <a:srgbClr val="F9F9F9"/>
                </a:highlight>
                <a:ea typeface="Calibri"/>
                <a:cs typeface="Calibri"/>
              </a:rPr>
              <a:t> transfer </a:t>
            </a:r>
            <a:r>
              <a:rPr lang="en-US" sz="4800" dirty="0" err="1">
                <a:highlight>
                  <a:srgbClr val="F9F9F9"/>
                </a:highlight>
                <a:ea typeface="Calibri"/>
                <a:cs typeface="Calibri"/>
              </a:rPr>
              <a:t>kan</a:t>
            </a:r>
            <a:r>
              <a:rPr lang="en-US" sz="4800" dirty="0">
                <a:highlight>
                  <a:srgbClr val="F9F9F9"/>
                </a:highlight>
                <a:ea typeface="Calibri"/>
                <a:cs typeface="Calibri"/>
              </a:rPr>
              <a:t> of wilt </a:t>
            </a:r>
            <a:r>
              <a:rPr lang="en-US" sz="4800" dirty="0" err="1">
                <a:highlight>
                  <a:srgbClr val="F9F9F9"/>
                </a:highlight>
                <a:ea typeface="Calibri"/>
                <a:cs typeface="Calibri"/>
              </a:rPr>
              <a:t>gaan</a:t>
            </a:r>
            <a:r>
              <a:rPr lang="en-US" sz="4800" dirty="0">
                <a:highlight>
                  <a:srgbClr val="F9F9F9"/>
                </a:highlight>
                <a:ea typeface="Calibri"/>
                <a:cs typeface="Calibri"/>
              </a:rPr>
              <a:t> </a:t>
            </a:r>
            <a:r>
              <a:rPr lang="en-US" sz="4800" dirty="0" err="1">
                <a:highlight>
                  <a:srgbClr val="F9F9F9"/>
                </a:highlight>
                <a:ea typeface="Calibri"/>
                <a:cs typeface="Calibri"/>
              </a:rPr>
              <a:t>toepassen</a:t>
            </a:r>
            <a:r>
              <a:rPr lang="en-US" sz="4800" dirty="0">
                <a:highlight>
                  <a:srgbClr val="F9F9F9"/>
                </a:highlight>
                <a:ea typeface="Calibri"/>
                <a:cs typeface="Calibri"/>
              </a:rPr>
              <a:t> in je </a:t>
            </a:r>
            <a:r>
              <a:rPr lang="en-US" sz="4800" dirty="0" err="1">
                <a:highlight>
                  <a:srgbClr val="F9F9F9"/>
                </a:highlight>
                <a:ea typeface="Calibri"/>
                <a:cs typeface="Calibri"/>
              </a:rPr>
              <a:t>lespraktijk</a:t>
            </a:r>
            <a:r>
              <a:rPr lang="en-US" sz="4800" dirty="0">
                <a:highlight>
                  <a:srgbClr val="F9F9F9"/>
                </a:highlight>
                <a:ea typeface="Calibri"/>
                <a:cs typeface="Calibri"/>
              </a:rPr>
              <a:t>.</a:t>
            </a:r>
          </a:p>
          <a:p>
            <a:pPr marL="1214755" lvl="1" indent="-685800">
              <a:lnSpc>
                <a:spcPts val="6859"/>
              </a:lnSpc>
              <a:buFont typeface="Arial"/>
              <a:buChar char="•"/>
            </a:pPr>
            <a:endParaRPr lang="en-US" sz="4800" dirty="0">
              <a:highlight>
                <a:srgbClr val="F9F9F9"/>
              </a:highlight>
              <a:ea typeface="Calibri"/>
              <a:cs typeface="Calibri"/>
            </a:endParaRPr>
          </a:p>
          <a:p>
            <a:pPr marL="1214755" lvl="1" indent="-685800">
              <a:lnSpc>
                <a:spcPts val="6859"/>
              </a:lnSpc>
              <a:buFont typeface="Arial"/>
              <a:buChar char="•"/>
            </a:pPr>
            <a:r>
              <a:rPr lang="en-US" sz="4800" dirty="0">
                <a:highlight>
                  <a:srgbClr val="F9F9F9"/>
                </a:highlight>
                <a:ea typeface="Calibri"/>
                <a:cs typeface="Calibri"/>
              </a:rPr>
              <a:t>Mail </a:t>
            </a:r>
            <a:r>
              <a:rPr lang="en-US" sz="4800" dirty="0" err="1">
                <a:highlight>
                  <a:srgbClr val="F9F9F9"/>
                </a:highlight>
                <a:ea typeface="Calibri"/>
                <a:cs typeface="Calibri"/>
              </a:rPr>
              <a:t>dit</a:t>
            </a:r>
            <a:r>
              <a:rPr lang="en-US" sz="4800" dirty="0">
                <a:highlight>
                  <a:srgbClr val="F9F9F9"/>
                </a:highlight>
                <a:ea typeface="Calibri"/>
                <a:cs typeface="Calibri"/>
              </a:rPr>
              <a:t> </a:t>
            </a:r>
            <a:r>
              <a:rPr lang="en-US" sz="4800" dirty="0" err="1">
                <a:highlight>
                  <a:srgbClr val="F9F9F9"/>
                </a:highlight>
                <a:ea typeface="Calibri"/>
                <a:cs typeface="Calibri"/>
              </a:rPr>
              <a:t>verslagje</a:t>
            </a:r>
            <a:r>
              <a:rPr lang="en-US" sz="4800" dirty="0">
                <a:highlight>
                  <a:srgbClr val="F9F9F9"/>
                </a:highlight>
                <a:ea typeface="Calibri"/>
                <a:cs typeface="Calibri"/>
              </a:rPr>
              <a:t> </a:t>
            </a:r>
            <a:r>
              <a:rPr lang="en-US" sz="4800" dirty="0" err="1">
                <a:highlight>
                  <a:srgbClr val="F9F9F9"/>
                </a:highlight>
                <a:ea typeface="Calibri"/>
                <a:cs typeface="Calibri"/>
              </a:rPr>
              <a:t>naar</a:t>
            </a:r>
            <a:r>
              <a:rPr lang="en-US" sz="4800" dirty="0">
                <a:highlight>
                  <a:srgbClr val="F9F9F9"/>
                </a:highlight>
                <a:ea typeface="Calibri"/>
                <a:cs typeface="Calibri"/>
              </a:rPr>
              <a:t> je WPB-er </a:t>
            </a:r>
            <a:r>
              <a:rPr lang="en-US" sz="4800" dirty="0" err="1">
                <a:highlight>
                  <a:srgbClr val="F9F9F9"/>
                </a:highlight>
                <a:ea typeface="Calibri"/>
                <a:cs typeface="Calibri"/>
              </a:rPr>
              <a:t>en</a:t>
            </a:r>
            <a:r>
              <a:rPr lang="en-US" sz="4800" dirty="0">
                <a:highlight>
                  <a:srgbClr val="F9F9F9"/>
                </a:highlight>
                <a:ea typeface="Calibri"/>
                <a:cs typeface="Calibri"/>
              </a:rPr>
              <a:t>/of SO-er.</a:t>
            </a:r>
          </a:p>
        </p:txBody>
      </p:sp>
    </p:spTree>
    <p:extLst>
      <p:ext uri="{BB962C8B-B14F-4D97-AF65-F5344CB8AC3E}">
        <p14:creationId xmlns:p14="http://schemas.microsoft.com/office/powerpoint/2010/main" val="2063310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E76DE-B9B1-6F32-BADE-F30BAF66639A}"/>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665C71FD-3362-91AF-E1DD-A8F1BFA017B0}"/>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E7DD6F50-FF95-4E0A-9872-FD14A315F190}"/>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951EA4A9-53C7-0875-8EE9-AD53AACDAE35}"/>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dirty="0" err="1">
                <a:solidFill>
                  <a:srgbClr val="FFFFFF"/>
                </a:solidFill>
                <a:latin typeface="Codec Pro ExtraBold"/>
              </a:rPr>
              <a:t>Verslag</a:t>
            </a:r>
            <a:endParaRPr lang="en-US" dirty="0" err="1"/>
          </a:p>
        </p:txBody>
      </p:sp>
      <p:pic>
        <p:nvPicPr>
          <p:cNvPr id="11" name="Picture 10">
            <a:extLst>
              <a:ext uri="{FF2B5EF4-FFF2-40B4-BE49-F238E27FC236}">
                <a16:creationId xmlns:a16="http://schemas.microsoft.com/office/drawing/2014/main" id="{2A4871AD-08B3-07D9-DBB9-D53924DB9689}"/>
              </a:ext>
            </a:extLst>
          </p:cNvPr>
          <p:cNvPicPr>
            <a:picLocks noChangeAspect="1"/>
          </p:cNvPicPr>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77726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80856" y="0"/>
            <a:ext cx="18857314" cy="1963203"/>
            <a:chOff x="0" y="0"/>
            <a:chExt cx="4966535" cy="517058"/>
          </a:xfrm>
        </p:grpSpPr>
        <p:sp>
          <p:nvSpPr>
            <p:cNvPr id="4" name="Freeform 4"/>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028700" y="5640306"/>
            <a:ext cx="16230600" cy="4462814"/>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a:blip r:embed="rId4"/>
            <a:stretch>
              <a:fillRect t="-167295" b="-6681"/>
            </a:stretch>
          </a:blipFill>
        </p:spPr>
        <p:txBody>
          <a:bodyPr/>
          <a:lstStyle/>
          <a:p>
            <a:endParaRPr lang="nl-NL"/>
          </a:p>
        </p:txBody>
      </p:sp>
      <p:sp>
        <p:nvSpPr>
          <p:cNvPr id="7" name="Freeform 7"/>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dirty="0" err="1">
                <a:solidFill>
                  <a:srgbClr val="FFFFFF"/>
                </a:solidFill>
                <a:latin typeface="Codec Pro ExtraBold"/>
              </a:rPr>
              <a:t>Doelen</a:t>
            </a:r>
            <a:endParaRPr lang="en-US" sz="6500" spc="637" dirty="0">
              <a:solidFill>
                <a:srgbClr val="FFFFFF"/>
              </a:solidFill>
              <a:latin typeface="Codec Pro ExtraBold"/>
            </a:endParaRPr>
          </a:p>
        </p:txBody>
      </p:sp>
      <p:sp>
        <p:nvSpPr>
          <p:cNvPr id="10" name="TextBox 10"/>
          <p:cNvSpPr txBox="1"/>
          <p:nvPr/>
        </p:nvSpPr>
        <p:spPr>
          <a:xfrm>
            <a:off x="653708" y="2239336"/>
            <a:ext cx="16557474" cy="4208781"/>
          </a:xfrm>
          <a:prstGeom prst="rect">
            <a:avLst/>
          </a:prstGeom>
        </p:spPr>
        <p:txBody>
          <a:bodyPr lIns="0" tIns="0" rIns="0" bIns="0" rtlCol="0" anchor="t">
            <a:spAutoFit/>
          </a:bodyPr>
          <a:lstStyle/>
          <a:p>
            <a:pPr marL="342900" indent="-342900">
              <a:lnSpc>
                <a:spcPts val="5589"/>
              </a:lnSpc>
              <a:spcBef>
                <a:spcPct val="0"/>
              </a:spcBef>
              <a:buFont typeface="Arial"/>
              <a:buChar char="•"/>
            </a:pPr>
            <a:r>
              <a:rPr lang="en-US" sz="2400" dirty="0">
                <a:latin typeface="Open Sans"/>
                <a:ea typeface="Open Sans"/>
                <a:cs typeface="Open Sans"/>
              </a:rPr>
              <a:t>Aan het </a:t>
            </a:r>
            <a:r>
              <a:rPr lang="en-US" sz="2400" dirty="0" err="1">
                <a:latin typeface="Open Sans"/>
                <a:ea typeface="Open Sans"/>
                <a:cs typeface="Open Sans"/>
              </a:rPr>
              <a:t>eind</a:t>
            </a:r>
            <a:r>
              <a:rPr lang="en-US" sz="2400" dirty="0">
                <a:latin typeface="Open Sans"/>
                <a:ea typeface="Open Sans"/>
                <a:cs typeface="Open Sans"/>
              </a:rPr>
              <a:t> van </a:t>
            </a:r>
            <a:r>
              <a:rPr lang="en-US" sz="2400" dirty="0" err="1">
                <a:latin typeface="Open Sans"/>
                <a:ea typeface="Open Sans"/>
                <a:cs typeface="Open Sans"/>
              </a:rPr>
              <a:t>deze</a:t>
            </a:r>
            <a:r>
              <a:rPr lang="en-US" sz="2400" dirty="0">
                <a:latin typeface="Open Sans"/>
                <a:ea typeface="Open Sans"/>
                <a:cs typeface="Open Sans"/>
              </a:rPr>
              <a:t> </a:t>
            </a:r>
            <a:r>
              <a:rPr lang="en-US" sz="2400" dirty="0" err="1">
                <a:latin typeface="Open Sans"/>
                <a:ea typeface="Open Sans"/>
                <a:cs typeface="Open Sans"/>
              </a:rPr>
              <a:t>bijeenkomst</a:t>
            </a:r>
            <a:r>
              <a:rPr lang="en-US" sz="2400" dirty="0">
                <a:latin typeface="Open Sans"/>
                <a:ea typeface="Open Sans"/>
                <a:cs typeface="Open Sans"/>
              </a:rPr>
              <a:t>:</a:t>
            </a:r>
            <a:endParaRPr lang="en-US" dirty="0">
              <a:latin typeface="Open Sans"/>
              <a:ea typeface="Open Sans"/>
              <a:cs typeface="Open Sans"/>
            </a:endParaRPr>
          </a:p>
          <a:p>
            <a:pPr marL="342900" indent="-342900">
              <a:lnSpc>
                <a:spcPts val="5589"/>
              </a:lnSpc>
              <a:spcBef>
                <a:spcPct val="0"/>
              </a:spcBef>
              <a:buFont typeface="Arial" panose="05000000000000000000" pitchFamily="2" charset="2"/>
              <a:buChar char="•"/>
            </a:pPr>
            <a:r>
              <a:rPr lang="en-US" sz="2400" dirty="0">
                <a:latin typeface="Open Sans"/>
                <a:ea typeface="Open Sans"/>
                <a:cs typeface="Open Sans"/>
              </a:rPr>
              <a:t>  Kun je </a:t>
            </a:r>
            <a:r>
              <a:rPr lang="en-US" sz="2400" dirty="0" err="1">
                <a:latin typeface="Open Sans"/>
                <a:ea typeface="Open Sans"/>
                <a:cs typeface="Open Sans"/>
              </a:rPr>
              <a:t>kennis</a:t>
            </a:r>
            <a:r>
              <a:rPr lang="en-US" sz="2400" dirty="0">
                <a:latin typeface="Open Sans"/>
                <a:ea typeface="Open Sans"/>
                <a:cs typeface="Open Sans"/>
              </a:rPr>
              <a:t> over de </a:t>
            </a:r>
            <a:r>
              <a:rPr lang="en-US" sz="2400" dirty="0" err="1">
                <a:latin typeface="Open Sans"/>
                <a:ea typeface="Open Sans"/>
                <a:cs typeface="Open Sans"/>
              </a:rPr>
              <a:t>achtergrond</a:t>
            </a:r>
            <a:r>
              <a:rPr lang="en-US" sz="2400" dirty="0">
                <a:latin typeface="Open Sans"/>
                <a:ea typeface="Open Sans"/>
                <a:cs typeface="Open Sans"/>
              </a:rPr>
              <a:t> van </a:t>
            </a:r>
            <a:r>
              <a:rPr lang="en-US" sz="2400" dirty="0" err="1">
                <a:latin typeface="Open Sans"/>
                <a:ea typeface="Open Sans"/>
                <a:cs typeface="Open Sans"/>
              </a:rPr>
              <a:t>leerlingen</a:t>
            </a:r>
            <a:r>
              <a:rPr lang="en-US" sz="2400" dirty="0">
                <a:latin typeface="Open Sans"/>
                <a:ea typeface="Open Sans"/>
                <a:cs typeface="Open Sans"/>
              </a:rPr>
              <a:t> </a:t>
            </a:r>
            <a:r>
              <a:rPr lang="en-US" sz="2400" dirty="0" err="1">
                <a:latin typeface="Open Sans"/>
                <a:ea typeface="Open Sans"/>
                <a:cs typeface="Open Sans"/>
              </a:rPr>
              <a:t>gedifferentieerd</a:t>
            </a:r>
            <a:r>
              <a:rPr lang="en-US" sz="2400" dirty="0">
                <a:latin typeface="Open Sans"/>
                <a:ea typeface="Open Sans"/>
                <a:cs typeface="Open Sans"/>
              </a:rPr>
              <a:t> </a:t>
            </a:r>
            <a:r>
              <a:rPr lang="en-US" sz="2400" dirty="0" err="1">
                <a:latin typeface="Open Sans"/>
                <a:ea typeface="Open Sans"/>
                <a:cs typeface="Open Sans"/>
              </a:rPr>
              <a:t>inzetten</a:t>
            </a:r>
            <a:r>
              <a:rPr lang="en-US" sz="2400" dirty="0">
                <a:latin typeface="Open Sans"/>
                <a:ea typeface="Open Sans"/>
                <a:cs typeface="Open Sans"/>
              </a:rPr>
              <a:t> </a:t>
            </a:r>
            <a:r>
              <a:rPr lang="en-US" sz="2400" dirty="0" err="1">
                <a:latin typeface="Open Sans"/>
                <a:ea typeface="Open Sans"/>
                <a:cs typeface="Open Sans"/>
              </a:rPr>
              <a:t>binnen</a:t>
            </a:r>
            <a:r>
              <a:rPr lang="en-US" sz="2400" dirty="0">
                <a:latin typeface="Open Sans"/>
                <a:ea typeface="Open Sans"/>
                <a:cs typeface="Open Sans"/>
              </a:rPr>
              <a:t> het CAR-model </a:t>
            </a:r>
            <a:r>
              <a:rPr lang="en-US" sz="2400" dirty="0" err="1">
                <a:latin typeface="Open Sans"/>
                <a:ea typeface="Open Sans"/>
                <a:cs typeface="Open Sans"/>
              </a:rPr>
              <a:t>en</a:t>
            </a:r>
            <a:r>
              <a:rPr lang="en-US" sz="2400" dirty="0">
                <a:latin typeface="Open Sans"/>
                <a:ea typeface="Open Sans"/>
                <a:cs typeface="Open Sans"/>
              </a:rPr>
              <a:t> </a:t>
            </a:r>
            <a:r>
              <a:rPr lang="en-US" sz="2400" dirty="0" err="1">
                <a:latin typeface="Open Sans"/>
                <a:ea typeface="Open Sans"/>
                <a:cs typeface="Open Sans"/>
              </a:rPr>
              <a:t>hierbinnen</a:t>
            </a:r>
            <a:r>
              <a:rPr lang="en-US" sz="2400" dirty="0">
                <a:latin typeface="Open Sans"/>
                <a:ea typeface="Open Sans"/>
                <a:cs typeface="Open Sans"/>
              </a:rPr>
              <a:t> </a:t>
            </a:r>
            <a:r>
              <a:rPr lang="en-US" sz="2400" dirty="0" err="1">
                <a:latin typeface="Open Sans"/>
                <a:ea typeface="Open Sans"/>
                <a:cs typeface="Open Sans"/>
              </a:rPr>
              <a:t>dus</a:t>
            </a:r>
            <a:r>
              <a:rPr lang="en-US" sz="2400" dirty="0">
                <a:latin typeface="Open Sans"/>
                <a:ea typeface="Open Sans"/>
                <a:cs typeface="Open Sans"/>
              </a:rPr>
              <a:t> </a:t>
            </a:r>
            <a:r>
              <a:rPr lang="en-US" sz="2400" dirty="0" err="1">
                <a:latin typeface="Open Sans"/>
                <a:ea typeface="Open Sans"/>
                <a:cs typeface="Open Sans"/>
              </a:rPr>
              <a:t>differentiëren</a:t>
            </a:r>
            <a:r>
              <a:rPr lang="en-US" sz="2400" dirty="0">
                <a:latin typeface="Open Sans"/>
                <a:ea typeface="Open Sans"/>
                <a:cs typeface="Open Sans"/>
              </a:rPr>
              <a:t> op </a:t>
            </a:r>
            <a:r>
              <a:rPr lang="en-US" sz="2400" dirty="0" err="1">
                <a:latin typeface="Open Sans"/>
                <a:ea typeface="Open Sans"/>
                <a:cs typeface="Open Sans"/>
              </a:rPr>
              <a:t>pedagogisch</a:t>
            </a:r>
            <a:r>
              <a:rPr lang="en-US" sz="2400" dirty="0">
                <a:latin typeface="Open Sans"/>
                <a:ea typeface="Open Sans"/>
                <a:cs typeface="Open Sans"/>
              </a:rPr>
              <a:t> </a:t>
            </a:r>
            <a:r>
              <a:rPr lang="en-US" sz="2400" dirty="0" err="1">
                <a:latin typeface="Open Sans"/>
                <a:ea typeface="Open Sans"/>
                <a:cs typeface="Open Sans"/>
              </a:rPr>
              <a:t>vlak</a:t>
            </a:r>
            <a:r>
              <a:rPr lang="en-US" sz="2400" dirty="0">
                <a:latin typeface="Open Sans"/>
                <a:ea typeface="Open Sans"/>
                <a:cs typeface="Open Sans"/>
              </a:rPr>
              <a:t>.</a:t>
            </a:r>
            <a:endParaRPr lang="en-US" sz="2400" b="1" dirty="0">
              <a:latin typeface="Open Sans"/>
              <a:ea typeface="Open Sans"/>
              <a:cs typeface="Open Sans"/>
            </a:endParaRPr>
          </a:p>
          <a:p>
            <a:pPr marL="342900" indent="-342900">
              <a:lnSpc>
                <a:spcPts val="5589"/>
              </a:lnSpc>
              <a:spcBef>
                <a:spcPct val="0"/>
              </a:spcBef>
              <a:buFont typeface="Arial" panose="05000000000000000000" pitchFamily="2" charset="2"/>
              <a:buChar char="•"/>
            </a:pPr>
            <a:r>
              <a:rPr lang="en-US" sz="2400" dirty="0">
                <a:latin typeface="Open Sans"/>
                <a:ea typeface="Open Sans"/>
                <a:cs typeface="Open Sans"/>
              </a:rPr>
              <a:t>   Weet je hoe je </a:t>
            </a:r>
            <a:r>
              <a:rPr lang="en-US" sz="2400" dirty="0" err="1">
                <a:latin typeface="Open Sans"/>
                <a:ea typeface="Open Sans"/>
                <a:cs typeface="Open Sans"/>
              </a:rPr>
              <a:t>een</a:t>
            </a:r>
            <a:r>
              <a:rPr lang="en-US" sz="2400" dirty="0">
                <a:latin typeface="Open Sans"/>
                <a:ea typeface="Open Sans"/>
                <a:cs typeface="Open Sans"/>
              </a:rPr>
              <a:t> </a:t>
            </a:r>
            <a:r>
              <a:rPr lang="en-US" sz="2400" dirty="0" err="1">
                <a:latin typeface="Open Sans"/>
                <a:ea typeface="Open Sans"/>
                <a:cs typeface="Open Sans"/>
              </a:rPr>
              <a:t>prettig</a:t>
            </a:r>
            <a:r>
              <a:rPr lang="en-US" sz="2400" dirty="0">
                <a:latin typeface="Open Sans"/>
                <a:ea typeface="Open Sans"/>
                <a:cs typeface="Open Sans"/>
              </a:rPr>
              <a:t>, </a:t>
            </a:r>
            <a:r>
              <a:rPr lang="en-US" sz="2400" dirty="0" err="1">
                <a:latin typeface="Open Sans"/>
                <a:ea typeface="Open Sans"/>
                <a:cs typeface="Open Sans"/>
              </a:rPr>
              <a:t>veilig</a:t>
            </a:r>
            <a:r>
              <a:rPr lang="en-US" sz="2400" dirty="0">
                <a:latin typeface="Open Sans"/>
                <a:ea typeface="Open Sans"/>
                <a:cs typeface="Open Sans"/>
              </a:rPr>
              <a:t> </a:t>
            </a:r>
            <a:r>
              <a:rPr lang="en-US" sz="2400" dirty="0" err="1">
                <a:latin typeface="Open Sans"/>
                <a:ea typeface="Open Sans"/>
                <a:cs typeface="Open Sans"/>
              </a:rPr>
              <a:t>en</a:t>
            </a:r>
            <a:r>
              <a:rPr lang="en-US" sz="2400" dirty="0">
                <a:latin typeface="Open Sans"/>
                <a:ea typeface="Open Sans"/>
                <a:cs typeface="Open Sans"/>
              </a:rPr>
              <a:t> </a:t>
            </a:r>
            <a:r>
              <a:rPr lang="en-US" sz="2400" dirty="0" err="1">
                <a:latin typeface="Open Sans"/>
                <a:ea typeface="Open Sans"/>
                <a:cs typeface="Open Sans"/>
              </a:rPr>
              <a:t>orderlijk</a:t>
            </a:r>
            <a:r>
              <a:rPr lang="en-US" sz="2400" dirty="0">
                <a:latin typeface="Open Sans"/>
                <a:ea typeface="Open Sans"/>
                <a:cs typeface="Open Sans"/>
              </a:rPr>
              <a:t> </a:t>
            </a:r>
            <a:r>
              <a:rPr lang="en-US" sz="2400" dirty="0" err="1">
                <a:latin typeface="Open Sans"/>
                <a:ea typeface="Open Sans"/>
                <a:cs typeface="Open Sans"/>
              </a:rPr>
              <a:t>leerklimaat</a:t>
            </a:r>
            <a:r>
              <a:rPr lang="en-US" sz="2400" dirty="0">
                <a:latin typeface="Open Sans"/>
                <a:ea typeface="Open Sans"/>
                <a:cs typeface="Open Sans"/>
              </a:rPr>
              <a:t> </a:t>
            </a:r>
            <a:r>
              <a:rPr lang="en-US" sz="2400" dirty="0" err="1">
                <a:latin typeface="Open Sans"/>
                <a:ea typeface="Open Sans"/>
                <a:cs typeface="Open Sans"/>
              </a:rPr>
              <a:t>kunt</a:t>
            </a:r>
            <a:r>
              <a:rPr lang="en-US" sz="2400" dirty="0">
                <a:latin typeface="Open Sans"/>
                <a:ea typeface="Open Sans"/>
                <a:cs typeface="Open Sans"/>
              </a:rPr>
              <a:t> </a:t>
            </a:r>
            <a:r>
              <a:rPr lang="en-US" sz="2400" dirty="0" err="1">
                <a:latin typeface="Open Sans"/>
                <a:ea typeface="Open Sans"/>
                <a:cs typeface="Open Sans"/>
              </a:rPr>
              <a:t>realiseren</a:t>
            </a:r>
            <a:r>
              <a:rPr lang="en-US" sz="2400" dirty="0">
                <a:latin typeface="Open Sans"/>
                <a:ea typeface="Open Sans"/>
                <a:cs typeface="Open Sans"/>
              </a:rPr>
              <a:t>.</a:t>
            </a:r>
            <a:endParaRPr lang="en-US" sz="2400" b="1" dirty="0">
              <a:latin typeface="Open Sans"/>
              <a:ea typeface="Open Sans"/>
              <a:cs typeface="Open Sans"/>
            </a:endParaRPr>
          </a:p>
          <a:p>
            <a:pPr marL="571500" indent="-571500">
              <a:lnSpc>
                <a:spcPts val="5589"/>
              </a:lnSpc>
              <a:spcBef>
                <a:spcPct val="0"/>
              </a:spcBef>
              <a:buFont typeface="Arial" panose="05000000000000000000" pitchFamily="2" charset="2"/>
              <a:buChar char="•"/>
            </a:pPr>
            <a:r>
              <a:rPr lang="en-US" sz="2400" dirty="0">
                <a:latin typeface="Open Sans"/>
                <a:ea typeface="Open Sans"/>
                <a:cs typeface="Open Sans"/>
              </a:rPr>
              <a:t>Kun je het </a:t>
            </a:r>
            <a:r>
              <a:rPr lang="en-US" sz="2400" dirty="0" err="1">
                <a:latin typeface="Open Sans"/>
                <a:ea typeface="Open Sans"/>
                <a:cs typeface="Open Sans"/>
              </a:rPr>
              <a:t>drielijnenmodel</a:t>
            </a:r>
            <a:r>
              <a:rPr lang="en-US" sz="2400" dirty="0">
                <a:latin typeface="Open Sans"/>
                <a:ea typeface="Open Sans"/>
                <a:cs typeface="Open Sans"/>
              </a:rPr>
              <a:t> </a:t>
            </a:r>
            <a:r>
              <a:rPr lang="en-US" sz="2400" dirty="0" err="1">
                <a:latin typeface="Open Sans"/>
                <a:ea typeface="Open Sans"/>
                <a:cs typeface="Open Sans"/>
              </a:rPr>
              <a:t>inrichten</a:t>
            </a:r>
            <a:r>
              <a:rPr lang="en-US" sz="2400" dirty="0">
                <a:latin typeface="Open Sans"/>
                <a:ea typeface="Open Sans"/>
                <a:cs typeface="Open Sans"/>
              </a:rPr>
              <a:t> </a:t>
            </a:r>
            <a:r>
              <a:rPr lang="en-US" sz="2400" dirty="0" err="1">
                <a:latin typeface="Open Sans"/>
                <a:ea typeface="Open Sans"/>
                <a:cs typeface="Open Sans"/>
              </a:rPr>
              <a:t>adhv</a:t>
            </a:r>
            <a:r>
              <a:rPr lang="en-US" sz="2400" dirty="0">
                <a:latin typeface="Open Sans"/>
                <a:ea typeface="Open Sans"/>
                <a:cs typeface="Open Sans"/>
              </a:rPr>
              <a:t> de </a:t>
            </a:r>
            <a:r>
              <a:rPr lang="en-US" sz="2400" dirty="0" err="1">
                <a:latin typeface="Open Sans"/>
                <a:ea typeface="Open Sans"/>
                <a:cs typeface="Open Sans"/>
              </a:rPr>
              <a:t>situatie</a:t>
            </a:r>
            <a:r>
              <a:rPr lang="en-US" sz="2400" dirty="0">
                <a:latin typeface="Open Sans"/>
                <a:ea typeface="Open Sans"/>
                <a:cs typeface="Open Sans"/>
              </a:rPr>
              <a:t> op </a:t>
            </a:r>
            <a:r>
              <a:rPr lang="en-US" sz="2400" dirty="0" err="1">
                <a:latin typeface="Open Sans"/>
                <a:ea typeface="Open Sans"/>
                <a:cs typeface="Open Sans"/>
              </a:rPr>
              <a:t>jouw</a:t>
            </a:r>
            <a:r>
              <a:rPr lang="en-US" sz="2400" dirty="0">
                <a:latin typeface="Open Sans"/>
                <a:ea typeface="Open Sans"/>
                <a:cs typeface="Open Sans"/>
              </a:rPr>
              <a:t> </a:t>
            </a:r>
            <a:r>
              <a:rPr lang="en-US" sz="2400" dirty="0" err="1">
                <a:latin typeface="Open Sans"/>
                <a:ea typeface="Open Sans"/>
                <a:cs typeface="Open Sans"/>
              </a:rPr>
              <a:t>stageschool</a:t>
            </a:r>
            <a:r>
              <a:rPr lang="en-US" sz="2400" dirty="0">
                <a:latin typeface="Open Sans"/>
                <a:ea typeface="Open Sans"/>
                <a:cs typeface="Open Sans"/>
              </a:rPr>
              <a:t> </a:t>
            </a:r>
            <a:r>
              <a:rPr lang="en-US" sz="2400" dirty="0" err="1">
                <a:latin typeface="Open Sans"/>
                <a:ea typeface="Open Sans"/>
                <a:cs typeface="Open Sans"/>
              </a:rPr>
              <a:t>en</a:t>
            </a:r>
            <a:r>
              <a:rPr lang="en-US" sz="2400" dirty="0">
                <a:latin typeface="Open Sans"/>
                <a:ea typeface="Open Sans"/>
                <a:cs typeface="Open Sans"/>
              </a:rPr>
              <a:t> </a:t>
            </a:r>
            <a:r>
              <a:rPr lang="en-US" sz="2400" dirty="0" err="1">
                <a:latin typeface="Open Sans"/>
                <a:ea typeface="Open Sans"/>
                <a:cs typeface="Open Sans"/>
              </a:rPr>
              <a:t>deze</a:t>
            </a:r>
            <a:r>
              <a:rPr lang="en-US" sz="2400" dirty="0">
                <a:latin typeface="Open Sans"/>
                <a:ea typeface="Open Sans"/>
                <a:cs typeface="Open Sans"/>
              </a:rPr>
              <a:t> </a:t>
            </a:r>
            <a:r>
              <a:rPr lang="en-US" sz="2400" dirty="0" err="1">
                <a:latin typeface="Open Sans"/>
                <a:ea typeface="Open Sans"/>
                <a:cs typeface="Open Sans"/>
              </a:rPr>
              <a:t>inzetten</a:t>
            </a:r>
            <a:r>
              <a:rPr lang="en-US" sz="2400" dirty="0">
                <a:latin typeface="Open Sans"/>
                <a:ea typeface="Open Sans"/>
                <a:cs typeface="Open Sans"/>
              </a:rPr>
              <a:t> </a:t>
            </a:r>
            <a:r>
              <a:rPr lang="en-US" sz="2400" dirty="0" err="1">
                <a:latin typeface="Open Sans"/>
                <a:ea typeface="Open Sans"/>
                <a:cs typeface="Open Sans"/>
              </a:rPr>
              <a:t>bij</a:t>
            </a:r>
            <a:r>
              <a:rPr lang="en-US" sz="2400" dirty="0">
                <a:latin typeface="Open Sans"/>
                <a:ea typeface="Open Sans"/>
                <a:cs typeface="Open Sans"/>
              </a:rPr>
              <a:t> </a:t>
            </a:r>
            <a:r>
              <a:rPr lang="en-US" sz="2400" dirty="0" err="1">
                <a:latin typeface="Open Sans"/>
                <a:ea typeface="Open Sans"/>
                <a:cs typeface="Open Sans"/>
              </a:rPr>
              <a:t>zorgleerlingen</a:t>
            </a:r>
            <a:r>
              <a:rPr lang="en-US" sz="2400" dirty="0">
                <a:latin typeface="Open Sans"/>
                <a:ea typeface="Open Sans"/>
                <a:cs typeface="Open Sans"/>
              </a:rPr>
              <a:t>.</a:t>
            </a:r>
          </a:p>
          <a:p>
            <a:pPr marL="571500" indent="-571500">
              <a:lnSpc>
                <a:spcPts val="5589"/>
              </a:lnSpc>
              <a:spcBef>
                <a:spcPct val="0"/>
              </a:spcBef>
              <a:buFont typeface="Arial" panose="05000000000000000000" pitchFamily="2" charset="2"/>
              <a:buChar char="•"/>
            </a:pPr>
            <a:r>
              <a:rPr lang="en-US" sz="2400" dirty="0">
                <a:latin typeface="Open Sans"/>
                <a:ea typeface="Open Sans"/>
                <a:cs typeface="Open Sans"/>
              </a:rPr>
              <a:t>Kun je regels </a:t>
            </a:r>
            <a:r>
              <a:rPr lang="en-US" sz="2400" dirty="0" err="1">
                <a:latin typeface="Open Sans"/>
                <a:ea typeface="Open Sans"/>
                <a:cs typeface="Open Sans"/>
              </a:rPr>
              <a:t>bespreekbaar</a:t>
            </a:r>
            <a:r>
              <a:rPr lang="en-US" sz="2400" dirty="0">
                <a:latin typeface="Open Sans"/>
                <a:ea typeface="Open Sans"/>
                <a:cs typeface="Open Sans"/>
              </a:rPr>
              <a:t> </a:t>
            </a:r>
            <a:r>
              <a:rPr lang="en-US" sz="2400" dirty="0" err="1">
                <a:latin typeface="Open Sans"/>
                <a:ea typeface="Open Sans"/>
                <a:cs typeface="Open Sans"/>
              </a:rPr>
              <a:t>maken</a:t>
            </a:r>
            <a:r>
              <a:rPr lang="en-US" sz="2400" dirty="0">
                <a:latin typeface="Open Sans"/>
                <a:ea typeface="Open Sans"/>
                <a:cs typeface="Open Sans"/>
              </a:rPr>
              <a:t> in de les.</a:t>
            </a:r>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818EF-5F43-C767-F431-5CD78A1834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8306E1-B0B4-3AB0-1037-5E1E4A4A2935}"/>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a:extLst>
              <a:ext uri="{FF2B5EF4-FFF2-40B4-BE49-F238E27FC236}">
                <a16:creationId xmlns:a16="http://schemas.microsoft.com/office/drawing/2014/main" id="{45E73595-EE8B-2841-CD0B-2D244A61CC21}"/>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DEBF5EE3-77AF-718A-745E-21B9780B71C4}"/>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2E5427FE-157E-8D0E-D659-7596DFD28EB2}"/>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7" name="Freeform 7">
            <a:extLst>
              <a:ext uri="{FF2B5EF4-FFF2-40B4-BE49-F238E27FC236}">
                <a16:creationId xmlns:a16="http://schemas.microsoft.com/office/drawing/2014/main" id="{C27C9397-5571-D9F7-D22C-9D5A7A541A0F}"/>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6BD6F5FC-B16F-488C-1F1A-7D4AC66192CC}"/>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65575274-AA0F-C2C4-9243-370D706E0509}"/>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dirty="0" err="1">
                <a:solidFill>
                  <a:srgbClr val="FFFFFF"/>
                </a:solidFill>
                <a:latin typeface="Codec Pro ExtraBold"/>
              </a:rPr>
              <a:t>Evaluatie</a:t>
            </a:r>
            <a:endParaRPr lang="en-US" dirty="0"/>
          </a:p>
        </p:txBody>
      </p:sp>
      <p:pic>
        <p:nvPicPr>
          <p:cNvPr id="10" name="Afbeelding 9" descr="Afbeelding met tekst, schermopname, Lettertype, cirkel&#10;&#10;Door AI gegenereerde inhoud is mogelijk onjuist.">
            <a:extLst>
              <a:ext uri="{FF2B5EF4-FFF2-40B4-BE49-F238E27FC236}">
                <a16:creationId xmlns:a16="http://schemas.microsoft.com/office/drawing/2014/main" id="{734DCBAC-BED7-5773-1B87-3827242FB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00" y="2191578"/>
            <a:ext cx="8095422" cy="8095422"/>
          </a:xfrm>
          <a:prstGeom prst="rect">
            <a:avLst/>
          </a:prstGeom>
        </p:spPr>
      </p:pic>
    </p:spTree>
    <p:extLst>
      <p:ext uri="{BB962C8B-B14F-4D97-AF65-F5344CB8AC3E}">
        <p14:creationId xmlns:p14="http://schemas.microsoft.com/office/powerpoint/2010/main" val="3241361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nl-NL"/>
          </a:p>
        </p:txBody>
      </p:sp>
      <p:sp>
        <p:nvSpPr>
          <p:cNvPr id="3" name="Freeform 3"/>
          <p:cNvSpPr/>
          <p:nvPr/>
        </p:nvSpPr>
        <p:spPr>
          <a:xfrm rot="-659561">
            <a:off x="1620002" y="1135526"/>
            <a:ext cx="3460140" cy="5333550"/>
          </a:xfrm>
          <a:custGeom>
            <a:avLst/>
            <a:gdLst/>
            <a:ahLst/>
            <a:cxnLst/>
            <a:rect l="l" t="t" r="r" b="b"/>
            <a:pathLst>
              <a:path w="3460140" h="5333550">
                <a:moveTo>
                  <a:pt x="0" y="0"/>
                </a:moveTo>
                <a:lnTo>
                  <a:pt x="3460141" y="0"/>
                </a:lnTo>
                <a:lnTo>
                  <a:pt x="3460141" y="5333550"/>
                </a:lnTo>
                <a:lnTo>
                  <a:pt x="0" y="5333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 name="Freeform 4"/>
          <p:cNvSpPr/>
          <p:nvPr/>
        </p:nvSpPr>
        <p:spPr>
          <a:xfrm rot="1074537">
            <a:off x="14125155" y="5394622"/>
            <a:ext cx="2951065" cy="4548848"/>
          </a:xfrm>
          <a:custGeom>
            <a:avLst/>
            <a:gdLst/>
            <a:ahLst/>
            <a:cxnLst/>
            <a:rect l="l" t="t" r="r" b="b"/>
            <a:pathLst>
              <a:path w="2951065" h="4548848">
                <a:moveTo>
                  <a:pt x="0" y="0"/>
                </a:moveTo>
                <a:lnTo>
                  <a:pt x="2951065" y="0"/>
                </a:lnTo>
                <a:lnTo>
                  <a:pt x="2951065" y="4548848"/>
                </a:lnTo>
                <a:lnTo>
                  <a:pt x="0" y="4548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1197102">
            <a:off x="10917094" y="498206"/>
            <a:ext cx="2092622" cy="3225621"/>
          </a:xfrm>
          <a:custGeom>
            <a:avLst/>
            <a:gdLst/>
            <a:ahLst/>
            <a:cxnLst/>
            <a:rect l="l" t="t" r="r" b="b"/>
            <a:pathLst>
              <a:path w="2092622" h="3225621">
                <a:moveTo>
                  <a:pt x="0" y="0"/>
                </a:moveTo>
                <a:lnTo>
                  <a:pt x="2092621" y="0"/>
                </a:lnTo>
                <a:lnTo>
                  <a:pt x="2092621" y="3225621"/>
                </a:lnTo>
                <a:lnTo>
                  <a:pt x="0" y="32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TextBox 6"/>
          <p:cNvSpPr txBox="1"/>
          <p:nvPr/>
        </p:nvSpPr>
        <p:spPr>
          <a:xfrm>
            <a:off x="3350073" y="7343427"/>
            <a:ext cx="10873118" cy="2943573"/>
          </a:xfrm>
          <a:prstGeom prst="rect">
            <a:avLst/>
          </a:prstGeom>
        </p:spPr>
        <p:txBody>
          <a:bodyPr lIns="0" tIns="0" rIns="0" bIns="0" rtlCol="0" anchor="t">
            <a:spAutoFit/>
          </a:bodyPr>
          <a:lstStyle/>
          <a:p>
            <a:pPr algn="ctr">
              <a:lnSpc>
                <a:spcPts val="20501"/>
              </a:lnSpc>
            </a:pPr>
            <a:r>
              <a:rPr lang="en-US" sz="25627">
                <a:solidFill>
                  <a:srgbClr val="94DD26"/>
                </a:solidFill>
                <a:latin typeface="Bangers Bold"/>
              </a:rPr>
              <a:t>Vragen!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4109" r="-581" b="-84109"/>
            </a:stretch>
          </a:blipFill>
        </p:spPr>
        <p:txBody>
          <a:bodyPr/>
          <a:lstStyle/>
          <a:p>
            <a:endParaRPr lang="nl-NL"/>
          </a:p>
        </p:txBody>
      </p:sp>
      <p:grpSp>
        <p:nvGrpSpPr>
          <p:cNvPr id="3" name="Group 3"/>
          <p:cNvGrpSpPr/>
          <p:nvPr/>
        </p:nvGrpSpPr>
        <p:grpSpPr>
          <a:xfrm rot="-10800000">
            <a:off x="-1706611" y="-1469582"/>
            <a:ext cx="4749492" cy="47494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A49D">
                <a:alpha val="53725"/>
              </a:srgbClr>
            </a:solidFill>
          </p:spPr>
          <p:txBody>
            <a:bodyPr/>
            <a:lstStyle/>
            <a:p>
              <a:endParaRPr lang="nl-NL"/>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6" name="Group 6"/>
          <p:cNvGrpSpPr/>
          <p:nvPr/>
        </p:nvGrpSpPr>
        <p:grpSpPr>
          <a:xfrm rot="-10800000">
            <a:off x="-397743" y="-2607323"/>
            <a:ext cx="4749492" cy="47494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9" name="Group 9"/>
          <p:cNvGrpSpPr/>
          <p:nvPr/>
        </p:nvGrpSpPr>
        <p:grpSpPr>
          <a:xfrm rot="-10800000">
            <a:off x="14838038" y="-1259914"/>
            <a:ext cx="4330155" cy="43301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2" name="Group 12"/>
          <p:cNvGrpSpPr/>
          <p:nvPr/>
        </p:nvGrpSpPr>
        <p:grpSpPr>
          <a:xfrm rot="-10800000">
            <a:off x="15538652" y="-1050245"/>
            <a:ext cx="3441295" cy="34412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B2AB">
                <a:alpha val="53725"/>
              </a:srgbClr>
            </a:solidFill>
          </p:spPr>
          <p:txBody>
            <a:bodyPr/>
            <a:lstStyle/>
            <a:p>
              <a:endParaRPr lang="nl-N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5" name="Group 15"/>
          <p:cNvGrpSpPr/>
          <p:nvPr/>
        </p:nvGrpSpPr>
        <p:grpSpPr>
          <a:xfrm rot="-4119627">
            <a:off x="2665119" y="3995782"/>
            <a:ext cx="2648821" cy="10032903"/>
            <a:chOff x="0" y="0"/>
            <a:chExt cx="379077" cy="1435826"/>
          </a:xfrm>
        </p:grpSpPr>
        <p:sp>
          <p:nvSpPr>
            <p:cNvPr id="16" name="Freeform 16"/>
            <p:cNvSpPr/>
            <p:nvPr/>
          </p:nvSpPr>
          <p:spPr>
            <a:xfrm>
              <a:off x="0" y="0"/>
              <a:ext cx="379077" cy="1435826"/>
            </a:xfrm>
            <a:custGeom>
              <a:avLst/>
              <a:gdLst/>
              <a:ahLst/>
              <a:cxnLst/>
              <a:rect l="l" t="t" r="r" b="b"/>
              <a:pathLst>
                <a:path w="379077" h="1435826">
                  <a:moveTo>
                    <a:pt x="189539" y="1435826"/>
                  </a:moveTo>
                  <a:lnTo>
                    <a:pt x="379077" y="0"/>
                  </a:lnTo>
                  <a:lnTo>
                    <a:pt x="0" y="0"/>
                  </a:lnTo>
                  <a:lnTo>
                    <a:pt x="189539" y="1435826"/>
                  </a:lnTo>
                  <a:close/>
                </a:path>
              </a:pathLst>
            </a:custGeom>
            <a:gradFill rotWithShape="1">
              <a:gsLst>
                <a:gs pos="0">
                  <a:srgbClr val="8C52FF">
                    <a:alpha val="69000"/>
                  </a:srgbClr>
                </a:gs>
                <a:gs pos="100000">
                  <a:srgbClr val="00BF63">
                    <a:alpha val="69000"/>
                  </a:srgbClr>
                </a:gs>
              </a:gsLst>
              <a:lin ang="0"/>
            </a:gradFill>
          </p:spPr>
          <p:txBody>
            <a:bodyPr/>
            <a:lstStyle/>
            <a:p>
              <a:endParaRPr lang="nl-NL"/>
            </a:p>
          </p:txBody>
        </p:sp>
        <p:sp>
          <p:nvSpPr>
            <p:cNvPr id="17" name="TextBox 17"/>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grpSp>
        <p:nvGrpSpPr>
          <p:cNvPr id="18" name="Group 18"/>
          <p:cNvGrpSpPr/>
          <p:nvPr/>
        </p:nvGrpSpPr>
        <p:grpSpPr>
          <a:xfrm rot="-5083518">
            <a:off x="2522365" y="5776150"/>
            <a:ext cx="3461499" cy="9021700"/>
            <a:chOff x="0" y="0"/>
            <a:chExt cx="414948" cy="1081477"/>
          </a:xfrm>
        </p:grpSpPr>
        <p:sp>
          <p:nvSpPr>
            <p:cNvPr id="19" name="Freeform 19"/>
            <p:cNvSpPr/>
            <p:nvPr/>
          </p:nvSpPr>
          <p:spPr>
            <a:xfrm>
              <a:off x="0" y="0"/>
              <a:ext cx="414948" cy="1081477"/>
            </a:xfrm>
            <a:custGeom>
              <a:avLst/>
              <a:gdLst/>
              <a:ahLst/>
              <a:cxnLst/>
              <a:rect l="l" t="t" r="r" b="b"/>
              <a:pathLst>
                <a:path w="414948" h="1081477">
                  <a:moveTo>
                    <a:pt x="207474" y="1081477"/>
                  </a:moveTo>
                  <a:lnTo>
                    <a:pt x="414948" y="0"/>
                  </a:lnTo>
                  <a:lnTo>
                    <a:pt x="0" y="0"/>
                  </a:lnTo>
                  <a:lnTo>
                    <a:pt x="207474" y="1081477"/>
                  </a:lnTo>
                  <a:close/>
                </a:path>
              </a:pathLst>
            </a:custGeom>
            <a:gradFill rotWithShape="1">
              <a:gsLst>
                <a:gs pos="0">
                  <a:srgbClr val="0097B2">
                    <a:alpha val="69000"/>
                  </a:srgbClr>
                </a:gs>
                <a:gs pos="100000">
                  <a:srgbClr val="7ED957">
                    <a:alpha val="69000"/>
                  </a:srgbClr>
                </a:gs>
              </a:gsLst>
              <a:lin ang="0"/>
            </a:gradFill>
          </p:spPr>
          <p:txBody>
            <a:bodyPr/>
            <a:lstStyle/>
            <a:p>
              <a:endParaRPr lang="nl-NL"/>
            </a:p>
          </p:txBody>
        </p:sp>
        <p:sp>
          <p:nvSpPr>
            <p:cNvPr id="20" name="TextBox 20"/>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A4381-956F-1204-359C-864BF7C186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D6C7FC-8210-D700-53D0-CA60AF44556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pPr>
              <a:lnSpc>
                <a:spcPts val="7279"/>
              </a:lnSpc>
            </a:pPr>
            <a:endParaRPr lang="en-US" sz="3500" dirty="0">
              <a:solidFill>
                <a:srgbClr val="000000"/>
              </a:solidFill>
              <a:latin typeface="Open Sans"/>
            </a:endParaRPr>
          </a:p>
        </p:txBody>
      </p:sp>
      <p:grpSp>
        <p:nvGrpSpPr>
          <p:cNvPr id="3" name="Group 3">
            <a:extLst>
              <a:ext uri="{FF2B5EF4-FFF2-40B4-BE49-F238E27FC236}">
                <a16:creationId xmlns:a16="http://schemas.microsoft.com/office/drawing/2014/main" id="{E1E6FAF2-9C1F-180E-C795-6378CCD1470C}"/>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58791CB2-70CE-8396-F314-E9A104B49713}"/>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56318402-AE1F-7C67-F325-CA649C78CB4F}"/>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8F45A1CB-85F1-9EEA-68B0-75E9CD0EF01E}"/>
              </a:ext>
            </a:extLst>
          </p:cNvPr>
          <p:cNvSpPr/>
          <p:nvPr/>
        </p:nvSpPr>
        <p:spPr>
          <a:xfrm>
            <a:off x="6248400" y="8343900"/>
            <a:ext cx="11010900" cy="1759220"/>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a:blip r:embed="rId3"/>
            <a:stretch>
              <a:fillRect t="-167295" b="-6681"/>
            </a:stretch>
          </a:blipFill>
        </p:spPr>
        <p:txBody>
          <a:bodyPr/>
          <a:lstStyle/>
          <a:p>
            <a:endParaRPr lang="nl-NL"/>
          </a:p>
        </p:txBody>
      </p:sp>
      <p:sp>
        <p:nvSpPr>
          <p:cNvPr id="7" name="Freeform 7">
            <a:extLst>
              <a:ext uri="{FF2B5EF4-FFF2-40B4-BE49-F238E27FC236}">
                <a16:creationId xmlns:a16="http://schemas.microsoft.com/office/drawing/2014/main" id="{F1EC71A5-0D8A-A540-C3EA-0A1A4CEFEF99}"/>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580837C0-C893-37DE-CA94-2BE959FB2213}"/>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A50DAE60-CD05-A741-B298-398677839022}"/>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dirty="0" err="1">
                <a:solidFill>
                  <a:srgbClr val="FFFFFF"/>
                </a:solidFill>
                <a:latin typeface="Codec Pro ExtraBold"/>
              </a:rPr>
              <a:t>Programma</a:t>
            </a:r>
          </a:p>
        </p:txBody>
      </p:sp>
      <p:sp>
        <p:nvSpPr>
          <p:cNvPr id="11" name="TextBox 3">
            <a:extLst>
              <a:ext uri="{FF2B5EF4-FFF2-40B4-BE49-F238E27FC236}">
                <a16:creationId xmlns:a16="http://schemas.microsoft.com/office/drawing/2014/main" id="{AE15795B-1012-AD5A-8F5C-5DAB0038457D}"/>
              </a:ext>
            </a:extLst>
          </p:cNvPr>
          <p:cNvSpPr txBox="1"/>
          <p:nvPr/>
        </p:nvSpPr>
        <p:spPr>
          <a:xfrm>
            <a:off x="1078625" y="2806065"/>
            <a:ext cx="12377199" cy="6003503"/>
          </a:xfrm>
          <a:prstGeom prst="rect">
            <a:avLst/>
          </a:prstGeom>
        </p:spPr>
        <p:txBody>
          <a:bodyPr wrap="square" lIns="0" tIns="0" rIns="0" bIns="0" rtlCol="0" anchor="t">
            <a:spAutoFit/>
          </a:bodyPr>
          <a:lstStyle/>
          <a:p>
            <a:pPr marL="514350" indent="-514350">
              <a:lnSpc>
                <a:spcPts val="7279"/>
              </a:lnSpc>
              <a:buAutoNum type="arabicPeriod"/>
            </a:pPr>
            <a:r>
              <a:rPr lang="en-US" sz="2400" dirty="0" err="1">
                <a:solidFill>
                  <a:srgbClr val="000000"/>
                </a:solidFill>
                <a:latin typeface="Open Sans"/>
              </a:rPr>
              <a:t>Kansenongelijkheid</a:t>
            </a:r>
            <a:r>
              <a:rPr lang="en-US" sz="2400" dirty="0">
                <a:solidFill>
                  <a:srgbClr val="000000"/>
                </a:solidFill>
                <a:latin typeface="Open Sans"/>
              </a:rPr>
              <a:t>.</a:t>
            </a:r>
          </a:p>
          <a:p>
            <a:pPr lvl="1">
              <a:buFont typeface="Calibri" panose="020B0604020202020204" pitchFamily="34" charset="0"/>
              <a:buChar char="-"/>
            </a:pPr>
            <a:r>
              <a:rPr lang="nl-NL" sz="2400" dirty="0">
                <a:latin typeface="Open Sans" panose="020B0604020202020204" charset="0"/>
                <a:ea typeface="Open Sans" panose="020B0604020202020204" charset="0"/>
                <a:cs typeface="Open Sans" panose="020B0604020202020204" charset="0"/>
              </a:rPr>
              <a:t> Wat weet je al?</a:t>
            </a:r>
          </a:p>
          <a:p>
            <a:pPr lvl="1">
              <a:buFont typeface="Calibri" panose="020B0604020202020204" pitchFamily="34" charset="0"/>
              <a:buChar char="-"/>
            </a:pPr>
            <a:r>
              <a:rPr lang="nl-NL" sz="2400" dirty="0">
                <a:latin typeface="Open Sans" panose="020B0604020202020204" charset="0"/>
                <a:ea typeface="Open Sans" panose="020B0604020202020204" charset="0"/>
                <a:cs typeface="Open Sans" panose="020B0604020202020204" charset="0"/>
              </a:rPr>
              <a:t> Werken met de kansenkaart</a:t>
            </a:r>
          </a:p>
          <a:p>
            <a:pPr marL="514350" indent="-514350">
              <a:lnSpc>
                <a:spcPts val="7279"/>
              </a:lnSpc>
              <a:buAutoNum type="arabicPeriod"/>
            </a:pPr>
            <a:r>
              <a:rPr lang="en-US" sz="2400" dirty="0">
                <a:solidFill>
                  <a:srgbClr val="000000"/>
                </a:solidFill>
                <a:latin typeface="Open Sans"/>
              </a:rPr>
              <a:t>Een </a:t>
            </a:r>
            <a:r>
              <a:rPr lang="en-US" sz="2400" dirty="0" err="1">
                <a:solidFill>
                  <a:srgbClr val="000000"/>
                </a:solidFill>
                <a:latin typeface="Open Sans"/>
              </a:rPr>
              <a:t>prettig</a:t>
            </a:r>
            <a:r>
              <a:rPr lang="en-US" sz="2400" dirty="0">
                <a:solidFill>
                  <a:srgbClr val="000000"/>
                </a:solidFill>
                <a:latin typeface="Open Sans"/>
              </a:rPr>
              <a:t>, </a:t>
            </a:r>
            <a:r>
              <a:rPr lang="en-US" sz="2400" dirty="0" err="1">
                <a:solidFill>
                  <a:srgbClr val="000000"/>
                </a:solidFill>
                <a:latin typeface="Open Sans"/>
              </a:rPr>
              <a:t>ordelijk</a:t>
            </a:r>
            <a:r>
              <a:rPr lang="en-US" sz="2400" dirty="0">
                <a:solidFill>
                  <a:srgbClr val="000000"/>
                </a:solidFill>
                <a:latin typeface="Open Sans"/>
              </a:rPr>
              <a:t> en </a:t>
            </a:r>
            <a:r>
              <a:rPr lang="en-US" sz="2400" dirty="0" err="1">
                <a:solidFill>
                  <a:srgbClr val="000000"/>
                </a:solidFill>
                <a:latin typeface="Open Sans"/>
              </a:rPr>
              <a:t>veilig</a:t>
            </a:r>
            <a:r>
              <a:rPr lang="en-US" sz="2400" dirty="0">
                <a:solidFill>
                  <a:srgbClr val="000000"/>
                </a:solidFill>
                <a:latin typeface="Open Sans"/>
              </a:rPr>
              <a:t> </a:t>
            </a:r>
            <a:r>
              <a:rPr lang="en-US" sz="2400" dirty="0" err="1">
                <a:solidFill>
                  <a:srgbClr val="000000"/>
                </a:solidFill>
                <a:latin typeface="Open Sans"/>
              </a:rPr>
              <a:t>leerklimaat</a:t>
            </a:r>
            <a:r>
              <a:rPr lang="en-US" sz="2400" dirty="0">
                <a:solidFill>
                  <a:srgbClr val="000000"/>
                </a:solidFill>
                <a:latin typeface="Open Sans"/>
              </a:rPr>
              <a:t>.</a:t>
            </a:r>
          </a:p>
          <a:p>
            <a:pPr marL="514350" indent="-514350">
              <a:lnSpc>
                <a:spcPts val="7279"/>
              </a:lnSpc>
              <a:buAutoNum type="arabicPeriod"/>
            </a:pPr>
            <a:r>
              <a:rPr lang="en-US" sz="2400" dirty="0" err="1">
                <a:solidFill>
                  <a:srgbClr val="000000"/>
                </a:solidFill>
                <a:latin typeface="Open Sans"/>
              </a:rPr>
              <a:t>Zorgleerlingen</a:t>
            </a:r>
            <a:r>
              <a:rPr lang="en-US" sz="2400" dirty="0">
                <a:solidFill>
                  <a:srgbClr val="000000"/>
                </a:solidFill>
                <a:latin typeface="Open Sans"/>
              </a:rPr>
              <a:t>.</a:t>
            </a:r>
          </a:p>
          <a:p>
            <a:pPr lvl="1">
              <a:buFont typeface="Calibri" panose="020B0604020202020204" pitchFamily="34" charset="0"/>
              <a:buChar char="-"/>
            </a:pPr>
            <a:r>
              <a:rPr lang="nl-NL" sz="2400" dirty="0">
                <a:latin typeface="Open Sans" panose="020B0604020202020204" charset="0"/>
                <a:ea typeface="Open Sans" panose="020B0604020202020204" charset="0"/>
                <a:cs typeface="Open Sans" panose="020B0604020202020204" charset="0"/>
              </a:rPr>
              <a:t> Het drielijnenmodel</a:t>
            </a:r>
          </a:p>
          <a:p>
            <a:pPr lvl="1">
              <a:buFont typeface="Calibri" panose="020B0604020202020204" pitchFamily="34" charset="0"/>
              <a:buChar char="-"/>
            </a:pPr>
            <a:r>
              <a:rPr lang="nl-NL" sz="2400" dirty="0">
                <a:latin typeface="Open Sans" panose="020B0604020202020204" charset="0"/>
                <a:ea typeface="Open Sans" panose="020B0604020202020204" charset="0"/>
                <a:cs typeface="Open Sans" panose="020B0604020202020204" charset="0"/>
              </a:rPr>
              <a:t> Leerstoornissen</a:t>
            </a:r>
          </a:p>
          <a:p>
            <a:pPr marL="514350" indent="-514350">
              <a:lnSpc>
                <a:spcPts val="7279"/>
              </a:lnSpc>
              <a:buAutoNum type="arabicPeriod"/>
            </a:pPr>
            <a:r>
              <a:rPr lang="en-US" sz="2400" dirty="0" err="1">
                <a:solidFill>
                  <a:srgbClr val="000000"/>
                </a:solidFill>
                <a:latin typeface="Open Sans"/>
              </a:rPr>
              <a:t>Belevingswereld</a:t>
            </a:r>
            <a:r>
              <a:rPr lang="en-US" sz="2400" dirty="0">
                <a:solidFill>
                  <a:srgbClr val="000000"/>
                </a:solidFill>
                <a:latin typeface="Open Sans"/>
              </a:rPr>
              <a:t>  en </a:t>
            </a:r>
            <a:r>
              <a:rPr lang="en-US" sz="2400" dirty="0" err="1">
                <a:solidFill>
                  <a:srgbClr val="000000"/>
                </a:solidFill>
                <a:latin typeface="Open Sans"/>
              </a:rPr>
              <a:t>klassenregels</a:t>
            </a:r>
            <a:r>
              <a:rPr lang="en-US" sz="2400" dirty="0">
                <a:solidFill>
                  <a:srgbClr val="000000"/>
                </a:solidFill>
                <a:latin typeface="Open Sans"/>
              </a:rPr>
              <a:t>.</a:t>
            </a:r>
            <a:endParaRPr lang="nl-NL" sz="2400" dirty="0">
              <a:latin typeface="Open Sans" panose="020B0604020202020204" charset="0"/>
              <a:ea typeface="Open Sans" panose="020B0604020202020204" charset="0"/>
              <a:cs typeface="Open Sans" panose="020B0604020202020204" charset="0"/>
            </a:endParaRPr>
          </a:p>
          <a:p>
            <a:pPr>
              <a:lnSpc>
                <a:spcPts val="7279"/>
              </a:lnSpc>
            </a:pPr>
            <a:endParaRPr lang="en-US" sz="2400" dirty="0">
              <a:solidFill>
                <a:srgbClr val="000000"/>
              </a:solidFill>
              <a:latin typeface="Open Sans"/>
            </a:endParaRPr>
          </a:p>
        </p:txBody>
      </p:sp>
    </p:spTree>
    <p:extLst>
      <p:ext uri="{BB962C8B-B14F-4D97-AF65-F5344CB8AC3E}">
        <p14:creationId xmlns:p14="http://schemas.microsoft.com/office/powerpoint/2010/main" val="31612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5F90-2A43-1279-EB56-938EE929AD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0FD2FF-EF37-E4C3-8ADE-69410F8EE84D}"/>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txBody>
          <a:bodyPr/>
          <a:lstStyle/>
          <a:p>
            <a:pPr>
              <a:lnSpc>
                <a:spcPts val="7279"/>
              </a:lnSpc>
            </a:pPr>
            <a:endParaRPr lang="en-US" sz="3500" dirty="0">
              <a:solidFill>
                <a:srgbClr val="000000"/>
              </a:solidFill>
              <a:latin typeface="Open Sans"/>
            </a:endParaRPr>
          </a:p>
        </p:txBody>
      </p:sp>
      <p:grpSp>
        <p:nvGrpSpPr>
          <p:cNvPr id="3" name="Group 3">
            <a:extLst>
              <a:ext uri="{FF2B5EF4-FFF2-40B4-BE49-F238E27FC236}">
                <a16:creationId xmlns:a16="http://schemas.microsoft.com/office/drawing/2014/main" id="{77CA831F-2A12-627C-414F-323E6E3DE919}"/>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C7734329-EE91-7EE8-6E0E-54D6D2AE674B}"/>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520EB2B4-5057-AAD8-C29E-16DD55039DBD}"/>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7" name="Freeform 7">
            <a:extLst>
              <a:ext uri="{FF2B5EF4-FFF2-40B4-BE49-F238E27FC236}">
                <a16:creationId xmlns:a16="http://schemas.microsoft.com/office/drawing/2014/main" id="{7456172B-4BE0-CF10-A730-EA33D268B9A3}"/>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08FE4F51-D57D-D2FA-CA54-7452B4B86B41}"/>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F6B1C881-FB03-CBAD-454A-8822768A4AA9}"/>
              </a:ext>
            </a:extLst>
          </p:cNvPr>
          <p:cNvSpPr txBox="1"/>
          <p:nvPr/>
        </p:nvSpPr>
        <p:spPr>
          <a:xfrm>
            <a:off x="1560593" y="326708"/>
            <a:ext cx="14597020" cy="1012778"/>
          </a:xfrm>
          <a:prstGeom prst="rect">
            <a:avLst/>
          </a:prstGeom>
        </p:spPr>
        <p:txBody>
          <a:bodyPr lIns="0" tIns="0" rIns="0" bIns="0" rtlCol="0" anchor="t">
            <a:spAutoFit/>
          </a:bodyPr>
          <a:lstStyle/>
          <a:p>
            <a:pPr algn="just">
              <a:lnSpc>
                <a:spcPts val="8970"/>
              </a:lnSpc>
            </a:pPr>
            <a:r>
              <a:rPr lang="en-US" sz="4400" spc="637" dirty="0" err="1">
                <a:solidFill>
                  <a:srgbClr val="FFFFFF"/>
                </a:solidFill>
                <a:latin typeface="Codec Pro ExtraBold"/>
              </a:rPr>
              <a:t>Kansenongelijkheid</a:t>
            </a:r>
            <a:r>
              <a:rPr lang="en-US" sz="4400" spc="637" dirty="0">
                <a:solidFill>
                  <a:srgbClr val="FFFFFF"/>
                </a:solidFill>
                <a:latin typeface="Codec Pro ExtraBold"/>
              </a:rPr>
              <a:t>: Een complex begrip </a:t>
            </a:r>
          </a:p>
        </p:txBody>
      </p:sp>
      <p:pic>
        <p:nvPicPr>
          <p:cNvPr id="10" name="Onlinemedia 3" title="De Scholen In | Klassen">
            <a:hlinkClick r:id="" action="ppaction://media"/>
            <a:extLst>
              <a:ext uri="{FF2B5EF4-FFF2-40B4-BE49-F238E27FC236}">
                <a16:creationId xmlns:a16="http://schemas.microsoft.com/office/drawing/2014/main" id="{3EF345AC-10D7-D5B9-E85E-75175B7EEB33}"/>
              </a:ext>
            </a:extLst>
          </p:cNvPr>
          <p:cNvPicPr>
            <a:picLocks noRot="1" noChangeAspect="1"/>
          </p:cNvPicPr>
          <p:nvPr>
            <a:videoFile r:link="rId1"/>
          </p:nvPr>
        </p:nvPicPr>
        <p:blipFill>
          <a:blip r:embed="rId7"/>
          <a:stretch>
            <a:fillRect/>
          </a:stretch>
        </p:blipFill>
        <p:spPr>
          <a:xfrm>
            <a:off x="3048000" y="2528046"/>
            <a:ext cx="11023600" cy="6228334"/>
          </a:xfrm>
          <a:prstGeom prst="rect">
            <a:avLst/>
          </a:prstGeom>
        </p:spPr>
      </p:pic>
    </p:spTree>
    <p:extLst>
      <p:ext uri="{BB962C8B-B14F-4D97-AF65-F5344CB8AC3E}">
        <p14:creationId xmlns:p14="http://schemas.microsoft.com/office/powerpoint/2010/main" val="42901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869830" y="167092"/>
            <a:ext cx="20564035" cy="1576163"/>
            <a:chOff x="0" y="0"/>
            <a:chExt cx="1560186" cy="218865"/>
          </a:xfrm>
        </p:grpSpPr>
        <p:sp>
          <p:nvSpPr>
            <p:cNvPr id="4" name="Freeform 4"/>
            <p:cNvSpPr/>
            <p:nvPr/>
          </p:nvSpPr>
          <p:spPr>
            <a:xfrm>
              <a:off x="0" y="0"/>
              <a:ext cx="156018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3790657" y="525485"/>
            <a:ext cx="14812257" cy="841897"/>
          </a:xfrm>
          <a:prstGeom prst="rect">
            <a:avLst/>
          </a:prstGeom>
        </p:spPr>
        <p:txBody>
          <a:bodyPr lIns="0" tIns="0" rIns="0" bIns="0" rtlCol="0" anchor="t">
            <a:spAutoFit/>
          </a:bodyPr>
          <a:lstStyle/>
          <a:p>
            <a:pPr marL="0" lvl="0" indent="0">
              <a:lnSpc>
                <a:spcPts val="6900"/>
              </a:lnSpc>
              <a:spcBef>
                <a:spcPct val="0"/>
              </a:spcBef>
            </a:pPr>
            <a:r>
              <a:rPr lang="en-US" sz="5000" spc="40" dirty="0" err="1">
                <a:solidFill>
                  <a:srgbClr val="FFFFFF"/>
                </a:solidFill>
                <a:latin typeface="Archivo Black"/>
              </a:rPr>
              <a:t>Kansenongelijkheid</a:t>
            </a:r>
            <a:r>
              <a:rPr lang="en-US" sz="5000" spc="40" dirty="0">
                <a:solidFill>
                  <a:srgbClr val="FFFFFF"/>
                </a:solidFill>
                <a:latin typeface="Archivo Black"/>
              </a:rPr>
              <a:t> (ped 1.3)</a:t>
            </a:r>
          </a:p>
        </p:txBody>
      </p:sp>
      <p:sp>
        <p:nvSpPr>
          <p:cNvPr id="12" name="Tekstvak 11">
            <a:extLst>
              <a:ext uri="{FF2B5EF4-FFF2-40B4-BE49-F238E27FC236}">
                <a16:creationId xmlns:a16="http://schemas.microsoft.com/office/drawing/2014/main" id="{CC9CB56F-0DDF-4EE1-A419-4649BD2E70C7}"/>
              </a:ext>
            </a:extLst>
          </p:cNvPr>
          <p:cNvSpPr txBox="1"/>
          <p:nvPr/>
        </p:nvSpPr>
        <p:spPr>
          <a:xfrm>
            <a:off x="2573547" y="3100298"/>
            <a:ext cx="14232059" cy="5909310"/>
          </a:xfrm>
          <a:prstGeom prst="rect">
            <a:avLst/>
          </a:prstGeom>
          <a:noFill/>
        </p:spPr>
        <p:txBody>
          <a:bodyPr wrap="square" rtlCol="0">
            <a:spAutoFit/>
          </a:bodyPr>
          <a:lstStyle/>
          <a:p>
            <a:r>
              <a:rPr lang="nl-NL" sz="2400" dirty="0"/>
              <a:t>“Van kansenongelijkheid is sprake als leerlingen met dezelfde talenten door hun specifieke achtergrond niet dezelfde resultaten behalen in het onderwijs (Nederlands Jeugdinstituut)”</a:t>
            </a:r>
          </a:p>
          <a:p>
            <a:endParaRPr lang="nl-NL" sz="2400" dirty="0"/>
          </a:p>
          <a:p>
            <a:r>
              <a:rPr lang="nl-NL" sz="2400" dirty="0"/>
              <a:t>Wat weten jullie al over kansenongelijkheid (in het onderwijs)?</a:t>
            </a:r>
          </a:p>
          <a:p>
            <a:endParaRPr lang="nl-NL" sz="2400" dirty="0"/>
          </a:p>
          <a:p>
            <a:r>
              <a:rPr lang="nl-NL" sz="2400" b="1" dirty="0"/>
              <a:t>OPDRACHT:</a:t>
            </a:r>
          </a:p>
          <a:p>
            <a:endParaRPr lang="nl-NL" sz="2400" b="1" dirty="0"/>
          </a:p>
          <a:p>
            <a:r>
              <a:rPr lang="nl-NL" sz="2400" dirty="0"/>
              <a:t>Bespreek in groepjes de vragen op de hand-out en evalueer wat jij al weet over jouw leerlingen. Bespreek vervolgens hoe je deze informatie te weten zou kunnen komen.</a:t>
            </a:r>
          </a:p>
          <a:p>
            <a:endParaRPr lang="nl-NL" sz="5400" dirty="0"/>
          </a:p>
          <a:p>
            <a:endParaRPr lang="nl-NL" sz="5400" dirty="0"/>
          </a:p>
          <a:p>
            <a:endParaRPr lang="nl-NL" sz="5400" dirty="0"/>
          </a:p>
        </p:txBody>
      </p:sp>
      <p:pic>
        <p:nvPicPr>
          <p:cNvPr id="6" name="Afbeelding 5">
            <a:extLst>
              <a:ext uri="{FF2B5EF4-FFF2-40B4-BE49-F238E27FC236}">
                <a16:creationId xmlns:a16="http://schemas.microsoft.com/office/drawing/2014/main" id="{0A2CFCB1-4B54-39C2-659E-A5A5AFCC266B}"/>
              </a:ext>
            </a:extLst>
          </p:cNvPr>
          <p:cNvPicPr>
            <a:picLocks noChangeAspect="1"/>
          </p:cNvPicPr>
          <p:nvPr/>
        </p:nvPicPr>
        <p:blipFill>
          <a:blip r:embed="rId4"/>
          <a:stretch>
            <a:fillRect/>
          </a:stretch>
        </p:blipFill>
        <p:spPr>
          <a:xfrm>
            <a:off x="12286157" y="6438900"/>
            <a:ext cx="5239843" cy="3467100"/>
          </a:xfrm>
          <a:prstGeom prst="rect">
            <a:avLst/>
          </a:prstGeom>
        </p:spPr>
      </p:pic>
      <p:pic>
        <p:nvPicPr>
          <p:cNvPr id="7" name="Afbeelding 6" descr="Afbeelding met tekst, schermopname, geel, Lettertype&#10;&#10;Automatisch gegenereerde beschrijving">
            <a:extLst>
              <a:ext uri="{FF2B5EF4-FFF2-40B4-BE49-F238E27FC236}">
                <a16:creationId xmlns:a16="http://schemas.microsoft.com/office/drawing/2014/main" id="{04E4C9CE-117F-E6D3-243E-8838A320215F}"/>
              </a:ext>
            </a:extLst>
          </p:cNvPr>
          <p:cNvPicPr>
            <a:picLocks noChangeAspect="1"/>
          </p:cNvPicPr>
          <p:nvPr/>
        </p:nvPicPr>
        <p:blipFill>
          <a:blip r:embed="rId5"/>
          <a:stretch>
            <a:fillRect/>
          </a:stretch>
        </p:blipFill>
        <p:spPr>
          <a:xfrm>
            <a:off x="4322" y="-1164566"/>
            <a:ext cx="1522546" cy="76128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0" y="0"/>
            <a:ext cx="18476458" cy="1444752"/>
            <a:chOff x="0" y="0"/>
            <a:chExt cx="4966535" cy="380511"/>
          </a:xfrm>
        </p:grpSpPr>
        <p:sp>
          <p:nvSpPr>
            <p:cNvPr id="4" name="Freeform 4"/>
            <p:cNvSpPr/>
            <p:nvPr/>
          </p:nvSpPr>
          <p:spPr>
            <a:xfrm>
              <a:off x="0" y="0"/>
              <a:ext cx="4966536" cy="380511"/>
            </a:xfrm>
            <a:custGeom>
              <a:avLst/>
              <a:gdLst/>
              <a:ahLst/>
              <a:cxnLst/>
              <a:rect l="l" t="t" r="r" b="b"/>
              <a:pathLst>
                <a:path w="4966536" h="380511">
                  <a:moveTo>
                    <a:pt x="0" y="0"/>
                  </a:moveTo>
                  <a:lnTo>
                    <a:pt x="4966536" y="0"/>
                  </a:lnTo>
                  <a:lnTo>
                    <a:pt x="4966536" y="380511"/>
                  </a:lnTo>
                  <a:lnTo>
                    <a:pt x="0" y="380511"/>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TextBox 8"/>
          <p:cNvSpPr txBox="1"/>
          <p:nvPr/>
        </p:nvSpPr>
        <p:spPr>
          <a:xfrm>
            <a:off x="1028700" y="12781"/>
            <a:ext cx="14597020" cy="1058110"/>
          </a:xfrm>
          <a:prstGeom prst="rect">
            <a:avLst/>
          </a:prstGeom>
        </p:spPr>
        <p:txBody>
          <a:bodyPr lIns="0" tIns="0" rIns="0" bIns="0" rtlCol="0" anchor="t">
            <a:spAutoFit/>
          </a:bodyPr>
          <a:lstStyle/>
          <a:p>
            <a:pPr algn="just">
              <a:lnSpc>
                <a:spcPts val="8970"/>
              </a:lnSpc>
            </a:pPr>
            <a:r>
              <a:rPr lang="nl-NL" sz="5400" dirty="0">
                <a:solidFill>
                  <a:schemeClr val="bg1"/>
                </a:solidFill>
                <a:latin typeface="Archivo Black" panose="020B0604020202020204" charset="0"/>
              </a:rPr>
              <a:t>Weten wat er speelt</a:t>
            </a:r>
            <a:endParaRPr lang="en-US" sz="5400" spc="637" dirty="0">
              <a:solidFill>
                <a:schemeClr val="bg1"/>
              </a:solidFill>
              <a:latin typeface="Archivo Black" panose="020B0604020202020204" charset="0"/>
            </a:endParaRPr>
          </a:p>
        </p:txBody>
      </p:sp>
      <p:pic>
        <p:nvPicPr>
          <p:cNvPr id="11" name="Picture 3">
            <a:extLst>
              <a:ext uri="{FF2B5EF4-FFF2-40B4-BE49-F238E27FC236}">
                <a16:creationId xmlns:a16="http://schemas.microsoft.com/office/drawing/2014/main" id="{673AA1C7-F48F-40A0-9EDD-2B91A67037B6}"/>
              </a:ext>
            </a:extLst>
          </p:cNvPr>
          <p:cNvPicPr>
            <a:picLocks noChangeAspect="1"/>
          </p:cNvPicPr>
          <p:nvPr/>
        </p:nvPicPr>
        <p:blipFill rotWithShape="1">
          <a:blip r:embed="rId6"/>
          <a:srcRect t="1411" b="6982"/>
          <a:stretch/>
        </p:blipFill>
        <p:spPr>
          <a:xfrm>
            <a:off x="9448800" y="1632805"/>
            <a:ext cx="8589394" cy="8326406"/>
          </a:xfrm>
          <a:prstGeom prst="rect">
            <a:avLst/>
          </a:prstGeom>
        </p:spPr>
      </p:pic>
      <p:sp>
        <p:nvSpPr>
          <p:cNvPr id="12" name="Tijdelijke aanduiding voor inhoud 2">
            <a:extLst>
              <a:ext uri="{FF2B5EF4-FFF2-40B4-BE49-F238E27FC236}">
                <a16:creationId xmlns:a16="http://schemas.microsoft.com/office/drawing/2014/main" id="{62541F8A-60F1-4330-9944-82BB414C4997}"/>
              </a:ext>
            </a:extLst>
          </p:cNvPr>
          <p:cNvSpPr txBox="1">
            <a:spLocks/>
          </p:cNvSpPr>
          <p:nvPr/>
        </p:nvSpPr>
        <p:spPr>
          <a:xfrm>
            <a:off x="590719" y="2330505"/>
            <a:ext cx="8248482" cy="715639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dirty="0">
                <a:ea typeface="Calibri"/>
                <a:cs typeface="Calibri"/>
              </a:rPr>
              <a:t>De kansenkaart laat zien dat onderwijsuitkomsten sterk samenhangen met waar je als kind opgroeit (AD, 2021)</a:t>
            </a:r>
          </a:p>
          <a:p>
            <a:pPr marL="457200" indent="-457200">
              <a:buFont typeface="Calibri" panose="020B0604020202020204" pitchFamily="34" charset="0"/>
              <a:buChar char="-"/>
            </a:pPr>
            <a:endParaRPr lang="nl-NL" dirty="0">
              <a:ea typeface="Calibri"/>
              <a:cs typeface="Calibri"/>
            </a:endParaRPr>
          </a:p>
          <a:p>
            <a:pPr marL="0" indent="0">
              <a:buNone/>
            </a:pPr>
            <a:r>
              <a:rPr lang="nl-NL" dirty="0">
                <a:ea typeface="Calibri"/>
                <a:cs typeface="Calibri"/>
              </a:rPr>
              <a:t>Belangrijke datapunten hierin zijn:</a:t>
            </a:r>
          </a:p>
          <a:p>
            <a:pPr marL="914400" lvl="1">
              <a:buFont typeface="Calibri" panose="020B0604020202020204" pitchFamily="34" charset="0"/>
              <a:buChar char="-"/>
            </a:pPr>
            <a:r>
              <a:rPr lang="nl-NL" sz="3200" dirty="0">
                <a:ea typeface="Calibri"/>
                <a:cs typeface="Calibri"/>
              </a:rPr>
              <a:t>De gemeente/wijk waar je opgroeit</a:t>
            </a:r>
          </a:p>
          <a:p>
            <a:pPr marL="914400" lvl="1">
              <a:buFont typeface="Calibri" panose="020B0604020202020204" pitchFamily="34" charset="0"/>
              <a:buChar char="-"/>
            </a:pPr>
            <a:r>
              <a:rPr lang="nl-NL" sz="3200" dirty="0">
                <a:ea typeface="Calibri"/>
                <a:cs typeface="Calibri"/>
              </a:rPr>
              <a:t>Het inkomen van je ouders</a:t>
            </a:r>
          </a:p>
          <a:p>
            <a:pPr marL="914400" lvl="1">
              <a:buFont typeface="Calibri" panose="020B0604020202020204" pitchFamily="34" charset="0"/>
              <a:buChar char="-"/>
            </a:pPr>
            <a:r>
              <a:rPr lang="nl-NL" sz="3200" dirty="0">
                <a:ea typeface="Calibri"/>
                <a:cs typeface="Calibri"/>
              </a:rPr>
              <a:t>De opleiding van je ouders</a:t>
            </a:r>
          </a:p>
          <a:p>
            <a:pPr marL="914400" lvl="1">
              <a:buFont typeface="Calibri" panose="020B0604020202020204" pitchFamily="34" charset="0"/>
              <a:buChar char="-"/>
            </a:pPr>
            <a:r>
              <a:rPr lang="nl-NL" sz="3200" dirty="0">
                <a:ea typeface="Calibri"/>
                <a:cs typeface="Calibri"/>
              </a:rPr>
              <a:t>Levensstijl</a:t>
            </a:r>
          </a:p>
          <a:p>
            <a:pPr marL="914400" lvl="1">
              <a:buFont typeface="Calibri" panose="020B0604020202020204" pitchFamily="34" charset="0"/>
              <a:buChar char="-"/>
            </a:pPr>
            <a:r>
              <a:rPr lang="nl-NL" sz="3200" dirty="0">
                <a:ea typeface="Calibri"/>
                <a:cs typeface="Calibri"/>
              </a:rPr>
              <a:t>En zelfs het gebruik van een verloskundige na de geboorte!</a:t>
            </a:r>
          </a:p>
        </p:txBody>
      </p:sp>
      <p:sp>
        <p:nvSpPr>
          <p:cNvPr id="14" name="Rechthoek 13">
            <a:extLst>
              <a:ext uri="{FF2B5EF4-FFF2-40B4-BE49-F238E27FC236}">
                <a16:creationId xmlns:a16="http://schemas.microsoft.com/office/drawing/2014/main" id="{BB3E93AD-759B-48BF-AC39-E9998789BA91}"/>
              </a:ext>
            </a:extLst>
          </p:cNvPr>
          <p:cNvSpPr/>
          <p:nvPr/>
        </p:nvSpPr>
        <p:spPr>
          <a:xfrm>
            <a:off x="9238231" y="1444752"/>
            <a:ext cx="9049769" cy="8829467"/>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5740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C657A094-02CC-86B0-38EE-C53F109C3C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AD4D9F1-C695-1C92-FD5C-367EE6B746FD}"/>
              </a:ext>
            </a:extLst>
          </p:cNvPr>
          <p:cNvGrpSpPr/>
          <p:nvPr/>
        </p:nvGrpSpPr>
        <p:grpSpPr>
          <a:xfrm>
            <a:off x="-1969699" y="91402"/>
            <a:ext cx="22245035" cy="1619865"/>
            <a:chOff x="0" y="0"/>
            <a:chExt cx="2354408" cy="157010"/>
          </a:xfrm>
        </p:grpSpPr>
        <p:sp>
          <p:nvSpPr>
            <p:cNvPr id="3" name="Freeform 3">
              <a:extLst>
                <a:ext uri="{FF2B5EF4-FFF2-40B4-BE49-F238E27FC236}">
                  <a16:creationId xmlns:a16="http://schemas.microsoft.com/office/drawing/2014/main" id="{3F3BB228-B1D4-CC3B-65AB-9FC9EA7AC71C}"/>
                </a:ext>
              </a:extLst>
            </p:cNvPr>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4" name="TextBox 4">
              <a:extLst>
                <a:ext uri="{FF2B5EF4-FFF2-40B4-BE49-F238E27FC236}">
                  <a16:creationId xmlns:a16="http://schemas.microsoft.com/office/drawing/2014/main" id="{A5103491-D3BB-625B-AAD6-FEAF4517D73D}"/>
                </a:ext>
              </a:extLst>
            </p:cNvPr>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TextBox 5">
            <a:extLst>
              <a:ext uri="{FF2B5EF4-FFF2-40B4-BE49-F238E27FC236}">
                <a16:creationId xmlns:a16="http://schemas.microsoft.com/office/drawing/2014/main" id="{6C52A886-44A6-04C4-9D9A-5A4A177C32B0}"/>
              </a:ext>
            </a:extLst>
          </p:cNvPr>
          <p:cNvSpPr txBox="1"/>
          <p:nvPr/>
        </p:nvSpPr>
        <p:spPr>
          <a:xfrm>
            <a:off x="1805078" y="410788"/>
            <a:ext cx="16230600" cy="2011448"/>
          </a:xfrm>
          <a:prstGeom prst="rect">
            <a:avLst/>
          </a:prstGeom>
        </p:spPr>
        <p:txBody>
          <a:bodyPr lIns="0" tIns="0" rIns="0" bIns="0" rtlCol="0" anchor="t">
            <a:spAutoFit/>
          </a:bodyPr>
          <a:lstStyle/>
          <a:p>
            <a:r>
              <a:rPr lang="en-US" sz="7600" spc="40" err="1">
                <a:solidFill>
                  <a:schemeClr val="bg1"/>
                </a:solidFill>
                <a:latin typeface="Open Sans Bold"/>
                <a:ea typeface="Open Sans Bold"/>
                <a:cs typeface="Open Sans Bold"/>
              </a:rPr>
              <a:t>Werken</a:t>
            </a:r>
            <a:r>
              <a:rPr lang="en-US" sz="7600" spc="40" dirty="0">
                <a:solidFill>
                  <a:schemeClr val="bg1"/>
                </a:solidFill>
                <a:latin typeface="Open Sans Bold"/>
                <a:ea typeface="Open Sans Bold"/>
                <a:cs typeface="Open Sans Bold"/>
              </a:rPr>
              <a:t> met de </a:t>
            </a:r>
            <a:r>
              <a:rPr lang="en-US" sz="7600" spc="40" err="1">
                <a:solidFill>
                  <a:schemeClr val="bg1"/>
                </a:solidFill>
                <a:latin typeface="Open Sans Bold"/>
                <a:ea typeface="Open Sans Bold"/>
                <a:cs typeface="Open Sans Bold"/>
              </a:rPr>
              <a:t>kansenkaart</a:t>
            </a:r>
            <a:endParaRPr lang="en-US" sz="7600" spc="40">
              <a:solidFill>
                <a:schemeClr val="bg1"/>
              </a:solidFill>
              <a:latin typeface="Open Sans Bold"/>
              <a:ea typeface="Open Sans Bold"/>
              <a:cs typeface="Open Sans Bold"/>
            </a:endParaRPr>
          </a:p>
          <a:p>
            <a:pPr>
              <a:lnSpc>
                <a:spcPts val="6900"/>
              </a:lnSpc>
              <a:spcBef>
                <a:spcPct val="0"/>
              </a:spcBef>
            </a:pPr>
            <a:endParaRPr lang="en-US" sz="5000" spc="40" dirty="0">
              <a:solidFill>
                <a:srgbClr val="FFFFFF"/>
              </a:solidFill>
              <a:latin typeface="Archivo Black"/>
            </a:endParaRPr>
          </a:p>
        </p:txBody>
      </p:sp>
      <p:sp>
        <p:nvSpPr>
          <p:cNvPr id="9" name="Rechthoek 8">
            <a:extLst>
              <a:ext uri="{FF2B5EF4-FFF2-40B4-BE49-F238E27FC236}">
                <a16:creationId xmlns:a16="http://schemas.microsoft.com/office/drawing/2014/main" id="{4EA49126-44C6-ED3A-2062-ABE58D2A0621}"/>
              </a:ext>
            </a:extLst>
          </p:cNvPr>
          <p:cNvSpPr/>
          <p:nvPr/>
        </p:nvSpPr>
        <p:spPr>
          <a:xfrm>
            <a:off x="1703717" y="2888078"/>
            <a:ext cx="5943600" cy="707886"/>
          </a:xfrm>
          <a:prstGeom prst="rect">
            <a:avLst/>
          </a:prstGeom>
        </p:spPr>
        <p:txBody>
          <a:bodyPr wrap="square" lIns="91440" tIns="45720" rIns="91440" bIns="45720" anchor="t">
            <a:spAutoFit/>
          </a:bodyPr>
          <a:lstStyle/>
          <a:p>
            <a:endParaRPr lang="nl-NL" sz="4000" b="1" dirty="0">
              <a:ea typeface="Calibri"/>
              <a:cs typeface="Calibri"/>
            </a:endParaRPr>
          </a:p>
        </p:txBody>
      </p:sp>
      <p:sp>
        <p:nvSpPr>
          <p:cNvPr id="11" name="Tijdelijke aanduiding voor inhoud 2">
            <a:extLst>
              <a:ext uri="{FF2B5EF4-FFF2-40B4-BE49-F238E27FC236}">
                <a16:creationId xmlns:a16="http://schemas.microsoft.com/office/drawing/2014/main" id="{192F946E-1C0E-55B7-CB1E-AB03511D8401}"/>
              </a:ext>
            </a:extLst>
          </p:cNvPr>
          <p:cNvSpPr txBox="1">
            <a:spLocks/>
          </p:cNvSpPr>
          <p:nvPr/>
        </p:nvSpPr>
        <p:spPr>
          <a:xfrm>
            <a:off x="1811547" y="2427199"/>
            <a:ext cx="14246428" cy="6274293"/>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nl-NL" b="1" dirty="0">
                <a:cs typeface="Calibri"/>
              </a:rPr>
              <a:t>Wat: </a:t>
            </a:r>
            <a:r>
              <a:rPr lang="nl-NL" dirty="0">
                <a:cs typeface="Calibri"/>
              </a:rPr>
              <a:t>Bekijk de verschillende onderwerpen (bijvoorbeeld inkomen of opleiding ouders) op de kansenkaart en kijk hoe deze aansluiten bij het postcodegebied waar jij les geeft. Schrijf de meest opvallende data op.</a:t>
            </a:r>
            <a:endParaRPr lang="en-US" dirty="0">
              <a:cs typeface="Calibri"/>
            </a:endParaRPr>
          </a:p>
          <a:p>
            <a:pPr marL="0" indent="0">
              <a:spcBef>
                <a:spcPts val="0"/>
              </a:spcBef>
              <a:buNone/>
            </a:pPr>
            <a:endParaRPr lang="nl-NL" b="1" dirty="0">
              <a:cs typeface="Calibri"/>
            </a:endParaRPr>
          </a:p>
          <a:p>
            <a:pPr marL="0" indent="0">
              <a:spcBef>
                <a:spcPts val="0"/>
              </a:spcBef>
              <a:buNone/>
            </a:pPr>
            <a:r>
              <a:rPr lang="nl-NL" b="1" dirty="0">
                <a:cs typeface="Calibri"/>
              </a:rPr>
              <a:t>Hoe: </a:t>
            </a:r>
            <a:r>
              <a:rPr lang="nl-NL" dirty="0">
                <a:cs typeface="Calibri"/>
              </a:rPr>
              <a:t>Individueel</a:t>
            </a:r>
            <a:endParaRPr lang="en-US" dirty="0">
              <a:cs typeface="Calibri"/>
            </a:endParaRPr>
          </a:p>
          <a:p>
            <a:pPr marL="0" indent="0">
              <a:spcBef>
                <a:spcPts val="0"/>
              </a:spcBef>
              <a:buNone/>
            </a:pPr>
            <a:endParaRPr lang="nl-NL" b="1" dirty="0">
              <a:cs typeface="Calibri"/>
            </a:endParaRPr>
          </a:p>
          <a:p>
            <a:pPr marL="0" indent="0">
              <a:spcBef>
                <a:spcPts val="0"/>
              </a:spcBef>
              <a:buNone/>
            </a:pPr>
            <a:r>
              <a:rPr lang="nl-NL" b="1" dirty="0">
                <a:cs typeface="Calibri"/>
              </a:rPr>
              <a:t>Hulp: </a:t>
            </a:r>
            <a:r>
              <a:rPr lang="nl-NL" dirty="0">
                <a:cs typeface="Calibri"/>
              </a:rPr>
              <a:t>kansenkaart.nl</a:t>
            </a:r>
            <a:endParaRPr lang="en-US" dirty="0">
              <a:cs typeface="Calibri"/>
            </a:endParaRPr>
          </a:p>
          <a:p>
            <a:pPr marL="0" indent="0">
              <a:spcBef>
                <a:spcPts val="0"/>
              </a:spcBef>
              <a:buNone/>
            </a:pPr>
            <a:endParaRPr lang="nl-NL" b="1" dirty="0">
              <a:cs typeface="Calibri"/>
            </a:endParaRPr>
          </a:p>
          <a:p>
            <a:pPr marL="0" indent="0">
              <a:spcBef>
                <a:spcPts val="0"/>
              </a:spcBef>
              <a:buNone/>
            </a:pPr>
            <a:r>
              <a:rPr lang="nl-NL" b="1" dirty="0">
                <a:cs typeface="Calibri"/>
              </a:rPr>
              <a:t>Tijd: </a:t>
            </a:r>
            <a:r>
              <a:rPr lang="nl-NL" dirty="0">
                <a:cs typeface="Calibri"/>
              </a:rPr>
              <a:t>10/15 minuten</a:t>
            </a:r>
            <a:endParaRPr lang="en-US" dirty="0">
              <a:cs typeface="Calibri"/>
            </a:endParaRPr>
          </a:p>
          <a:p>
            <a:pPr marL="0" indent="0">
              <a:spcBef>
                <a:spcPts val="0"/>
              </a:spcBef>
              <a:buNone/>
            </a:pPr>
            <a:endParaRPr lang="nl-NL" b="1" dirty="0">
              <a:cs typeface="Calibri"/>
            </a:endParaRPr>
          </a:p>
          <a:p>
            <a:pPr marL="0" indent="0">
              <a:spcBef>
                <a:spcPts val="0"/>
              </a:spcBef>
              <a:buNone/>
            </a:pPr>
            <a:r>
              <a:rPr lang="nl-NL" b="1" dirty="0">
                <a:cs typeface="Calibri"/>
              </a:rPr>
              <a:t>Uitkomst: </a:t>
            </a:r>
            <a:r>
              <a:rPr lang="nl-NL" dirty="0">
                <a:cs typeface="Calibri"/>
              </a:rPr>
              <a:t>Je hebt inzicht in de demografie van jouw school.</a:t>
            </a:r>
            <a:endParaRPr lang="en-US" dirty="0">
              <a:cs typeface="Calibri"/>
            </a:endParaRPr>
          </a:p>
          <a:p>
            <a:pPr marL="0" indent="0">
              <a:spcBef>
                <a:spcPts val="0"/>
              </a:spcBef>
              <a:buNone/>
            </a:pPr>
            <a:endParaRPr lang="nl-NL" b="1" dirty="0">
              <a:cs typeface="Calibri"/>
            </a:endParaRPr>
          </a:p>
          <a:p>
            <a:pPr marL="0" indent="0">
              <a:spcBef>
                <a:spcPts val="0"/>
              </a:spcBef>
              <a:buNone/>
            </a:pPr>
            <a:r>
              <a:rPr lang="nl-NL" b="1" dirty="0">
                <a:cs typeface="Calibri"/>
              </a:rPr>
              <a:t>Klaar: </a:t>
            </a:r>
            <a:r>
              <a:rPr lang="nl-NL" dirty="0">
                <a:cs typeface="Calibri"/>
              </a:rPr>
              <a:t>Vergelijk je bevindingen met die van een groepsgenoot. Waar zitten de grootste verschillen? Hoe komt dit? Wat zou er naar aanleiding van de kansenkaart kunnen spelen qua kansenongelijkheid op jullie scholen?</a:t>
            </a:r>
            <a:endParaRPr lang="nl-NL" sz="2400" dirty="0"/>
          </a:p>
        </p:txBody>
      </p:sp>
      <p:pic>
        <p:nvPicPr>
          <p:cNvPr id="7" name="Afbeelding 6" descr="Afbeelding met tekst, schermopname, geel, Lettertype&#10;&#10;Automatisch gegenereerde beschrijving">
            <a:extLst>
              <a:ext uri="{FF2B5EF4-FFF2-40B4-BE49-F238E27FC236}">
                <a16:creationId xmlns:a16="http://schemas.microsoft.com/office/drawing/2014/main" id="{B0CA2DD7-6B18-FEB7-2ED3-829E0F05E4F8}"/>
              </a:ext>
            </a:extLst>
          </p:cNvPr>
          <p:cNvPicPr>
            <a:picLocks noChangeAspect="1"/>
          </p:cNvPicPr>
          <p:nvPr/>
        </p:nvPicPr>
        <p:blipFill>
          <a:blip r:embed="rId3"/>
          <a:stretch>
            <a:fillRect/>
          </a:stretch>
        </p:blipFill>
        <p:spPr>
          <a:xfrm>
            <a:off x="484" y="-1401792"/>
            <a:ext cx="1551788" cy="7655944"/>
          </a:xfrm>
          <a:prstGeom prst="rect">
            <a:avLst/>
          </a:prstGeom>
        </p:spPr>
      </p:pic>
    </p:spTree>
    <p:extLst>
      <p:ext uri="{BB962C8B-B14F-4D97-AF65-F5344CB8AC3E}">
        <p14:creationId xmlns:p14="http://schemas.microsoft.com/office/powerpoint/2010/main" val="4051987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62205" y="599507"/>
            <a:ext cx="22707606" cy="4217520"/>
            <a:chOff x="-133263" y="-19050"/>
            <a:chExt cx="1527396" cy="628650"/>
          </a:xfrm>
        </p:grpSpPr>
        <p:sp>
          <p:nvSpPr>
            <p:cNvPr id="4" name="Freeform 4"/>
            <p:cNvSpPr/>
            <p:nvPr/>
          </p:nvSpPr>
          <p:spPr>
            <a:xfrm>
              <a:off x="-133263" y="25806"/>
              <a:ext cx="152739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dirty="0"/>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404789" y="1215598"/>
            <a:ext cx="14812257" cy="841897"/>
          </a:xfrm>
          <a:prstGeom prst="rect">
            <a:avLst/>
          </a:prstGeom>
        </p:spPr>
        <p:txBody>
          <a:bodyPr lIns="0" tIns="0" rIns="0" bIns="0" rtlCol="0" anchor="t">
            <a:spAutoFit/>
          </a:bodyPr>
          <a:lstStyle/>
          <a:p>
            <a:pPr marL="0" lvl="0" indent="0">
              <a:lnSpc>
                <a:spcPts val="6900"/>
              </a:lnSpc>
              <a:spcBef>
                <a:spcPct val="0"/>
              </a:spcBef>
            </a:pPr>
            <a:r>
              <a:rPr lang="en-US" sz="5000" spc="40" dirty="0">
                <a:solidFill>
                  <a:srgbClr val="FFFFFF"/>
                </a:solidFill>
                <a:latin typeface="Archivo Black"/>
              </a:rPr>
              <a:t>De link met het CAR-model</a:t>
            </a:r>
          </a:p>
        </p:txBody>
      </p:sp>
      <p:sp>
        <p:nvSpPr>
          <p:cNvPr id="12" name="Tekstvak 11">
            <a:extLst>
              <a:ext uri="{FF2B5EF4-FFF2-40B4-BE49-F238E27FC236}">
                <a16:creationId xmlns:a16="http://schemas.microsoft.com/office/drawing/2014/main" id="{CC9CB56F-0DDF-4EE1-A419-4649BD2E70C7}"/>
              </a:ext>
            </a:extLst>
          </p:cNvPr>
          <p:cNvSpPr txBox="1"/>
          <p:nvPr/>
        </p:nvSpPr>
        <p:spPr>
          <a:xfrm>
            <a:off x="762000" y="3100298"/>
            <a:ext cx="16043606" cy="6278642"/>
          </a:xfrm>
          <a:prstGeom prst="rect">
            <a:avLst/>
          </a:prstGeom>
          <a:noFill/>
        </p:spPr>
        <p:txBody>
          <a:bodyPr wrap="square" rtlCol="0">
            <a:spAutoFit/>
          </a:bodyPr>
          <a:lstStyle/>
          <a:p>
            <a:r>
              <a:rPr lang="nl-NL" sz="2400" dirty="0"/>
              <a:t>Elke leerling wil zich competent voelen bij het maken van opdrachten, een gevoel van autonomie ervaren en erbij horen. Wanneer je meer inzicht hebt in de achtergrondsituatie van de leerling, kun je hier ook jouw interventies op aanpassen (pedagogische differentiatie).</a:t>
            </a:r>
          </a:p>
          <a:p>
            <a:endParaRPr lang="nl-NL" sz="2400" dirty="0"/>
          </a:p>
          <a:p>
            <a:r>
              <a:rPr lang="nl-NL" sz="2400" b="1" dirty="0"/>
              <a:t>OPDRACHT:</a:t>
            </a:r>
          </a:p>
          <a:p>
            <a:endParaRPr lang="nl-NL" sz="2400" b="1" dirty="0"/>
          </a:p>
          <a:p>
            <a:r>
              <a:rPr lang="nl-NL" sz="2400" dirty="0"/>
              <a:t>Stel je hebt een leerling in de klas met een taalachterstand. Bespreek in je groepje hoe je ervoor kan zorgen dat deze leerling competentie/autonomie/relatie ervaart in een les.</a:t>
            </a:r>
          </a:p>
          <a:p>
            <a:endParaRPr lang="nl-NL" sz="2400" dirty="0"/>
          </a:p>
          <a:p>
            <a:endParaRPr lang="nl-NL" sz="2400" dirty="0"/>
          </a:p>
          <a:p>
            <a:endParaRPr lang="nl-NL" sz="5400" dirty="0"/>
          </a:p>
          <a:p>
            <a:endParaRPr lang="nl-NL" sz="5400" dirty="0"/>
          </a:p>
          <a:p>
            <a:endParaRPr lang="nl-NL" sz="5400" dirty="0"/>
          </a:p>
        </p:txBody>
      </p:sp>
      <p:pic>
        <p:nvPicPr>
          <p:cNvPr id="1026" name="Picture 2" descr="Early Years blog | Hoe stimuleer je zelfredzaamheid?">
            <a:extLst>
              <a:ext uri="{FF2B5EF4-FFF2-40B4-BE49-F238E27FC236}">
                <a16:creationId xmlns:a16="http://schemas.microsoft.com/office/drawing/2014/main" id="{35683177-64A3-3395-EFB4-F0782B89C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600" y="6362700"/>
            <a:ext cx="3751755" cy="384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41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19200" y="1110563"/>
            <a:ext cx="20193000" cy="1468333"/>
            <a:chOff x="0" y="0"/>
            <a:chExt cx="1560186" cy="218865"/>
          </a:xfrm>
        </p:grpSpPr>
        <p:sp>
          <p:nvSpPr>
            <p:cNvPr id="4" name="Freeform 4"/>
            <p:cNvSpPr/>
            <p:nvPr/>
          </p:nvSpPr>
          <p:spPr>
            <a:xfrm>
              <a:off x="0" y="0"/>
              <a:ext cx="156018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404789" y="1215598"/>
            <a:ext cx="15444811" cy="841897"/>
          </a:xfrm>
          <a:prstGeom prst="rect">
            <a:avLst/>
          </a:prstGeom>
        </p:spPr>
        <p:txBody>
          <a:bodyPr wrap="square" lIns="0" tIns="0" rIns="0" bIns="0" rtlCol="0" anchor="t">
            <a:spAutoFit/>
          </a:bodyPr>
          <a:lstStyle/>
          <a:p>
            <a:pPr marL="0" lvl="0" indent="0">
              <a:lnSpc>
                <a:spcPts val="6900"/>
              </a:lnSpc>
              <a:spcBef>
                <a:spcPct val="0"/>
              </a:spcBef>
            </a:pPr>
            <a:r>
              <a:rPr lang="en-US" sz="5000" spc="40" dirty="0" err="1">
                <a:solidFill>
                  <a:srgbClr val="FFFFFF"/>
                </a:solidFill>
                <a:latin typeface="Archivo Black"/>
              </a:rPr>
              <a:t>Een</a:t>
            </a:r>
            <a:r>
              <a:rPr lang="en-US" sz="5000" spc="40" dirty="0">
                <a:solidFill>
                  <a:srgbClr val="FFFFFF"/>
                </a:solidFill>
                <a:latin typeface="Archivo Black"/>
              </a:rPr>
              <a:t> </a:t>
            </a:r>
            <a:r>
              <a:rPr lang="en-US" sz="5000" spc="40" dirty="0" err="1">
                <a:solidFill>
                  <a:srgbClr val="FFFFFF"/>
                </a:solidFill>
                <a:latin typeface="Archivo Black"/>
              </a:rPr>
              <a:t>prettig</a:t>
            </a:r>
            <a:r>
              <a:rPr lang="en-US" sz="5000" spc="40" dirty="0">
                <a:solidFill>
                  <a:srgbClr val="FFFFFF"/>
                </a:solidFill>
                <a:latin typeface="Archivo Black"/>
              </a:rPr>
              <a:t>, </a:t>
            </a:r>
            <a:r>
              <a:rPr lang="en-US" sz="5000" spc="40" dirty="0" err="1">
                <a:solidFill>
                  <a:srgbClr val="FFFFFF"/>
                </a:solidFill>
                <a:latin typeface="Archivo Black"/>
              </a:rPr>
              <a:t>orderlijk</a:t>
            </a:r>
            <a:r>
              <a:rPr lang="en-US" sz="5000" spc="40" dirty="0">
                <a:solidFill>
                  <a:srgbClr val="FFFFFF"/>
                </a:solidFill>
                <a:latin typeface="Archivo Black"/>
              </a:rPr>
              <a:t> </a:t>
            </a:r>
            <a:r>
              <a:rPr lang="en-US" sz="5000" spc="40" dirty="0" err="1">
                <a:solidFill>
                  <a:srgbClr val="FFFFFF"/>
                </a:solidFill>
                <a:latin typeface="Archivo Black"/>
              </a:rPr>
              <a:t>en</a:t>
            </a:r>
            <a:r>
              <a:rPr lang="en-US" sz="5000" spc="40" dirty="0">
                <a:solidFill>
                  <a:srgbClr val="FFFFFF"/>
                </a:solidFill>
                <a:latin typeface="Archivo Black"/>
              </a:rPr>
              <a:t> </a:t>
            </a:r>
            <a:r>
              <a:rPr lang="en-US" sz="5000" spc="40" dirty="0" err="1">
                <a:solidFill>
                  <a:srgbClr val="FFFFFF"/>
                </a:solidFill>
                <a:latin typeface="Archivo Black"/>
              </a:rPr>
              <a:t>veilig</a:t>
            </a:r>
            <a:r>
              <a:rPr lang="en-US" sz="5000" spc="40" dirty="0">
                <a:solidFill>
                  <a:srgbClr val="FFFFFF"/>
                </a:solidFill>
                <a:latin typeface="Archivo Black"/>
              </a:rPr>
              <a:t> </a:t>
            </a:r>
            <a:r>
              <a:rPr lang="en-US" sz="5000" spc="40" dirty="0" err="1">
                <a:solidFill>
                  <a:srgbClr val="FFFFFF"/>
                </a:solidFill>
                <a:latin typeface="Archivo Black"/>
              </a:rPr>
              <a:t>leerklimaat</a:t>
            </a:r>
            <a:endParaRPr lang="en-US" sz="5000" spc="40" dirty="0">
              <a:solidFill>
                <a:srgbClr val="FFFFFF"/>
              </a:solidFill>
              <a:latin typeface="Archivo Black"/>
            </a:endParaRPr>
          </a:p>
        </p:txBody>
      </p:sp>
      <p:sp>
        <p:nvSpPr>
          <p:cNvPr id="12" name="Tekstvak 11">
            <a:extLst>
              <a:ext uri="{FF2B5EF4-FFF2-40B4-BE49-F238E27FC236}">
                <a16:creationId xmlns:a16="http://schemas.microsoft.com/office/drawing/2014/main" id="{CC9CB56F-0DDF-4EE1-A419-4649BD2E70C7}"/>
              </a:ext>
            </a:extLst>
          </p:cNvPr>
          <p:cNvSpPr txBox="1"/>
          <p:nvPr/>
        </p:nvSpPr>
        <p:spPr>
          <a:xfrm>
            <a:off x="503207" y="2755241"/>
            <a:ext cx="8128871" cy="10649069"/>
          </a:xfrm>
          <a:prstGeom prst="rect">
            <a:avLst/>
          </a:prstGeom>
          <a:noFill/>
        </p:spPr>
        <p:txBody>
          <a:bodyPr wrap="square" lIns="91440" tIns="45720" rIns="91440" bIns="45720" rtlCol="0" anchor="t">
            <a:spAutoFit/>
          </a:bodyPr>
          <a:lstStyle/>
          <a:p>
            <a:r>
              <a:rPr lang="nl-NL" sz="2800" b="1" dirty="0"/>
              <a:t>Bespreek de volgende vragen in tweetallen:</a:t>
            </a:r>
            <a:endParaRPr lang="nl-NL" sz="2800" b="1" dirty="0">
              <a:ea typeface="Calibri"/>
              <a:cs typeface="Calibri"/>
            </a:endParaRPr>
          </a:p>
          <a:p>
            <a:endParaRPr lang="nl-NL" sz="2800" b="1" dirty="0">
              <a:ea typeface="Calibri"/>
              <a:cs typeface="Calibri"/>
            </a:endParaRPr>
          </a:p>
          <a:p>
            <a:pPr marL="342900" indent="-342900">
              <a:buFontTx/>
              <a:buChar char="-"/>
            </a:pPr>
            <a:r>
              <a:rPr lang="nl-NL" sz="2800" dirty="0"/>
              <a:t>Wat betekent een veilig leerklimaat voor jezelf?</a:t>
            </a:r>
            <a:endParaRPr lang="nl-NL" sz="2800">
              <a:ea typeface="Calibri"/>
              <a:cs typeface="Calibri"/>
            </a:endParaRPr>
          </a:p>
          <a:p>
            <a:pPr marL="342900" indent="-342900">
              <a:buFontTx/>
              <a:buChar char="-"/>
            </a:pPr>
            <a:r>
              <a:rPr lang="nl-NL" sz="2800" dirty="0"/>
              <a:t>Wat betekent een veilig leerklimaat voor de leerlingen?</a:t>
            </a:r>
            <a:endParaRPr lang="nl-NL" sz="2800">
              <a:ea typeface="Calibri"/>
              <a:cs typeface="Calibri"/>
            </a:endParaRPr>
          </a:p>
          <a:p>
            <a:pPr marL="342900" indent="-342900">
              <a:buFontTx/>
              <a:buChar char="-"/>
            </a:pPr>
            <a:r>
              <a:rPr lang="nl-NL" sz="2800" dirty="0"/>
              <a:t>Kun je het leerklimaat verbinden aan de context van de school?</a:t>
            </a:r>
            <a:endParaRPr lang="nl-NL" sz="2800">
              <a:ea typeface="Calibri"/>
              <a:cs typeface="Calibri"/>
            </a:endParaRPr>
          </a:p>
          <a:p>
            <a:pPr marL="342900" indent="-342900">
              <a:buFontTx/>
              <a:buChar char="-"/>
            </a:pPr>
            <a:r>
              <a:rPr lang="nl-NL" sz="2800" dirty="0"/>
              <a:t>Hoe zorg je ervoor dat iedere leerling zich welkom voelt in de klas?</a:t>
            </a:r>
            <a:endParaRPr lang="nl-NL" sz="2800">
              <a:ea typeface="Calibri"/>
              <a:cs typeface="Calibri"/>
            </a:endParaRPr>
          </a:p>
          <a:p>
            <a:pPr marL="342900" indent="-342900">
              <a:buFontTx/>
              <a:buChar char="-"/>
            </a:pPr>
            <a:r>
              <a:rPr lang="nl-NL" sz="2800" dirty="0"/>
              <a:t>Welke theorie over orde houden en klassenmanagement ken je? Naar welke manier van orde houden gaat je voorkeur uit?</a:t>
            </a:r>
            <a:endParaRPr lang="nl-NL" sz="2800">
              <a:ea typeface="Calibri"/>
              <a:cs typeface="Calibri"/>
            </a:endParaRPr>
          </a:p>
          <a:p>
            <a:pPr marL="342900" indent="-342900">
              <a:buFontTx/>
              <a:buChar char="-"/>
            </a:pPr>
            <a:r>
              <a:rPr lang="nl-NL" sz="2800" dirty="0"/>
              <a:t>Kan je een voorbeeld noemen hoe je stimuleert dat leerlingen op een respectvolle manier met elkaar omgaan?</a:t>
            </a:r>
            <a:endParaRPr lang="nl-NL" sz="2800">
              <a:ea typeface="Calibri"/>
              <a:cs typeface="Calibri"/>
            </a:endParaRPr>
          </a:p>
          <a:p>
            <a:pPr marL="342900" indent="-342900">
              <a:buFontTx/>
              <a:buChar char="-"/>
            </a:pPr>
            <a:r>
              <a:rPr lang="nl-NL" sz="2800" dirty="0"/>
              <a:t>Maak je leerlingen medeverantwoordelijk voor een ordelijk lesverloop? Zo ja, hoe doe je dat?</a:t>
            </a:r>
            <a:endParaRPr lang="nl-NL" sz="2800" dirty="0">
              <a:ea typeface="Calibri"/>
              <a:cs typeface="Calibri"/>
            </a:endParaRPr>
          </a:p>
          <a:p>
            <a:endParaRPr lang="nl-NL" sz="2400" dirty="0"/>
          </a:p>
          <a:p>
            <a:endParaRPr lang="nl-NL" sz="2400" dirty="0"/>
          </a:p>
          <a:p>
            <a:endParaRPr lang="nl-NL" sz="5400" dirty="0"/>
          </a:p>
          <a:p>
            <a:endParaRPr lang="nl-NL" sz="5400" dirty="0"/>
          </a:p>
          <a:p>
            <a:endParaRPr lang="nl-NL" sz="5400" dirty="0"/>
          </a:p>
        </p:txBody>
      </p:sp>
      <p:pic>
        <p:nvPicPr>
          <p:cNvPr id="2" name="Afbeelding 1">
            <a:extLst>
              <a:ext uri="{FF2B5EF4-FFF2-40B4-BE49-F238E27FC236}">
                <a16:creationId xmlns:a16="http://schemas.microsoft.com/office/drawing/2014/main" id="{4F20085A-AE35-EEF8-49C2-6D6778AAC303}"/>
              </a:ext>
            </a:extLst>
          </p:cNvPr>
          <p:cNvPicPr>
            <a:picLocks noChangeAspect="1"/>
          </p:cNvPicPr>
          <p:nvPr/>
        </p:nvPicPr>
        <p:blipFill>
          <a:blip r:embed="rId3"/>
          <a:stretch>
            <a:fillRect/>
          </a:stretch>
        </p:blipFill>
        <p:spPr>
          <a:xfrm>
            <a:off x="9154065" y="3099040"/>
            <a:ext cx="8647291" cy="5421289"/>
          </a:xfrm>
          <a:prstGeom prst="rect">
            <a:avLst/>
          </a:prstGeom>
        </p:spPr>
      </p:pic>
    </p:spTree>
    <p:extLst>
      <p:ext uri="{BB962C8B-B14F-4D97-AF65-F5344CB8AC3E}">
        <p14:creationId xmlns:p14="http://schemas.microsoft.com/office/powerpoint/2010/main" val="1139173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172707CC443C49A6CB233886D20A2B" ma:contentTypeVersion="12" ma:contentTypeDescription="Create a new document." ma:contentTypeScope="" ma:versionID="c79deeda3b0d0499604331ece8031aae">
  <xsd:schema xmlns:xsd="http://www.w3.org/2001/XMLSchema" xmlns:xs="http://www.w3.org/2001/XMLSchema" xmlns:p="http://schemas.microsoft.com/office/2006/metadata/properties" xmlns:ns2="d66cfbfb-779e-4c5c-9b0b-9a12070a03c2" xmlns:ns3="5f1166f1-3b23-4fc3-bebb-48bf7b88eb64" targetNamespace="http://schemas.microsoft.com/office/2006/metadata/properties" ma:root="true" ma:fieldsID="0cd13f348b58e524e0d0ccf020ca60f0" ns2:_="" ns3:_="">
    <xsd:import namespace="d66cfbfb-779e-4c5c-9b0b-9a12070a03c2"/>
    <xsd:import namespace="5f1166f1-3b23-4fc3-bebb-48bf7b88eb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bfb-779e-4c5c-9b0b-9a12070a0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1166f1-3b23-4fc3-bebb-48bf7b88eb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877c09-fa14-41ab-b300-ecdd778dc4db}" ma:internalName="TaxCatchAll" ma:showField="CatchAllData" ma:web="5f1166f1-3b23-4fc3-bebb-48bf7b88e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29FF81-2DA3-4256-87E6-2FF4CF7AB2B9}">
  <ds:schemaRefs>
    <ds:schemaRef ds:uri="http://schemas.microsoft.com/sharepoint/v3/contenttype/forms"/>
  </ds:schemaRefs>
</ds:datastoreItem>
</file>

<file path=customXml/itemProps2.xml><?xml version="1.0" encoding="utf-8"?>
<ds:datastoreItem xmlns:ds="http://schemas.openxmlformats.org/officeDocument/2006/customXml" ds:itemID="{37E3276A-0178-4C8E-A68B-EFA3F770C2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cfbfb-779e-4c5c-9b0b-9a12070a03c2"/>
    <ds:schemaRef ds:uri="5f1166f1-3b23-4fc3-bebb-48bf7b88e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1760</Words>
  <Application>Microsoft Office PowerPoint</Application>
  <PresentationFormat>Aangepast</PresentationFormat>
  <Paragraphs>184</Paragraphs>
  <Slides>22</Slides>
  <Notes>18</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22</vt:i4>
      </vt:variant>
    </vt:vector>
  </HeadingPairs>
  <TitlesOfParts>
    <vt:vector size="33" baseType="lpstr">
      <vt:lpstr>Codec Pro ExtraBold</vt:lpstr>
      <vt:lpstr>Calibri</vt:lpstr>
      <vt:lpstr>Open Sans</vt:lpstr>
      <vt:lpstr>Open Sans Bold</vt:lpstr>
      <vt:lpstr>Archivo Black</vt:lpstr>
      <vt:lpstr>Open Sans 1</vt:lpstr>
      <vt:lpstr>Arial</vt:lpstr>
      <vt:lpstr>Times New Roman</vt:lpstr>
      <vt:lpstr>Open Sauce</vt:lpstr>
      <vt:lpstr>Bangers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Kopie van PowerPoint Kick-off</dc:title>
  <dc:creator>Diego van Parreren</dc:creator>
  <cp:lastModifiedBy>Gordijn, C. (Cynthia)</cp:lastModifiedBy>
  <cp:revision>282</cp:revision>
  <dcterms:created xsi:type="dcterms:W3CDTF">2006-08-16T00:00:00Z</dcterms:created>
  <dcterms:modified xsi:type="dcterms:W3CDTF">2026-01-15T09:15:02Z</dcterms:modified>
  <dc:identifier>DAFwHrhY7uE</dc:identifier>
</cp:coreProperties>
</file>