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29"/>
  </p:notesMasterIdLst>
  <p:sldIdLst>
    <p:sldId id="318" r:id="rId6"/>
    <p:sldId id="292" r:id="rId7"/>
    <p:sldId id="294" r:id="rId8"/>
    <p:sldId id="262" r:id="rId9"/>
    <p:sldId id="295" r:id="rId10"/>
    <p:sldId id="296" r:id="rId11"/>
    <p:sldId id="279" r:id="rId12"/>
    <p:sldId id="297" r:id="rId13"/>
    <p:sldId id="308" r:id="rId14"/>
    <p:sldId id="264" r:id="rId15"/>
    <p:sldId id="299" r:id="rId16"/>
    <p:sldId id="309" r:id="rId17"/>
    <p:sldId id="300" r:id="rId18"/>
    <p:sldId id="301" r:id="rId19"/>
    <p:sldId id="303" r:id="rId20"/>
    <p:sldId id="306" r:id="rId21"/>
    <p:sldId id="310" r:id="rId22"/>
    <p:sldId id="313" r:id="rId23"/>
    <p:sldId id="315" r:id="rId24"/>
    <p:sldId id="316" r:id="rId25"/>
    <p:sldId id="275" r:id="rId26"/>
    <p:sldId id="314" r:id="rId27"/>
    <p:sldId id="276" r:id="rId28"/>
  </p:sldIdLst>
  <p:sldSz cx="18288000" cy="10287000"/>
  <p:notesSz cx="6858000" cy="9144000"/>
  <p:embeddedFontLst>
    <p:embeddedFont>
      <p:font typeface="Archivo Black" panose="020B0604020202020204" charset="0"/>
      <p:regular r:id="rId30"/>
    </p:embeddedFont>
    <p:embeddedFont>
      <p:font typeface="Codec Pro ExtraBold" panose="020B0604020202020204" charset="0"/>
      <p:regular r:id="rId31"/>
    </p:embeddedFont>
    <p:embeddedFont>
      <p:font typeface="Open Sans" panose="020B0606030504020204" pitchFamily="34" charset="0"/>
      <p:regular r:id="rId32"/>
      <p:bold r:id="rId33"/>
      <p:italic r:id="rId34"/>
      <p:boldItalic r:id="rId35"/>
    </p:embeddedFont>
    <p:embeddedFont>
      <p:font typeface="Open Sans 1" panose="020B0604020202020204" charset="0"/>
      <p:regular r:id="rId36"/>
    </p:embeddedFont>
    <p:embeddedFont>
      <p:font typeface="Open Sans 2 Bold" panose="020B0604020202020204" charset="0"/>
      <p:regular r:id="rId37"/>
    </p:embeddedFont>
    <p:embeddedFont>
      <p:font typeface="Open Sans Light Bold" panose="020B0604020202020204" charset="0"/>
      <p:regular r:id="rId38"/>
    </p:embeddedFont>
    <p:embeddedFont>
      <p:font typeface="Open Sauce" panose="020B0604020202020204" charset="0"/>
      <p:regular r:id="rId39"/>
    </p:embeddedFont>
    <p:embeddedFont>
      <p:font typeface="Open Sauce Bold"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BD126E-DA49-FAB9-13D7-ECDD4ED208B4}" name="Schaap, C." initials="SC" userId="S::c.schaap_cvo-portus.nl#ext#@hrnl.onmicrosoft.com::fae15a10-a9b5-499c-a828-12713783aa39" providerId="AD"/>
  <p188:author id="{F716C175-69BC-5B42-BD6A-F677621F6813}" name="Schaap, C." initials="SC" userId="S::spre@cvo-portus.nl::d155e049-2594-4f66-98e7-3dd34e6cb4ef" providerId="AD"/>
  <p188:author id="{910FCAB9-DA17-56E5-E81F-83F52F729AFD}" name="Gordijn, C. (Cynthia)" initials="CG" userId="S::GordC@hr.nl::ce59f7ce-9410-4c84-9a86-feda1dd1d2a8" providerId="AD"/>
  <p188:author id="{321700DD-A828-03C1-525C-679159AC956D}" name="Gordijn, C. (Cynthia)" initials="G(" userId="S::gordc@hr.nl::ce59f7ce-9410-4c84-9a86-feda1dd1d2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BB3171-D169-0263-B670-E1800D88141F}" v="9" dt="2025-12-18T07:58:29.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04" y="364"/>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D0893-D6B9-497C-992B-899E959A60B4}" type="datetimeFigureOut">
              <a:rPr lang="nl-NL" smtClean="0"/>
              <a:t>15-1-2026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2EC32B-35A7-4548-926D-8FAC2EDB3374}" type="slidenum">
              <a:rPr lang="nl-NL" smtClean="0"/>
              <a:t>‹nr.›</a:t>
            </a:fld>
            <a:endParaRPr lang="nl-NL"/>
          </a:p>
        </p:txBody>
      </p:sp>
    </p:spTree>
    <p:extLst>
      <p:ext uri="{BB962C8B-B14F-4D97-AF65-F5344CB8AC3E}">
        <p14:creationId xmlns:p14="http://schemas.microsoft.com/office/powerpoint/2010/main" val="19747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Bij deze dia kan benoemd worden dat de </a:t>
            </a:r>
            <a:r>
              <a:rPr lang="nl-NL" err="1"/>
              <a:t>transferdag</a:t>
            </a:r>
            <a:r>
              <a:rPr lang="nl-NL"/>
              <a:t> bedoeld is om de bewustwording bij studenten te vergroten. Het handelen van studenten kan vaak gekoppeld worden aan aangeboden theorie, of (andersom) hun handelingen zouden geïnspireerd kunnen worden door theorie. </a:t>
            </a: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2</a:t>
            </a:fld>
            <a:endParaRPr lang="nl-NL"/>
          </a:p>
        </p:txBody>
      </p:sp>
    </p:spTree>
    <p:extLst>
      <p:ext uri="{BB962C8B-B14F-4D97-AF65-F5344CB8AC3E}">
        <p14:creationId xmlns:p14="http://schemas.microsoft.com/office/powerpoint/2010/main" val="188981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solidFill>
                  <a:srgbClr val="000000"/>
                </a:solidFill>
                <a:latin typeface="Calibri"/>
                <a:ea typeface="Calibri"/>
                <a:cs typeface="Calibri"/>
              </a:rPr>
              <a:t>Analyse</a:t>
            </a:r>
            <a:r>
              <a:rPr lang="en-US">
                <a:solidFill>
                  <a:srgbClr val="000000"/>
                </a:solidFill>
                <a:latin typeface="Calibri"/>
                <a:ea typeface="Calibri"/>
                <a:cs typeface="Calibri"/>
              </a:rPr>
              <a:t> slide, sociogram </a:t>
            </a:r>
            <a:r>
              <a:rPr lang="en-US" err="1">
                <a:solidFill>
                  <a:srgbClr val="000000"/>
                </a:solidFill>
                <a:latin typeface="Calibri"/>
                <a:ea typeface="Calibri"/>
                <a:cs typeface="Calibri"/>
              </a:rPr>
              <a:t>geprint</a:t>
            </a:r>
            <a:r>
              <a:rPr lang="en-US">
                <a:solidFill>
                  <a:srgbClr val="000000"/>
                </a:solidFill>
                <a:latin typeface="Calibri"/>
                <a:ea typeface="Calibri"/>
                <a:cs typeface="Calibri"/>
              </a:rPr>
              <a:t> </a:t>
            </a:r>
            <a:r>
              <a:rPr lang="en-US" err="1">
                <a:solidFill>
                  <a:srgbClr val="000000"/>
                </a:solidFill>
                <a:latin typeface="Calibri"/>
                <a:ea typeface="Calibri"/>
                <a:cs typeface="Calibri"/>
              </a:rPr>
              <a:t>meenemen</a:t>
            </a:r>
            <a:r>
              <a:rPr lang="en-US">
                <a:solidFill>
                  <a:srgbClr val="000000"/>
                </a:solidFill>
                <a:latin typeface="Calibri"/>
                <a:ea typeface="Calibri"/>
                <a:cs typeface="Calibri"/>
              </a:rPr>
              <a:t> of </a:t>
            </a:r>
            <a:r>
              <a:rPr lang="en-US" err="1">
                <a:solidFill>
                  <a:srgbClr val="000000"/>
                </a:solidFill>
                <a:latin typeface="Calibri"/>
                <a:ea typeface="Calibri"/>
                <a:cs typeface="Calibri"/>
              </a:rPr>
              <a:t>kunnen</a:t>
            </a:r>
            <a:r>
              <a:rPr lang="en-US">
                <a:solidFill>
                  <a:srgbClr val="000000"/>
                </a:solidFill>
                <a:latin typeface="Calibri"/>
                <a:ea typeface="Calibri"/>
                <a:cs typeface="Calibri"/>
              </a:rPr>
              <a:t> laten </a:t>
            </a:r>
            <a:r>
              <a:rPr lang="en-US" err="1">
                <a:solidFill>
                  <a:srgbClr val="000000"/>
                </a:solidFill>
                <a:latin typeface="Calibri"/>
                <a:ea typeface="Calibri"/>
                <a:cs typeface="Calibri"/>
              </a:rPr>
              <a:t>zien</a:t>
            </a:r>
            <a:r>
              <a:rPr lang="en-US">
                <a:solidFill>
                  <a:srgbClr val="000000"/>
                </a:solidFill>
                <a:latin typeface="Calibri"/>
                <a:ea typeface="Calibri"/>
                <a:cs typeface="Calibri"/>
              </a:rPr>
              <a:t> op het scherm. De </a:t>
            </a:r>
            <a:r>
              <a:rPr lang="en-US" err="1">
                <a:solidFill>
                  <a:srgbClr val="000000"/>
                </a:solidFill>
                <a:latin typeface="Calibri"/>
                <a:ea typeface="Calibri"/>
                <a:cs typeface="Calibri"/>
              </a:rPr>
              <a:t>studenten</a:t>
            </a:r>
            <a:r>
              <a:rPr lang="en-US">
                <a:solidFill>
                  <a:srgbClr val="000000"/>
                </a:solidFill>
                <a:latin typeface="Calibri"/>
                <a:ea typeface="Calibri"/>
                <a:cs typeface="Calibri"/>
              </a:rPr>
              <a:t> die de sociogram </a:t>
            </a:r>
            <a:r>
              <a:rPr lang="en-US" err="1">
                <a:solidFill>
                  <a:srgbClr val="000000"/>
                </a:solidFill>
                <a:latin typeface="Calibri"/>
                <a:ea typeface="Calibri"/>
                <a:cs typeface="Calibri"/>
              </a:rPr>
              <a:t>opdracht</a:t>
            </a:r>
            <a:r>
              <a:rPr lang="en-US">
                <a:solidFill>
                  <a:srgbClr val="000000"/>
                </a:solidFill>
                <a:latin typeface="Calibri"/>
                <a:ea typeface="Calibri"/>
                <a:cs typeface="Calibri"/>
              </a:rPr>
              <a:t> </a:t>
            </a:r>
            <a:r>
              <a:rPr lang="en-US" err="1">
                <a:solidFill>
                  <a:srgbClr val="000000"/>
                </a:solidFill>
                <a:latin typeface="Calibri"/>
                <a:ea typeface="Calibri"/>
                <a:cs typeface="Calibri"/>
              </a:rPr>
              <a:t>als</a:t>
            </a:r>
            <a:r>
              <a:rPr lang="en-US">
                <a:solidFill>
                  <a:srgbClr val="000000"/>
                </a:solidFill>
                <a:latin typeface="Calibri"/>
                <a:ea typeface="Calibri"/>
                <a:cs typeface="Calibri"/>
              </a:rPr>
              <a:t> </a:t>
            </a:r>
            <a:r>
              <a:rPr lang="en-US" err="1">
                <a:solidFill>
                  <a:srgbClr val="000000"/>
                </a:solidFill>
                <a:latin typeface="Calibri"/>
                <a:ea typeface="Calibri"/>
                <a:cs typeface="Calibri"/>
              </a:rPr>
              <a:t>huiswerk</a:t>
            </a:r>
            <a:r>
              <a:rPr lang="en-US">
                <a:solidFill>
                  <a:srgbClr val="000000"/>
                </a:solidFill>
                <a:latin typeface="Calibri"/>
                <a:ea typeface="Calibri"/>
                <a:cs typeface="Calibri"/>
              </a:rPr>
              <a:t> </a:t>
            </a:r>
            <a:r>
              <a:rPr lang="en-US" err="1">
                <a:solidFill>
                  <a:srgbClr val="000000"/>
                </a:solidFill>
                <a:latin typeface="Calibri"/>
                <a:ea typeface="Calibri"/>
                <a:cs typeface="Calibri"/>
              </a:rPr>
              <a:t>hebben</a:t>
            </a:r>
            <a:r>
              <a:rPr lang="en-US">
                <a:solidFill>
                  <a:srgbClr val="000000"/>
                </a:solidFill>
                <a:latin typeface="Calibri"/>
                <a:ea typeface="Calibri"/>
                <a:cs typeface="Calibri"/>
              </a:rPr>
              <a:t> </a:t>
            </a:r>
            <a:r>
              <a:rPr lang="en-US" err="1">
                <a:solidFill>
                  <a:srgbClr val="000000"/>
                </a:solidFill>
                <a:latin typeface="Calibri"/>
                <a:ea typeface="Calibri"/>
                <a:cs typeface="Calibri"/>
              </a:rPr>
              <a:t>gedaan</a:t>
            </a:r>
            <a:r>
              <a:rPr lang="en-US">
                <a:solidFill>
                  <a:srgbClr val="000000"/>
                </a:solidFill>
                <a:latin typeface="Calibri"/>
                <a:ea typeface="Calibri"/>
                <a:cs typeface="Calibri"/>
              </a:rPr>
              <a:t> </a:t>
            </a:r>
            <a:r>
              <a:rPr lang="en-US" err="1">
                <a:solidFill>
                  <a:srgbClr val="000000"/>
                </a:solidFill>
                <a:latin typeface="Calibri"/>
                <a:ea typeface="Calibri"/>
                <a:cs typeface="Calibri"/>
              </a:rPr>
              <a:t>gaan</a:t>
            </a:r>
            <a:r>
              <a:rPr lang="en-US">
                <a:solidFill>
                  <a:srgbClr val="000000"/>
                </a:solidFill>
                <a:latin typeface="Calibri"/>
                <a:ea typeface="Calibri"/>
                <a:cs typeface="Calibri"/>
              </a:rPr>
              <a:t> </a:t>
            </a:r>
            <a:r>
              <a:rPr lang="en-US" err="1">
                <a:solidFill>
                  <a:srgbClr val="000000"/>
                </a:solidFill>
                <a:latin typeface="Calibri"/>
                <a:ea typeface="Calibri"/>
                <a:cs typeface="Calibri"/>
              </a:rPr>
              <a:t>hiermee</a:t>
            </a:r>
            <a:r>
              <a:rPr lang="en-US">
                <a:solidFill>
                  <a:srgbClr val="000000"/>
                </a:solidFill>
                <a:latin typeface="Calibri"/>
                <a:ea typeface="Calibri"/>
                <a:cs typeface="Calibri"/>
              </a:rPr>
              <a:t> </a:t>
            </a:r>
            <a:r>
              <a:rPr lang="en-US" err="1">
                <a:solidFill>
                  <a:srgbClr val="000000"/>
                </a:solidFill>
                <a:latin typeface="Calibri"/>
                <a:ea typeface="Calibri"/>
                <a:cs typeface="Calibri"/>
              </a:rPr>
              <a:t>aan</a:t>
            </a:r>
            <a:r>
              <a:rPr lang="en-US">
                <a:solidFill>
                  <a:srgbClr val="000000"/>
                </a:solidFill>
                <a:latin typeface="Calibri"/>
                <a:ea typeface="Calibri"/>
                <a:cs typeface="Calibri"/>
              </a:rPr>
              <a:t> de slag.</a:t>
            </a:r>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11</a:t>
            </a:fld>
            <a:endParaRPr lang="nl-NL"/>
          </a:p>
        </p:txBody>
      </p:sp>
    </p:spTree>
    <p:extLst>
      <p:ext uri="{BB962C8B-B14F-4D97-AF65-F5344CB8AC3E}">
        <p14:creationId xmlns:p14="http://schemas.microsoft.com/office/powerpoint/2010/main" val="678837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Dit is </a:t>
            </a:r>
            <a:r>
              <a:rPr lang="en-US" err="1">
                <a:ea typeface="Calibri"/>
                <a:cs typeface="Calibri"/>
              </a:rPr>
              <a:t>huiswerk</a:t>
            </a:r>
            <a:r>
              <a:rPr lang="en-US">
                <a:ea typeface="Calibri"/>
                <a:cs typeface="Calibri"/>
              </a:rPr>
              <a:t> </a:t>
            </a:r>
            <a:r>
              <a:rPr lang="en-US" err="1">
                <a:ea typeface="Calibri"/>
                <a:cs typeface="Calibri"/>
              </a:rPr>
              <a:t>voor</a:t>
            </a:r>
            <a:r>
              <a:rPr lang="en-US">
                <a:ea typeface="Calibri"/>
                <a:cs typeface="Calibri"/>
              </a:rPr>
              <a:t> </a:t>
            </a:r>
            <a:r>
              <a:rPr lang="en-US" err="1">
                <a:ea typeface="Calibri"/>
                <a:cs typeface="Calibri"/>
              </a:rPr>
              <a:t>deze</a:t>
            </a:r>
            <a:r>
              <a:rPr lang="en-US">
                <a:ea typeface="Calibri"/>
                <a:cs typeface="Calibri"/>
              </a:rPr>
              <a:t> </a:t>
            </a:r>
            <a:r>
              <a:rPr lang="en-US" err="1">
                <a:ea typeface="Calibri"/>
                <a:cs typeface="Calibri"/>
              </a:rPr>
              <a:t>transferdag</a:t>
            </a:r>
            <a:r>
              <a:rPr lang="en-US">
                <a:ea typeface="Calibri"/>
                <a:cs typeface="Calibri"/>
              </a:rPr>
              <a:t>. </a:t>
            </a:r>
            <a:r>
              <a:rPr lang="en-US" err="1">
                <a:ea typeface="Calibri"/>
                <a:cs typeface="Calibri"/>
              </a:rPr>
              <a:t>Analyseer</a:t>
            </a:r>
            <a:r>
              <a:rPr lang="en-US">
                <a:ea typeface="Calibri"/>
                <a:cs typeface="Calibri"/>
              </a:rPr>
              <a:t> de uitkomsten.</a:t>
            </a: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12</a:t>
            </a:fld>
            <a:endParaRPr lang="nl-NL"/>
          </a:p>
        </p:txBody>
      </p:sp>
    </p:spTree>
    <p:extLst>
      <p:ext uri="{BB962C8B-B14F-4D97-AF65-F5344CB8AC3E}">
        <p14:creationId xmlns:p14="http://schemas.microsoft.com/office/powerpoint/2010/main" val="1945943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u="none" strike="noStrike">
                <a:solidFill>
                  <a:srgbClr val="000000"/>
                </a:solidFill>
                <a:effectLst/>
                <a:latin typeface="Calibri"/>
                <a:cs typeface="Calibri"/>
              </a:rPr>
              <a:t>Hand-out </a:t>
            </a:r>
            <a:r>
              <a:rPr lang="en-US" b="0" i="0" u="none" strike="noStrike" err="1">
                <a:solidFill>
                  <a:srgbClr val="000000"/>
                </a:solidFill>
                <a:effectLst/>
                <a:latin typeface="Calibri"/>
                <a:cs typeface="Calibri"/>
              </a:rPr>
              <a:t>staat</a:t>
            </a:r>
            <a:r>
              <a:rPr lang="en-US" b="0" i="0" u="none" strike="noStrike">
                <a:solidFill>
                  <a:srgbClr val="000000"/>
                </a:solidFill>
                <a:effectLst/>
                <a:latin typeface="Calibri"/>
                <a:cs typeface="Calibri"/>
              </a:rPr>
              <a:t> op de website </a:t>
            </a:r>
            <a:r>
              <a:rPr lang="en-US" b="0" i="0" u="none" strike="noStrike" err="1">
                <a:solidFill>
                  <a:srgbClr val="000000"/>
                </a:solidFill>
                <a:effectLst/>
                <a:latin typeface="Calibri"/>
                <a:cs typeface="Calibri"/>
              </a:rPr>
              <a:t>en</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moet</a:t>
            </a:r>
            <a:r>
              <a:rPr lang="en-US" b="0" i="0" u="none" strike="noStrike">
                <a:solidFill>
                  <a:srgbClr val="000000"/>
                </a:solidFill>
                <a:effectLst/>
                <a:latin typeface="Calibri"/>
                <a:cs typeface="Calibri"/>
              </a:rPr>
              <a:t> van </a:t>
            </a:r>
            <a:r>
              <a:rPr lang="en-US" b="0" i="0" u="none" strike="noStrike" err="1">
                <a:solidFill>
                  <a:srgbClr val="000000"/>
                </a:solidFill>
                <a:effectLst/>
                <a:latin typeface="Calibri"/>
                <a:cs typeface="Calibri"/>
              </a:rPr>
              <a:t>tevoren</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geprint</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worden</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Bij</a:t>
            </a:r>
            <a:r>
              <a:rPr lang="en-US" b="0" i="0" u="none" strike="noStrike">
                <a:solidFill>
                  <a:srgbClr val="000000"/>
                </a:solidFill>
                <a:effectLst/>
                <a:latin typeface="Calibri"/>
                <a:cs typeface="Calibri"/>
              </a:rPr>
              <a:t> de </a:t>
            </a:r>
            <a:r>
              <a:rPr lang="en-US" b="0" i="0" u="none" strike="noStrike" err="1">
                <a:solidFill>
                  <a:srgbClr val="000000"/>
                </a:solidFill>
                <a:effectLst/>
                <a:latin typeface="Calibri"/>
                <a:cs typeface="Calibri"/>
              </a:rPr>
              <a:t>laatste</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activiteit</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kun</a:t>
            </a:r>
            <a:r>
              <a:rPr lang="en-US" b="0" i="0" u="none" strike="noStrike">
                <a:solidFill>
                  <a:srgbClr val="000000"/>
                </a:solidFill>
                <a:effectLst/>
                <a:latin typeface="Calibri"/>
                <a:cs typeface="Calibri"/>
              </a:rPr>
              <a:t> je </a:t>
            </a:r>
            <a:r>
              <a:rPr lang="en-US" b="0" i="0" u="none" strike="noStrike" err="1">
                <a:solidFill>
                  <a:srgbClr val="000000"/>
                </a:solidFill>
                <a:effectLst/>
                <a:latin typeface="Calibri"/>
                <a:cs typeface="Calibri"/>
              </a:rPr>
              <a:t>ook</a:t>
            </a:r>
            <a:r>
              <a:rPr lang="en-US" b="0" i="0" u="none" strike="noStrike">
                <a:solidFill>
                  <a:srgbClr val="000000"/>
                </a:solidFill>
                <a:effectLst/>
                <a:latin typeface="Calibri"/>
                <a:cs typeface="Calibri"/>
              </a:rPr>
              <a:t> met </a:t>
            </a:r>
            <a:r>
              <a:rPr lang="en-US" b="0" i="0" u="none" strike="noStrike" err="1">
                <a:solidFill>
                  <a:srgbClr val="000000"/>
                </a:solidFill>
                <a:effectLst/>
                <a:latin typeface="Calibri"/>
                <a:cs typeface="Calibri"/>
              </a:rPr>
              <a:t>studenten</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bespreken</a:t>
            </a:r>
            <a:r>
              <a:rPr lang="en-US" b="0" i="0" u="none" strike="noStrike">
                <a:solidFill>
                  <a:srgbClr val="000000"/>
                </a:solidFill>
                <a:effectLst/>
                <a:latin typeface="Calibri"/>
                <a:cs typeface="Calibri"/>
              </a:rPr>
              <a:t> of </a:t>
            </a:r>
            <a:r>
              <a:rPr lang="en-US" b="0" i="0" u="none" strike="noStrike" err="1">
                <a:solidFill>
                  <a:srgbClr val="000000"/>
                </a:solidFill>
                <a:effectLst/>
                <a:latin typeface="Calibri"/>
                <a:cs typeface="Calibri"/>
              </a:rPr>
              <a:t>zij</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dit</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gedrag</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willen</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uitlokken</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bij</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leerlingen</a:t>
            </a:r>
            <a:r>
              <a:rPr lang="en-US" b="0" i="0" u="none" strike="noStrike">
                <a:solidFill>
                  <a:srgbClr val="000000"/>
                </a:solidFill>
                <a:effectLst/>
                <a:latin typeface="Calibri"/>
                <a:cs typeface="Calibri"/>
              </a:rPr>
              <a:t> of </a:t>
            </a:r>
            <a:r>
              <a:rPr lang="en-US" b="0" i="0" u="none" strike="noStrike" err="1">
                <a:solidFill>
                  <a:srgbClr val="000000"/>
                </a:solidFill>
                <a:effectLst/>
                <a:latin typeface="Calibri"/>
                <a:cs typeface="Calibri"/>
              </a:rPr>
              <a:t>dat</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zij</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zich</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anders</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moeten</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opstellen</a:t>
            </a:r>
            <a:r>
              <a:rPr lang="en-US" b="0" i="0" u="none" strike="noStrike">
                <a:solidFill>
                  <a:srgbClr val="000000"/>
                </a:solidFill>
                <a:effectLst/>
                <a:latin typeface="Calibri"/>
                <a:cs typeface="Calibri"/>
              </a:rPr>
              <a:t>.</a:t>
            </a:r>
            <a:r>
              <a:rPr lang="en-US">
                <a:solidFill>
                  <a:srgbClr val="000000"/>
                </a:solidFill>
                <a:latin typeface="Calibri"/>
                <a:cs typeface="Calibri"/>
              </a:rPr>
              <a:t> </a:t>
            </a:r>
            <a:endParaRPr lang="nl-NL"/>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13</a:t>
            </a:fld>
            <a:endParaRPr lang="nl-NL"/>
          </a:p>
        </p:txBody>
      </p:sp>
    </p:spTree>
    <p:extLst>
      <p:ext uri="{BB962C8B-B14F-4D97-AF65-F5344CB8AC3E}">
        <p14:creationId xmlns:p14="http://schemas.microsoft.com/office/powerpoint/2010/main" val="187795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u="none" strike="noStrike">
                <a:solidFill>
                  <a:srgbClr val="000000"/>
                </a:solidFill>
                <a:effectLst/>
                <a:latin typeface="Calibri"/>
                <a:cs typeface="Calibri"/>
              </a:rPr>
              <a:t>De </a:t>
            </a:r>
            <a:r>
              <a:rPr lang="en-US" b="0" i="0" u="none" strike="noStrike" err="1">
                <a:solidFill>
                  <a:srgbClr val="000000"/>
                </a:solidFill>
                <a:effectLst/>
                <a:latin typeface="Calibri"/>
                <a:cs typeface="Calibri"/>
              </a:rPr>
              <a:t>uitkomsten</a:t>
            </a:r>
            <a:r>
              <a:rPr lang="en-US" b="0" i="0" u="none" strike="noStrike">
                <a:solidFill>
                  <a:srgbClr val="000000"/>
                </a:solidFill>
                <a:effectLst/>
                <a:latin typeface="Calibri"/>
                <a:cs typeface="Calibri"/>
              </a:rPr>
              <a:t> van de </a:t>
            </a:r>
            <a:r>
              <a:rPr lang="en-US" b="0" i="0" u="none" strike="noStrike" err="1">
                <a:solidFill>
                  <a:srgbClr val="000000"/>
                </a:solidFill>
                <a:effectLst/>
                <a:latin typeface="Calibri"/>
                <a:cs typeface="Calibri"/>
              </a:rPr>
              <a:t>analyse</a:t>
            </a:r>
            <a:r>
              <a:rPr lang="en-US" b="0" i="0" u="none" strike="noStrike">
                <a:solidFill>
                  <a:srgbClr val="000000"/>
                </a:solidFill>
                <a:effectLst/>
                <a:latin typeface="Calibri"/>
                <a:cs typeface="Calibri"/>
              </a:rPr>
              <a:t> van het sociogram of de </a:t>
            </a:r>
            <a:r>
              <a:rPr lang="en-US" b="0" i="0" u="none" strike="noStrike" err="1">
                <a:solidFill>
                  <a:srgbClr val="000000"/>
                </a:solidFill>
                <a:effectLst/>
                <a:latin typeface="Calibri"/>
                <a:cs typeface="Calibri"/>
              </a:rPr>
              <a:t>Roos</a:t>
            </a:r>
            <a:r>
              <a:rPr lang="en-US" b="0" i="0" u="none" strike="noStrike">
                <a:solidFill>
                  <a:srgbClr val="000000"/>
                </a:solidFill>
                <a:effectLst/>
                <a:latin typeface="Calibri"/>
                <a:cs typeface="Calibri"/>
              </a:rPr>
              <a:t> van Leary </a:t>
            </a:r>
            <a:r>
              <a:rPr lang="en-US" b="0" i="0" u="none" strike="noStrike" err="1">
                <a:solidFill>
                  <a:srgbClr val="000000"/>
                </a:solidFill>
                <a:effectLst/>
                <a:latin typeface="Calibri"/>
                <a:cs typeface="Calibri"/>
              </a:rPr>
              <a:t>kunnen</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worden</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gepitcht</a:t>
            </a:r>
            <a:r>
              <a:rPr lang="en-US" b="0" i="0" u="none" strike="noStrike">
                <a:solidFill>
                  <a:srgbClr val="000000"/>
                </a:solidFill>
                <a:effectLst/>
                <a:latin typeface="Calibri"/>
                <a:cs typeface="Calibri"/>
              </a:rPr>
              <a:t> door (</a:t>
            </a:r>
            <a:r>
              <a:rPr lang="en-US" b="0" i="0" u="none" strike="noStrike" err="1">
                <a:solidFill>
                  <a:srgbClr val="000000"/>
                </a:solidFill>
                <a:effectLst/>
                <a:latin typeface="Calibri"/>
                <a:cs typeface="Calibri"/>
              </a:rPr>
              <a:t>een</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paar</a:t>
            </a:r>
            <a:r>
              <a:rPr lang="en-US" b="0" i="0" u="none" strike="noStrike">
                <a:solidFill>
                  <a:srgbClr val="000000"/>
                </a:solidFill>
                <a:effectLst/>
                <a:latin typeface="Calibri"/>
                <a:cs typeface="Calibri"/>
              </a:rPr>
              <a:t>) </a:t>
            </a:r>
            <a:r>
              <a:rPr lang="en-US" b="0" i="0" u="none" strike="noStrike" err="1">
                <a:solidFill>
                  <a:srgbClr val="000000"/>
                </a:solidFill>
                <a:effectLst/>
                <a:latin typeface="Calibri"/>
                <a:cs typeface="Calibri"/>
              </a:rPr>
              <a:t>studenten</a:t>
            </a:r>
            <a:r>
              <a:rPr lang="en-US" b="0" i="0" u="none" strike="noStrike">
                <a:solidFill>
                  <a:srgbClr val="000000"/>
                </a:solidFill>
                <a:effectLst/>
                <a:latin typeface="Calibri"/>
                <a:cs typeface="Calibri"/>
              </a:rPr>
              <a:t>. </a:t>
            </a:r>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14</a:t>
            </a:fld>
            <a:endParaRPr lang="nl-NL"/>
          </a:p>
        </p:txBody>
      </p:sp>
    </p:spTree>
    <p:extLst>
      <p:ext uri="{BB962C8B-B14F-4D97-AF65-F5344CB8AC3E}">
        <p14:creationId xmlns:p14="http://schemas.microsoft.com/office/powerpoint/2010/main" val="677621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cs typeface="Calibri"/>
              </a:rPr>
              <a:t>Bespreek</a:t>
            </a:r>
            <a:r>
              <a:rPr lang="en-US">
                <a:cs typeface="Calibri"/>
              </a:rPr>
              <a:t> </a:t>
            </a:r>
            <a:r>
              <a:rPr lang="en-US" err="1">
                <a:cs typeface="Calibri"/>
              </a:rPr>
              <a:t>dit</a:t>
            </a:r>
            <a:r>
              <a:rPr lang="en-US">
                <a:cs typeface="Calibri"/>
              </a:rPr>
              <a:t> </a:t>
            </a:r>
            <a:r>
              <a:rPr lang="en-US" err="1">
                <a:cs typeface="Calibri"/>
              </a:rPr>
              <a:t>vervolgens</a:t>
            </a:r>
            <a:r>
              <a:rPr lang="en-US">
                <a:cs typeface="Calibri"/>
              </a:rPr>
              <a:t> met de hele </a:t>
            </a:r>
            <a:r>
              <a:rPr lang="en-US" err="1">
                <a:cs typeface="Calibri"/>
              </a:rPr>
              <a:t>groep</a:t>
            </a:r>
            <a:r>
              <a:rPr lang="en-US">
                <a:cs typeface="Calibri"/>
              </a:rPr>
              <a:t> </a:t>
            </a:r>
            <a:r>
              <a:rPr lang="en-US" err="1">
                <a:cs typeface="Calibri"/>
              </a:rPr>
              <a:t>zodat</a:t>
            </a:r>
            <a:r>
              <a:rPr lang="en-US">
                <a:cs typeface="Calibri"/>
              </a:rPr>
              <a:t> </a:t>
            </a:r>
            <a:r>
              <a:rPr lang="en-US" err="1">
                <a:cs typeface="Calibri"/>
              </a:rPr>
              <a:t>zij</a:t>
            </a:r>
            <a:r>
              <a:rPr lang="en-US">
                <a:cs typeface="Calibri"/>
              </a:rPr>
              <a:t> van </a:t>
            </a:r>
            <a:r>
              <a:rPr lang="en-US" err="1">
                <a:cs typeface="Calibri"/>
              </a:rPr>
              <a:t>elkaar</a:t>
            </a:r>
            <a:r>
              <a:rPr lang="en-US">
                <a:cs typeface="Calibri"/>
              </a:rPr>
              <a:t> </a:t>
            </a:r>
            <a:r>
              <a:rPr lang="en-US" err="1">
                <a:cs typeface="Calibri"/>
              </a:rPr>
              <a:t>kunnen</a:t>
            </a:r>
            <a:r>
              <a:rPr lang="en-US">
                <a:cs typeface="Calibri"/>
              </a:rPr>
              <a:t> </a:t>
            </a:r>
            <a:r>
              <a:rPr lang="en-US" err="1">
                <a:cs typeface="Calibri"/>
              </a:rPr>
              <a:t>leren</a:t>
            </a:r>
            <a:r>
              <a:rPr lang="en-US">
                <a:cs typeface="Calibri"/>
              </a:rPr>
              <a:t>.</a:t>
            </a: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15</a:t>
            </a:fld>
            <a:endParaRPr lang="nl-NL"/>
          </a:p>
        </p:txBody>
      </p:sp>
    </p:spTree>
    <p:extLst>
      <p:ext uri="{BB962C8B-B14F-4D97-AF65-F5344CB8AC3E}">
        <p14:creationId xmlns:p14="http://schemas.microsoft.com/office/powerpoint/2010/main" val="1070094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solidFill>
                  <a:srgbClr val="000000"/>
                </a:solidFill>
                <a:hlinkClick r:id="" action="ppaction://noaction"/>
              </a:rPr>
              <a:t>https</a:t>
            </a:r>
            <a:r>
              <a:rPr lang="en-US">
                <a:solidFill>
                  <a:srgbClr val="000000"/>
                </a:solidFill>
                <a:hlinkClick r:id="" action="ppaction://noaction">
                  <a:extLst>
                    <a:ext uri="{A12FA001-AC4F-418D-AE19-62706E023703}">
                      <ahyp:hlinkClr xmlns:ahyp="http://schemas.microsoft.com/office/drawing/2018/hyperlinkcolor" val="tx"/>
                    </a:ext>
                  </a:extLst>
                </a:hlinkClick>
              </a:rPr>
              <a:t>://padlet.com/site/subscriptions</a:t>
            </a:r>
            <a:r>
              <a:rPr lang="en-US">
                <a:solidFill>
                  <a:srgbClr val="000000"/>
                </a:solidFill>
              </a:rPr>
              <a:t> </a:t>
            </a:r>
            <a:endParaRPr lang="nl-NL"/>
          </a:p>
          <a:p>
            <a:r>
              <a:rPr lang="en-US">
                <a:solidFill>
                  <a:srgbClr val="000000"/>
                </a:solidFill>
                <a:latin typeface="Calibri"/>
                <a:cs typeface="Calibri"/>
              </a:rPr>
              <a:t>Voor </a:t>
            </a:r>
            <a:r>
              <a:rPr lang="en-US" err="1">
                <a:solidFill>
                  <a:srgbClr val="000000"/>
                </a:solidFill>
                <a:latin typeface="Calibri"/>
                <a:cs typeface="Calibri"/>
              </a:rPr>
              <a:t>deze</a:t>
            </a:r>
            <a:r>
              <a:rPr lang="en-US">
                <a:solidFill>
                  <a:srgbClr val="000000"/>
                </a:solidFill>
                <a:latin typeface="Calibri"/>
                <a:cs typeface="Calibri"/>
              </a:rPr>
              <a:t> </a:t>
            </a:r>
            <a:r>
              <a:rPr lang="en-US" err="1">
                <a:solidFill>
                  <a:srgbClr val="000000"/>
                </a:solidFill>
                <a:latin typeface="Calibri"/>
                <a:cs typeface="Calibri"/>
              </a:rPr>
              <a:t>opdracht</a:t>
            </a:r>
            <a:r>
              <a:rPr lang="en-US">
                <a:solidFill>
                  <a:srgbClr val="000000"/>
                </a:solidFill>
                <a:latin typeface="Calibri"/>
                <a:cs typeface="Calibri"/>
              </a:rPr>
              <a:t> is het </a:t>
            </a:r>
            <a:r>
              <a:rPr lang="en-US" err="1">
                <a:solidFill>
                  <a:srgbClr val="000000"/>
                </a:solidFill>
                <a:latin typeface="Calibri"/>
                <a:cs typeface="Calibri"/>
              </a:rPr>
              <a:t>nodig</a:t>
            </a:r>
            <a:r>
              <a:rPr lang="en-US">
                <a:solidFill>
                  <a:srgbClr val="000000"/>
                </a:solidFill>
                <a:latin typeface="Calibri"/>
                <a:cs typeface="Calibri"/>
              </a:rPr>
              <a:t> om </a:t>
            </a:r>
            <a:r>
              <a:rPr lang="en-US" err="1">
                <a:solidFill>
                  <a:srgbClr val="000000"/>
                </a:solidFill>
                <a:latin typeface="Calibri"/>
                <a:cs typeface="Calibri"/>
              </a:rPr>
              <a:t>vooraf</a:t>
            </a:r>
            <a:r>
              <a:rPr lang="en-US">
                <a:solidFill>
                  <a:srgbClr val="000000"/>
                </a:solidFill>
                <a:latin typeface="Calibri"/>
                <a:cs typeface="Calibri"/>
              </a:rPr>
              <a:t> </a:t>
            </a:r>
            <a:r>
              <a:rPr lang="en-US" err="1">
                <a:solidFill>
                  <a:srgbClr val="000000"/>
                </a:solidFill>
                <a:latin typeface="Calibri"/>
                <a:cs typeface="Calibri"/>
              </a:rPr>
              <a:t>een</a:t>
            </a:r>
            <a:r>
              <a:rPr lang="en-US">
                <a:solidFill>
                  <a:srgbClr val="000000"/>
                </a:solidFill>
                <a:latin typeface="Calibri"/>
                <a:cs typeface="Calibri"/>
              </a:rPr>
              <a:t> </a:t>
            </a:r>
            <a:r>
              <a:rPr lang="en-US" err="1">
                <a:solidFill>
                  <a:srgbClr val="000000"/>
                </a:solidFill>
                <a:latin typeface="Calibri"/>
                <a:cs typeface="Calibri"/>
              </a:rPr>
              <a:t>padlet</a:t>
            </a:r>
            <a:r>
              <a:rPr lang="en-US">
                <a:solidFill>
                  <a:srgbClr val="000000"/>
                </a:solidFill>
                <a:latin typeface="Calibri"/>
                <a:cs typeface="Calibri"/>
              </a:rPr>
              <a:t> account </a:t>
            </a:r>
            <a:r>
              <a:rPr lang="en-US" err="1">
                <a:solidFill>
                  <a:srgbClr val="000000"/>
                </a:solidFill>
                <a:latin typeface="Calibri"/>
                <a:cs typeface="Calibri"/>
              </a:rPr>
              <a:t>aan</a:t>
            </a:r>
            <a:r>
              <a:rPr lang="en-US">
                <a:solidFill>
                  <a:srgbClr val="000000"/>
                </a:solidFill>
                <a:latin typeface="Calibri"/>
                <a:cs typeface="Calibri"/>
              </a:rPr>
              <a:t> </a:t>
            </a:r>
            <a:r>
              <a:rPr lang="en-US" err="1">
                <a:solidFill>
                  <a:srgbClr val="000000"/>
                </a:solidFill>
                <a:latin typeface="Calibri"/>
                <a:cs typeface="Calibri"/>
              </a:rPr>
              <a:t>te</a:t>
            </a:r>
            <a:r>
              <a:rPr lang="en-US">
                <a:solidFill>
                  <a:srgbClr val="000000"/>
                </a:solidFill>
                <a:latin typeface="Calibri"/>
                <a:cs typeface="Calibri"/>
              </a:rPr>
              <a:t> </a:t>
            </a:r>
            <a:r>
              <a:rPr lang="en-US" err="1">
                <a:solidFill>
                  <a:srgbClr val="000000"/>
                </a:solidFill>
                <a:latin typeface="Calibri"/>
                <a:cs typeface="Calibri"/>
              </a:rPr>
              <a:t>maken</a:t>
            </a:r>
            <a:r>
              <a:rPr lang="en-US">
                <a:solidFill>
                  <a:srgbClr val="000000"/>
                </a:solidFill>
                <a:latin typeface="Calibri"/>
                <a:cs typeface="Calibri"/>
              </a:rPr>
              <a:t>. Dat </a:t>
            </a:r>
            <a:r>
              <a:rPr lang="en-US" err="1">
                <a:solidFill>
                  <a:srgbClr val="000000"/>
                </a:solidFill>
                <a:latin typeface="Calibri"/>
                <a:cs typeface="Calibri"/>
              </a:rPr>
              <a:t>kan</a:t>
            </a:r>
            <a:r>
              <a:rPr lang="en-US">
                <a:solidFill>
                  <a:srgbClr val="000000"/>
                </a:solidFill>
                <a:latin typeface="Calibri"/>
                <a:cs typeface="Calibri"/>
              </a:rPr>
              <a:t> via </a:t>
            </a:r>
            <a:r>
              <a:rPr lang="en-US" err="1">
                <a:solidFill>
                  <a:srgbClr val="000000"/>
                </a:solidFill>
                <a:latin typeface="Calibri"/>
                <a:cs typeface="Calibri"/>
              </a:rPr>
              <a:t>bovenstaande</a:t>
            </a:r>
            <a:r>
              <a:rPr lang="en-US">
                <a:solidFill>
                  <a:srgbClr val="000000"/>
                </a:solidFill>
                <a:latin typeface="Calibri"/>
                <a:cs typeface="Calibri"/>
              </a:rPr>
              <a:t> link.</a:t>
            </a:r>
          </a:p>
          <a:p>
            <a:pPr fontAlgn="base"/>
            <a:endParaRPr lang="en-US">
              <a:solidFill>
                <a:srgbClr val="000000"/>
              </a:solidFill>
              <a:latin typeface="Calibri" panose="020F0502020204030204" pitchFamily="34" charset="0"/>
              <a:cs typeface="Calibri" panose="020F0502020204030204" pitchFamily="34" charset="0"/>
            </a:endParaRPr>
          </a:p>
          <a:p>
            <a:pPr algn="l" rtl="0" fontAlgn="base"/>
            <a:r>
              <a:rPr lang="en-US" b="0" i="0" u="none" strike="noStrike" err="1">
                <a:solidFill>
                  <a:srgbClr val="000000"/>
                </a:solidFill>
                <a:effectLst/>
                <a:latin typeface="Calibri" panose="020F0502020204030204" pitchFamily="34" charset="0"/>
              </a:rPr>
              <a:t>Hierbij</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kunnen</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studenten</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deze</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informatie</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inzetten</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wanneer</a:t>
            </a:r>
            <a:r>
              <a:rPr lang="en-US" b="0" i="0" u="none" strike="noStrike">
                <a:solidFill>
                  <a:srgbClr val="000000"/>
                </a:solidFill>
                <a:effectLst/>
                <a:latin typeface="Calibri" panose="020F0502020204030204" pitchFamily="34" charset="0"/>
              </a:rPr>
              <a:t> er </a:t>
            </a:r>
            <a:r>
              <a:rPr lang="en-US" b="0" i="0" u="none" strike="noStrike" err="1">
                <a:solidFill>
                  <a:srgbClr val="000000"/>
                </a:solidFill>
                <a:effectLst/>
                <a:latin typeface="Calibri" panose="020F0502020204030204" pitchFamily="34" charset="0"/>
              </a:rPr>
              <a:t>bijvoorbeeld</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een</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onderwerp</a:t>
            </a:r>
            <a:r>
              <a:rPr lang="en-US" b="0" i="0" u="none" strike="noStrike">
                <a:solidFill>
                  <a:srgbClr val="000000"/>
                </a:solidFill>
                <a:effectLst/>
                <a:latin typeface="Calibri" panose="020F0502020204030204" pitchFamily="34" charset="0"/>
              </a:rPr>
              <a:t> is die </a:t>
            </a:r>
            <a:r>
              <a:rPr lang="en-US" b="0" i="0" u="none" strike="noStrike" err="1">
                <a:solidFill>
                  <a:srgbClr val="000000"/>
                </a:solidFill>
                <a:effectLst/>
                <a:latin typeface="Calibri" panose="020F0502020204030204" pitchFamily="34" charset="0"/>
              </a:rPr>
              <a:t>aansluit</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bij</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sommige</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leerlingen</a:t>
            </a:r>
            <a:r>
              <a:rPr lang="en-US" b="0" i="0" u="none" strike="noStrike">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nl-NL"/>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16</a:t>
            </a:fld>
            <a:endParaRPr lang="nl-NL"/>
          </a:p>
        </p:txBody>
      </p:sp>
    </p:spTree>
    <p:extLst>
      <p:ext uri="{BB962C8B-B14F-4D97-AF65-F5344CB8AC3E}">
        <p14:creationId xmlns:p14="http://schemas.microsoft.com/office/powerpoint/2010/main" val="2429103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solidFill>
                  <a:srgbClr val="000000"/>
                </a:solidFill>
                <a:hlinkClick r:id="" action="ppaction://noaction"/>
              </a:rPr>
              <a:t>Idee</a:t>
            </a:r>
            <a:r>
              <a:rPr lang="en-US">
                <a:solidFill>
                  <a:srgbClr val="000000"/>
                </a:solidFill>
                <a:hlinkClick r:id="" action="ppaction://noaction">
                  <a:extLst>
                    <a:ext uri="{A12FA001-AC4F-418D-AE19-62706E023703}">
                      <ahyp:hlinkClr xmlns:ahyp="http://schemas.microsoft.com/office/drawing/2018/hyperlinkcolor" val="tx"/>
                    </a:ext>
                  </a:extLst>
                </a:hlinkClick>
              </a:rPr>
              <a:t>: </a:t>
            </a:r>
            <a:r>
              <a:rPr lang="en-US" err="1">
                <a:solidFill>
                  <a:srgbClr val="000000"/>
                </a:solidFill>
                <a:hlinkClick r:id="" action="ppaction://noaction">
                  <a:extLst>
                    <a:ext uri="{A12FA001-AC4F-418D-AE19-62706E023703}">
                      <ahyp:hlinkClr xmlns:ahyp="http://schemas.microsoft.com/office/drawing/2018/hyperlinkcolor" val="tx"/>
                    </a:ext>
                  </a:extLst>
                </a:hlinkClick>
              </a:rPr>
              <a:t>Verzamel</a:t>
            </a:r>
            <a:r>
              <a:rPr lang="en-US">
                <a:solidFill>
                  <a:srgbClr val="000000"/>
                </a:solidFill>
                <a:hlinkClick r:id="" action="ppaction://noaction">
                  <a:extLst>
                    <a:ext uri="{A12FA001-AC4F-418D-AE19-62706E023703}">
                      <ahyp:hlinkClr xmlns:ahyp="http://schemas.microsoft.com/office/drawing/2018/hyperlinkcolor" val="tx"/>
                    </a:ext>
                  </a:extLst>
                </a:hlinkClick>
              </a:rPr>
              <a:t> </a:t>
            </a:r>
            <a:r>
              <a:rPr lang="en-US" err="1">
                <a:solidFill>
                  <a:srgbClr val="000000"/>
                </a:solidFill>
                <a:hlinkClick r:id="" action="ppaction://noaction">
                  <a:extLst>
                    <a:ext uri="{A12FA001-AC4F-418D-AE19-62706E023703}">
                      <ahyp:hlinkClr xmlns:ahyp="http://schemas.microsoft.com/office/drawing/2018/hyperlinkcolor" val="tx"/>
                    </a:ext>
                  </a:extLst>
                </a:hlinkClick>
              </a:rPr>
              <a:t>onder</a:t>
            </a:r>
            <a:r>
              <a:rPr lang="en-US">
                <a:solidFill>
                  <a:srgbClr val="000000"/>
                </a:solidFill>
                <a:hlinkClick r:id="" action="ppaction://noaction">
                  <a:extLst>
                    <a:ext uri="{A12FA001-AC4F-418D-AE19-62706E023703}">
                      <ahyp:hlinkClr xmlns:ahyp="http://schemas.microsoft.com/office/drawing/2018/hyperlinkcolor" val="tx"/>
                    </a:ext>
                  </a:extLst>
                </a:hlinkClick>
              </a:rPr>
              <a:t> </a:t>
            </a:r>
            <a:r>
              <a:rPr lang="en-US" err="1">
                <a:solidFill>
                  <a:srgbClr val="000000"/>
                </a:solidFill>
                <a:hlinkClick r:id="" action="ppaction://noaction">
                  <a:extLst>
                    <a:ext uri="{A12FA001-AC4F-418D-AE19-62706E023703}">
                      <ahyp:hlinkClr xmlns:ahyp="http://schemas.microsoft.com/office/drawing/2018/hyperlinkcolor" val="tx"/>
                    </a:ext>
                  </a:extLst>
                </a:hlinkClick>
              </a:rPr>
              <a:t>studenten</a:t>
            </a:r>
            <a:r>
              <a:rPr lang="en-US">
                <a:solidFill>
                  <a:srgbClr val="000000"/>
                </a:solidFill>
                <a:hlinkClick r:id="" action="ppaction://noaction">
                  <a:extLst>
                    <a:ext uri="{A12FA001-AC4F-418D-AE19-62706E023703}">
                      <ahyp:hlinkClr xmlns:ahyp="http://schemas.microsoft.com/office/drawing/2018/hyperlinkcolor" val="tx"/>
                    </a:ext>
                  </a:extLst>
                </a:hlinkClick>
              </a:rPr>
              <a:t> post-it </a:t>
            </a:r>
            <a:r>
              <a:rPr lang="en-US" err="1">
                <a:solidFill>
                  <a:srgbClr val="000000"/>
                </a:solidFill>
                <a:hlinkClick r:id="" action="ppaction://noaction">
                  <a:extLst>
                    <a:ext uri="{A12FA001-AC4F-418D-AE19-62706E023703}">
                      <ahyp:hlinkClr xmlns:ahyp="http://schemas.microsoft.com/office/drawing/2018/hyperlinkcolor" val="tx"/>
                    </a:ext>
                  </a:extLst>
                </a:hlinkClick>
              </a:rPr>
              <a:t>waarop</a:t>
            </a:r>
            <a:r>
              <a:rPr lang="en-US">
                <a:solidFill>
                  <a:srgbClr val="000000"/>
                </a:solidFill>
                <a:hlinkClick r:id="" action="ppaction://noaction">
                  <a:extLst>
                    <a:ext uri="{A12FA001-AC4F-418D-AE19-62706E023703}">
                      <ahyp:hlinkClr xmlns:ahyp="http://schemas.microsoft.com/office/drawing/2018/hyperlinkcolor" val="tx"/>
                    </a:ext>
                  </a:extLst>
                </a:hlinkClick>
              </a:rPr>
              <a:t> </a:t>
            </a:r>
            <a:r>
              <a:rPr lang="en-US" err="1">
                <a:solidFill>
                  <a:srgbClr val="000000"/>
                </a:solidFill>
                <a:hlinkClick r:id="" action="ppaction://noaction">
                  <a:extLst>
                    <a:ext uri="{A12FA001-AC4F-418D-AE19-62706E023703}">
                      <ahyp:hlinkClr xmlns:ahyp="http://schemas.microsoft.com/office/drawing/2018/hyperlinkcolor" val="tx"/>
                    </a:ext>
                  </a:extLst>
                </a:hlinkClick>
              </a:rPr>
              <a:t>antwoord</a:t>
            </a:r>
            <a:r>
              <a:rPr lang="en-US">
                <a:solidFill>
                  <a:srgbClr val="000000"/>
                </a:solidFill>
                <a:hlinkClick r:id="" action="ppaction://noaction">
                  <a:extLst>
                    <a:ext uri="{A12FA001-AC4F-418D-AE19-62706E023703}">
                      <ahyp:hlinkClr xmlns:ahyp="http://schemas.microsoft.com/office/drawing/2018/hyperlinkcolor" val="tx"/>
                    </a:ext>
                  </a:extLst>
                </a:hlinkClick>
              </a:rPr>
              <a:t> </a:t>
            </a:r>
            <a:r>
              <a:rPr lang="en-US" err="1">
                <a:solidFill>
                  <a:srgbClr val="000000"/>
                </a:solidFill>
                <a:hlinkClick r:id="" action="ppaction://noaction">
                  <a:extLst>
                    <a:ext uri="{A12FA001-AC4F-418D-AE19-62706E023703}">
                      <ahyp:hlinkClr xmlns:ahyp="http://schemas.microsoft.com/office/drawing/2018/hyperlinkcolor" val="tx"/>
                    </a:ext>
                  </a:extLst>
                </a:hlinkClick>
              </a:rPr>
              <a:t>wordt</a:t>
            </a:r>
            <a:r>
              <a:rPr lang="en-US">
                <a:solidFill>
                  <a:srgbClr val="000000"/>
                </a:solidFill>
                <a:hlinkClick r:id="" action="ppaction://noaction">
                  <a:extLst>
                    <a:ext uri="{A12FA001-AC4F-418D-AE19-62706E023703}">
                      <ahyp:hlinkClr xmlns:ahyp="http://schemas.microsoft.com/office/drawing/2018/hyperlinkcolor" val="tx"/>
                    </a:ext>
                  </a:extLst>
                </a:hlinkClick>
              </a:rPr>
              <a:t> </a:t>
            </a:r>
            <a:r>
              <a:rPr lang="en-US" err="1">
                <a:solidFill>
                  <a:srgbClr val="000000"/>
                </a:solidFill>
                <a:hlinkClick r:id="" action="ppaction://noaction">
                  <a:extLst>
                    <a:ext uri="{A12FA001-AC4F-418D-AE19-62706E023703}">
                      <ahyp:hlinkClr xmlns:ahyp="http://schemas.microsoft.com/office/drawing/2018/hyperlinkcolor" val="tx"/>
                    </a:ext>
                  </a:extLst>
                </a:hlinkClick>
              </a:rPr>
              <a:t>gegeven</a:t>
            </a:r>
            <a:r>
              <a:rPr lang="en-US">
                <a:solidFill>
                  <a:srgbClr val="000000"/>
                </a:solidFill>
                <a:hlinkClick r:id="" action="ppaction://noaction">
                  <a:extLst>
                    <a:ext uri="{A12FA001-AC4F-418D-AE19-62706E023703}">
                      <ahyp:hlinkClr xmlns:ahyp="http://schemas.microsoft.com/office/drawing/2018/hyperlinkcolor" val="tx"/>
                    </a:ext>
                  </a:extLst>
                </a:hlinkClick>
              </a:rPr>
              <a:t> over </a:t>
            </a:r>
            <a:r>
              <a:rPr lang="en-US" err="1">
                <a:solidFill>
                  <a:srgbClr val="000000"/>
                </a:solidFill>
                <a:hlinkClick r:id="" action="ppaction://noaction">
                  <a:extLst>
                    <a:ext uri="{A12FA001-AC4F-418D-AE19-62706E023703}">
                      <ahyp:hlinkClr xmlns:ahyp="http://schemas.microsoft.com/office/drawing/2018/hyperlinkcolor" val="tx"/>
                    </a:ext>
                  </a:extLst>
                </a:hlinkClick>
              </a:rPr>
              <a:t>vragen</a:t>
            </a:r>
            <a:r>
              <a:rPr lang="en-US">
                <a:solidFill>
                  <a:srgbClr val="000000"/>
                </a:solidFill>
                <a:hlinkClick r:id="" action="ppaction://noaction">
                  <a:extLst>
                    <a:ext uri="{A12FA001-AC4F-418D-AE19-62706E023703}">
                      <ahyp:hlinkClr xmlns:ahyp="http://schemas.microsoft.com/office/drawing/2018/hyperlinkcolor" val="tx"/>
                    </a:ext>
                  </a:extLst>
                </a:hlinkClick>
              </a:rPr>
              <a:t> </a:t>
            </a:r>
            <a:r>
              <a:rPr lang="en-US" err="1">
                <a:solidFill>
                  <a:srgbClr val="000000"/>
                </a:solidFill>
                <a:hlinkClick r:id="" action="ppaction://noaction">
                  <a:extLst>
                    <a:ext uri="{A12FA001-AC4F-418D-AE19-62706E023703}">
                      <ahyp:hlinkClr xmlns:ahyp="http://schemas.microsoft.com/office/drawing/2018/hyperlinkcolor" val="tx"/>
                    </a:ext>
                  </a:extLst>
                </a:hlinkClick>
              </a:rPr>
              <a:t>rond</a:t>
            </a:r>
            <a:r>
              <a:rPr lang="en-US">
                <a:solidFill>
                  <a:srgbClr val="000000"/>
                </a:solidFill>
                <a:hlinkClick r:id="" action="ppaction://noaction">
                  <a:extLst>
                    <a:ext uri="{A12FA001-AC4F-418D-AE19-62706E023703}">
                      <ahyp:hlinkClr xmlns:ahyp="http://schemas.microsoft.com/office/drawing/2018/hyperlinkcolor" val="tx"/>
                    </a:ext>
                  </a:extLst>
                </a:hlinkClick>
              </a:rPr>
              <a:t> </a:t>
            </a:r>
            <a:r>
              <a:rPr lang="en-US" err="1">
                <a:solidFill>
                  <a:srgbClr val="000000"/>
                </a:solidFill>
                <a:hlinkClick r:id="" action="ppaction://noaction">
                  <a:extLst>
                    <a:ext uri="{A12FA001-AC4F-418D-AE19-62706E023703}">
                      <ahyp:hlinkClr xmlns:ahyp="http://schemas.microsoft.com/office/drawing/2018/hyperlinkcolor" val="tx"/>
                    </a:ext>
                  </a:extLst>
                </a:hlinkClick>
              </a:rPr>
              <a:t>dit</a:t>
            </a:r>
            <a:r>
              <a:rPr lang="en-US">
                <a:solidFill>
                  <a:srgbClr val="000000"/>
                </a:solidFill>
                <a:hlinkClick r:id="" action="ppaction://noaction">
                  <a:extLst>
                    <a:ext uri="{A12FA001-AC4F-418D-AE19-62706E023703}">
                      <ahyp:hlinkClr xmlns:ahyp="http://schemas.microsoft.com/office/drawing/2018/hyperlinkcolor" val="tx"/>
                    </a:ext>
                  </a:extLst>
                </a:hlinkClick>
              </a:rPr>
              <a:t> </a:t>
            </a:r>
            <a:r>
              <a:rPr lang="en-US" err="1">
                <a:solidFill>
                  <a:srgbClr val="000000"/>
                </a:solidFill>
                <a:hlinkClick r:id="" action="ppaction://noaction">
                  <a:extLst>
                    <a:ext uri="{A12FA001-AC4F-418D-AE19-62706E023703}">
                      <ahyp:hlinkClr xmlns:ahyp="http://schemas.microsoft.com/office/drawing/2018/hyperlinkcolor" val="tx"/>
                    </a:ext>
                  </a:extLst>
                </a:hlinkClick>
              </a:rPr>
              <a:t>onderwerp</a:t>
            </a:r>
            <a:r>
              <a:rPr lang="en-US">
                <a:solidFill>
                  <a:srgbClr val="000000"/>
                </a:solidFill>
                <a:hlinkClick r:id="" action="ppaction://noaction">
                  <a:extLst>
                    <a:ext uri="{A12FA001-AC4F-418D-AE19-62706E023703}">
                      <ahyp:hlinkClr xmlns:ahyp="http://schemas.microsoft.com/office/drawing/2018/hyperlinkcolor" val="tx"/>
                    </a:ext>
                  </a:extLst>
                </a:hlinkClick>
              </a:rPr>
              <a:t>. Denk </a:t>
            </a:r>
            <a:r>
              <a:rPr lang="en-US" err="1">
                <a:solidFill>
                  <a:srgbClr val="000000"/>
                </a:solidFill>
                <a:hlinkClick r:id="" action="ppaction://noaction">
                  <a:extLst>
                    <a:ext uri="{A12FA001-AC4F-418D-AE19-62706E023703}">
                      <ahyp:hlinkClr xmlns:ahyp="http://schemas.microsoft.com/office/drawing/2018/hyperlinkcolor" val="tx"/>
                    </a:ext>
                  </a:extLst>
                </a:hlinkClick>
              </a:rPr>
              <a:t>hierbij</a:t>
            </a:r>
            <a:r>
              <a:rPr lang="en-US">
                <a:solidFill>
                  <a:srgbClr val="000000"/>
                </a:solidFill>
                <a:hlinkClick r:id="" action="ppaction://noaction">
                  <a:extLst>
                    <a:ext uri="{A12FA001-AC4F-418D-AE19-62706E023703}">
                      <ahyp:hlinkClr xmlns:ahyp="http://schemas.microsoft.com/office/drawing/2018/hyperlinkcolor" val="tx"/>
                    </a:ext>
                  </a:extLst>
                </a:hlinkClick>
              </a:rPr>
              <a:t> wat er </a:t>
            </a:r>
            <a:r>
              <a:rPr lang="en-US" err="1">
                <a:solidFill>
                  <a:srgbClr val="000000"/>
                </a:solidFill>
                <a:hlinkClick r:id="" action="ppaction://noaction">
                  <a:extLst>
                    <a:ext uri="{A12FA001-AC4F-418D-AE19-62706E023703}">
                      <ahyp:hlinkClr xmlns:ahyp="http://schemas.microsoft.com/office/drawing/2018/hyperlinkcolor" val="tx"/>
                    </a:ext>
                  </a:extLst>
                </a:hlinkClick>
              </a:rPr>
              <a:t>speelt</a:t>
            </a:r>
            <a:r>
              <a:rPr lang="en-US">
                <a:solidFill>
                  <a:srgbClr val="000000"/>
                </a:solidFill>
                <a:hlinkClick r:id="" action="ppaction://noaction">
                  <a:extLst>
                    <a:ext uri="{A12FA001-AC4F-418D-AE19-62706E023703}">
                      <ahyp:hlinkClr xmlns:ahyp="http://schemas.microsoft.com/office/drawing/2018/hyperlinkcolor" val="tx"/>
                    </a:ext>
                  </a:extLst>
                </a:hlinkClick>
              </a:rPr>
              <a:t> op de </a:t>
            </a:r>
            <a:r>
              <a:rPr lang="en-US" err="1">
                <a:solidFill>
                  <a:srgbClr val="000000"/>
                </a:solidFill>
                <a:hlinkClick r:id="" action="ppaction://noaction">
                  <a:extLst>
                    <a:ext uri="{A12FA001-AC4F-418D-AE19-62706E023703}">
                      <ahyp:hlinkClr xmlns:ahyp="http://schemas.microsoft.com/office/drawing/2018/hyperlinkcolor" val="tx"/>
                    </a:ext>
                  </a:extLst>
                </a:hlinkClick>
              </a:rPr>
              <a:t>schoolocatie</a:t>
            </a:r>
            <a:r>
              <a:rPr lang="en-US">
                <a:solidFill>
                  <a:srgbClr val="000000"/>
                </a:solidFill>
                <a:hlinkClick r:id="" action="ppaction://noaction">
                  <a:extLst>
                    <a:ext uri="{A12FA001-AC4F-418D-AE19-62706E023703}">
                      <ahyp:hlinkClr xmlns:ahyp="http://schemas.microsoft.com/office/drawing/2018/hyperlinkcolor" val="tx"/>
                    </a:ext>
                  </a:extLst>
                </a:hlinkClick>
              </a:rPr>
              <a:t>.</a:t>
            </a:r>
            <a:endParaRPr lang="en-US"/>
          </a:p>
          <a:p>
            <a:r>
              <a:rPr lang="en-US" err="1">
                <a:solidFill>
                  <a:srgbClr val="000000"/>
                </a:solidFill>
              </a:rPr>
              <a:t>Vragen</a:t>
            </a:r>
            <a:r>
              <a:rPr lang="en-US">
                <a:solidFill>
                  <a:srgbClr val="000000"/>
                </a:solidFill>
              </a:rPr>
              <a:t> die </a:t>
            </a:r>
            <a:r>
              <a:rPr lang="en-US" err="1">
                <a:solidFill>
                  <a:srgbClr val="000000"/>
                </a:solidFill>
              </a:rPr>
              <a:t>centraal</a:t>
            </a:r>
            <a:r>
              <a:rPr lang="en-US">
                <a:solidFill>
                  <a:srgbClr val="000000"/>
                </a:solidFill>
              </a:rPr>
              <a:t> </a:t>
            </a:r>
            <a:r>
              <a:rPr lang="en-US" err="1">
                <a:solidFill>
                  <a:srgbClr val="000000"/>
                </a:solidFill>
              </a:rPr>
              <a:t>kunnen</a:t>
            </a:r>
            <a:r>
              <a:rPr lang="en-US">
                <a:solidFill>
                  <a:srgbClr val="000000"/>
                </a:solidFill>
              </a:rPr>
              <a:t> </a:t>
            </a:r>
            <a:r>
              <a:rPr lang="en-US" err="1">
                <a:solidFill>
                  <a:srgbClr val="000000"/>
                </a:solidFill>
              </a:rPr>
              <a:t>staan</a:t>
            </a:r>
            <a:r>
              <a:rPr lang="en-US">
                <a:solidFill>
                  <a:srgbClr val="000000"/>
                </a:solidFill>
              </a:rPr>
              <a:t> </a:t>
            </a:r>
            <a:r>
              <a:rPr lang="en-US" err="1">
                <a:solidFill>
                  <a:srgbClr val="000000"/>
                </a:solidFill>
              </a:rPr>
              <a:t>zijn</a:t>
            </a:r>
            <a:r>
              <a:rPr lang="en-US">
                <a:solidFill>
                  <a:srgbClr val="000000"/>
                </a:solidFill>
              </a:rPr>
              <a:t>: </a:t>
            </a:r>
            <a:endParaRPr lang="en-US">
              <a:solidFill>
                <a:srgbClr val="000000"/>
              </a:solidFill>
              <a:cs typeface="Calibri"/>
            </a:endParaRPr>
          </a:p>
          <a:p>
            <a:pPr marL="171450" indent="-171450">
              <a:buFont typeface="Arial"/>
              <a:buChar char="•"/>
            </a:pPr>
            <a:r>
              <a:rPr lang="en-US">
                <a:solidFill>
                  <a:srgbClr val="000000"/>
                </a:solidFill>
              </a:rPr>
              <a:t>Wat </a:t>
            </a:r>
            <a:r>
              <a:rPr lang="en-US" err="1">
                <a:solidFill>
                  <a:srgbClr val="000000"/>
                </a:solidFill>
              </a:rPr>
              <a:t>vind</a:t>
            </a:r>
            <a:r>
              <a:rPr lang="en-US">
                <a:solidFill>
                  <a:srgbClr val="000000"/>
                </a:solidFill>
              </a:rPr>
              <a:t> je </a:t>
            </a:r>
            <a:r>
              <a:rPr lang="en-US" err="1">
                <a:solidFill>
                  <a:srgbClr val="000000"/>
                </a:solidFill>
              </a:rPr>
              <a:t>lastig</a:t>
            </a:r>
            <a:r>
              <a:rPr lang="en-US">
                <a:solidFill>
                  <a:srgbClr val="000000"/>
                </a:solidFill>
              </a:rPr>
              <a:t> </a:t>
            </a:r>
            <a:r>
              <a:rPr lang="en-US" err="1">
                <a:solidFill>
                  <a:srgbClr val="000000"/>
                </a:solidFill>
              </a:rPr>
              <a:t>aan</a:t>
            </a:r>
            <a:r>
              <a:rPr lang="en-US">
                <a:solidFill>
                  <a:srgbClr val="000000"/>
                </a:solidFill>
              </a:rPr>
              <a:t> het </a:t>
            </a:r>
            <a:r>
              <a:rPr lang="en-US" err="1">
                <a:solidFill>
                  <a:srgbClr val="000000"/>
                </a:solidFill>
              </a:rPr>
              <a:t>onderhouden</a:t>
            </a:r>
            <a:r>
              <a:rPr lang="en-US">
                <a:solidFill>
                  <a:srgbClr val="000000"/>
                </a:solidFill>
              </a:rPr>
              <a:t> van </a:t>
            </a:r>
            <a:r>
              <a:rPr lang="en-US" err="1">
                <a:solidFill>
                  <a:srgbClr val="000000"/>
                </a:solidFill>
              </a:rPr>
              <a:t>een</a:t>
            </a:r>
            <a:r>
              <a:rPr lang="en-US">
                <a:solidFill>
                  <a:srgbClr val="000000"/>
                </a:solidFill>
              </a:rPr>
              <a:t> </a:t>
            </a:r>
            <a:r>
              <a:rPr lang="en-US" err="1">
                <a:solidFill>
                  <a:srgbClr val="000000"/>
                </a:solidFill>
              </a:rPr>
              <a:t>relatie</a:t>
            </a:r>
            <a:r>
              <a:rPr lang="en-US">
                <a:solidFill>
                  <a:srgbClr val="000000"/>
                </a:solidFill>
              </a:rPr>
              <a:t> met </a:t>
            </a:r>
            <a:r>
              <a:rPr lang="en-US" err="1">
                <a:solidFill>
                  <a:srgbClr val="000000"/>
                </a:solidFill>
              </a:rPr>
              <a:t>leerlingen</a:t>
            </a:r>
            <a:endParaRPr lang="en-US" err="1">
              <a:solidFill>
                <a:srgbClr val="000000"/>
              </a:solidFill>
              <a:cs typeface="Calibri"/>
            </a:endParaRPr>
          </a:p>
          <a:p>
            <a:pPr marL="171450" indent="-171450">
              <a:buFont typeface="Arial"/>
              <a:buChar char="•"/>
            </a:pPr>
            <a:r>
              <a:rPr lang="en-US">
                <a:solidFill>
                  <a:srgbClr val="000000"/>
                </a:solidFill>
              </a:rPr>
              <a:t>Hoe </a:t>
            </a:r>
            <a:r>
              <a:rPr lang="en-US" err="1">
                <a:solidFill>
                  <a:srgbClr val="000000"/>
                </a:solidFill>
              </a:rPr>
              <a:t>ouderhoud</a:t>
            </a:r>
            <a:r>
              <a:rPr lang="en-US">
                <a:solidFill>
                  <a:srgbClr val="000000"/>
                </a:solidFill>
              </a:rPr>
              <a:t> je </a:t>
            </a:r>
            <a:r>
              <a:rPr lang="en-US" err="1">
                <a:solidFill>
                  <a:srgbClr val="000000"/>
                </a:solidFill>
              </a:rPr>
              <a:t>een</a:t>
            </a:r>
            <a:r>
              <a:rPr lang="en-US">
                <a:solidFill>
                  <a:srgbClr val="000000"/>
                </a:solidFill>
              </a:rPr>
              <a:t> </a:t>
            </a:r>
            <a:r>
              <a:rPr lang="en-US" err="1">
                <a:solidFill>
                  <a:srgbClr val="000000"/>
                </a:solidFill>
              </a:rPr>
              <a:t>relatie</a:t>
            </a:r>
            <a:r>
              <a:rPr lang="en-US">
                <a:solidFill>
                  <a:srgbClr val="000000"/>
                </a:solidFill>
              </a:rPr>
              <a:t>?</a:t>
            </a:r>
            <a:endParaRPr lang="en-US">
              <a:solidFill>
                <a:srgbClr val="000000"/>
              </a:solidFill>
              <a:cs typeface="Calibri"/>
            </a:endParaRPr>
          </a:p>
          <a:p>
            <a:pPr marL="171450" indent="-171450">
              <a:buFont typeface="Arial"/>
              <a:buChar char="•"/>
            </a:pPr>
            <a:r>
              <a:rPr lang="en-US">
                <a:solidFill>
                  <a:srgbClr val="000000"/>
                </a:solidFill>
              </a:rPr>
              <a:t>Hoe </a:t>
            </a:r>
            <a:r>
              <a:rPr lang="en-US" err="1">
                <a:solidFill>
                  <a:srgbClr val="000000"/>
                </a:solidFill>
              </a:rPr>
              <a:t>vind</a:t>
            </a:r>
            <a:r>
              <a:rPr lang="en-US">
                <a:solidFill>
                  <a:srgbClr val="000000"/>
                </a:solidFill>
              </a:rPr>
              <a:t> je het om op </a:t>
            </a:r>
            <a:r>
              <a:rPr lang="en-US" err="1">
                <a:solidFill>
                  <a:srgbClr val="000000"/>
                </a:solidFill>
              </a:rPr>
              <a:t>leerlingen</a:t>
            </a:r>
            <a:r>
              <a:rPr lang="en-US">
                <a:solidFill>
                  <a:srgbClr val="000000"/>
                </a:solidFill>
              </a:rPr>
              <a:t> </a:t>
            </a:r>
            <a:r>
              <a:rPr lang="en-US" err="1">
                <a:solidFill>
                  <a:srgbClr val="000000"/>
                </a:solidFill>
              </a:rPr>
              <a:t>af</a:t>
            </a:r>
            <a:r>
              <a:rPr lang="en-US">
                <a:solidFill>
                  <a:srgbClr val="000000"/>
                </a:solidFill>
              </a:rPr>
              <a:t> </a:t>
            </a:r>
            <a:r>
              <a:rPr lang="en-US" err="1">
                <a:solidFill>
                  <a:srgbClr val="000000"/>
                </a:solidFill>
              </a:rPr>
              <a:t>te</a:t>
            </a:r>
            <a:r>
              <a:rPr lang="en-US">
                <a:solidFill>
                  <a:srgbClr val="000000"/>
                </a:solidFill>
              </a:rPr>
              <a:t> </a:t>
            </a:r>
            <a:r>
              <a:rPr lang="en-US" err="1">
                <a:solidFill>
                  <a:srgbClr val="000000"/>
                </a:solidFill>
              </a:rPr>
              <a:t>stappen</a:t>
            </a:r>
            <a:r>
              <a:rPr lang="en-US">
                <a:solidFill>
                  <a:srgbClr val="000000"/>
                </a:solidFill>
              </a:rPr>
              <a:t>? </a:t>
            </a:r>
            <a:endParaRPr lang="en-US">
              <a:solidFill>
                <a:srgbClr val="000000"/>
              </a:solidFill>
              <a:cs typeface="Calibri"/>
            </a:endParaRPr>
          </a:p>
          <a:p>
            <a:pPr marL="171450" indent="-171450">
              <a:buFont typeface="Arial"/>
              <a:buChar char="•"/>
            </a:pPr>
            <a:r>
              <a:rPr lang="en-US">
                <a:solidFill>
                  <a:srgbClr val="000000"/>
                </a:solidFill>
              </a:rPr>
              <a:t>Wat </a:t>
            </a:r>
            <a:r>
              <a:rPr lang="en-US" err="1">
                <a:solidFill>
                  <a:srgbClr val="000000"/>
                </a:solidFill>
              </a:rPr>
              <a:t>zijn</a:t>
            </a:r>
            <a:r>
              <a:rPr lang="en-US">
                <a:solidFill>
                  <a:srgbClr val="000000"/>
                </a:solidFill>
              </a:rPr>
              <a:t> </a:t>
            </a:r>
            <a:r>
              <a:rPr lang="en-US" err="1">
                <a:solidFill>
                  <a:srgbClr val="000000"/>
                </a:solidFill>
              </a:rPr>
              <a:t>dingen</a:t>
            </a:r>
            <a:r>
              <a:rPr lang="en-US">
                <a:solidFill>
                  <a:srgbClr val="000000"/>
                </a:solidFill>
              </a:rPr>
              <a:t> </a:t>
            </a:r>
            <a:r>
              <a:rPr lang="en-US" b="0" i="0" u="none" strike="noStrike">
                <a:solidFill>
                  <a:srgbClr val="000000"/>
                </a:solidFill>
                <a:effectLst/>
              </a:rPr>
              <a:t>die </a:t>
            </a:r>
            <a:r>
              <a:rPr lang="en-US">
                <a:solidFill>
                  <a:srgbClr val="000000"/>
                </a:solidFill>
              </a:rPr>
              <a:t>je over </a:t>
            </a:r>
            <a:r>
              <a:rPr lang="en-US" err="1">
                <a:solidFill>
                  <a:srgbClr val="000000"/>
                </a:solidFill>
              </a:rPr>
              <a:t>jezelf</a:t>
            </a:r>
            <a:r>
              <a:rPr lang="en-US">
                <a:solidFill>
                  <a:srgbClr val="000000"/>
                </a:solidFill>
              </a:rPr>
              <a:t> </a:t>
            </a:r>
            <a:r>
              <a:rPr lang="en-US" err="1">
                <a:solidFill>
                  <a:srgbClr val="000000"/>
                </a:solidFill>
              </a:rPr>
              <a:t>vertelt</a:t>
            </a:r>
            <a:r>
              <a:rPr lang="en-US">
                <a:solidFill>
                  <a:srgbClr val="000000"/>
                </a:solidFill>
              </a:rPr>
              <a:t>? Wat </a:t>
            </a:r>
            <a:r>
              <a:rPr lang="en-US" err="1">
                <a:solidFill>
                  <a:srgbClr val="000000"/>
                </a:solidFill>
              </a:rPr>
              <a:t>vertel</a:t>
            </a:r>
            <a:r>
              <a:rPr lang="en-US">
                <a:solidFill>
                  <a:srgbClr val="000000"/>
                </a:solidFill>
              </a:rPr>
              <a:t> je </a:t>
            </a:r>
            <a:r>
              <a:rPr lang="en-US" err="1">
                <a:solidFill>
                  <a:srgbClr val="000000"/>
                </a:solidFill>
              </a:rPr>
              <a:t>absoluut</a:t>
            </a:r>
            <a:r>
              <a:rPr lang="en-US">
                <a:solidFill>
                  <a:srgbClr val="000000"/>
                </a:solidFill>
              </a:rPr>
              <a:t> </a:t>
            </a:r>
            <a:r>
              <a:rPr lang="en-US" err="1">
                <a:solidFill>
                  <a:srgbClr val="000000"/>
                </a:solidFill>
              </a:rPr>
              <a:t>niet</a:t>
            </a:r>
            <a:r>
              <a:rPr lang="en-US">
                <a:solidFill>
                  <a:srgbClr val="000000"/>
                </a:solidFill>
              </a:rPr>
              <a:t>? </a:t>
            </a:r>
            <a:r>
              <a:rPr lang="en-US" err="1">
                <a:solidFill>
                  <a:srgbClr val="000000"/>
                </a:solidFill>
              </a:rPr>
              <a:t>Zijn</a:t>
            </a:r>
            <a:r>
              <a:rPr lang="en-US">
                <a:solidFill>
                  <a:srgbClr val="000000"/>
                </a:solidFill>
              </a:rPr>
              <a:t> er </a:t>
            </a:r>
            <a:r>
              <a:rPr lang="en-US" err="1">
                <a:solidFill>
                  <a:srgbClr val="000000"/>
                </a:solidFill>
              </a:rPr>
              <a:t>zaken</a:t>
            </a:r>
            <a:r>
              <a:rPr lang="en-US">
                <a:solidFill>
                  <a:srgbClr val="000000"/>
                </a:solidFill>
              </a:rPr>
              <a:t> </a:t>
            </a:r>
            <a:r>
              <a:rPr lang="en-US" err="1">
                <a:solidFill>
                  <a:srgbClr val="000000"/>
                </a:solidFill>
              </a:rPr>
              <a:t>waarover</a:t>
            </a:r>
            <a:r>
              <a:rPr lang="en-US">
                <a:solidFill>
                  <a:srgbClr val="000000"/>
                </a:solidFill>
              </a:rPr>
              <a:t> je </a:t>
            </a:r>
            <a:r>
              <a:rPr lang="en-US" err="1">
                <a:solidFill>
                  <a:srgbClr val="000000"/>
                </a:solidFill>
              </a:rPr>
              <a:t>twijfel</a:t>
            </a:r>
            <a:r>
              <a:rPr lang="en-US">
                <a:solidFill>
                  <a:srgbClr val="000000"/>
                </a:solidFill>
              </a:rPr>
              <a:t> of je </a:t>
            </a:r>
            <a:r>
              <a:rPr lang="en-US" err="1">
                <a:solidFill>
                  <a:srgbClr val="000000"/>
                </a:solidFill>
              </a:rPr>
              <a:t>dit</a:t>
            </a:r>
            <a:r>
              <a:rPr lang="en-US">
                <a:solidFill>
                  <a:srgbClr val="000000"/>
                </a:solidFill>
              </a:rPr>
              <a:t> </a:t>
            </a:r>
            <a:r>
              <a:rPr lang="en-US" err="1">
                <a:solidFill>
                  <a:srgbClr val="000000"/>
                </a:solidFill>
              </a:rPr>
              <a:t>kan</a:t>
            </a:r>
            <a:r>
              <a:rPr lang="en-US">
                <a:solidFill>
                  <a:srgbClr val="000000"/>
                </a:solidFill>
              </a:rPr>
              <a:t> </a:t>
            </a:r>
            <a:r>
              <a:rPr lang="en-US" err="1">
                <a:solidFill>
                  <a:srgbClr val="000000"/>
                </a:solidFill>
              </a:rPr>
              <a:t>delen</a:t>
            </a:r>
            <a:r>
              <a:rPr lang="en-US">
                <a:solidFill>
                  <a:srgbClr val="000000"/>
                </a:solidFill>
              </a:rPr>
              <a:t> met </a:t>
            </a:r>
            <a:r>
              <a:rPr lang="en-US" b="0" i="0" u="none" strike="noStrike" err="1">
                <a:solidFill>
                  <a:srgbClr val="000000"/>
                </a:solidFill>
                <a:effectLst/>
              </a:rPr>
              <a:t>leerlingen</a:t>
            </a:r>
            <a:r>
              <a:rPr lang="en-US">
                <a:solidFill>
                  <a:srgbClr val="000000"/>
                </a:solidFill>
              </a:rPr>
              <a:t>, of </a:t>
            </a:r>
            <a:r>
              <a:rPr lang="en-US" err="1">
                <a:solidFill>
                  <a:srgbClr val="000000"/>
                </a:solidFill>
              </a:rPr>
              <a:t>niet</a:t>
            </a:r>
            <a:r>
              <a:rPr lang="en-US">
                <a:solidFill>
                  <a:srgbClr val="000000"/>
                </a:solidFill>
              </a:rPr>
              <a:t>? (</a:t>
            </a:r>
            <a:r>
              <a:rPr lang="en-US" err="1">
                <a:solidFill>
                  <a:srgbClr val="000000"/>
                </a:solidFill>
              </a:rPr>
              <a:t>afstand</a:t>
            </a:r>
            <a:r>
              <a:rPr lang="en-US">
                <a:solidFill>
                  <a:srgbClr val="000000"/>
                </a:solidFill>
              </a:rPr>
              <a:t> – </a:t>
            </a:r>
            <a:r>
              <a:rPr lang="en-US" err="1">
                <a:solidFill>
                  <a:srgbClr val="000000"/>
                </a:solidFill>
              </a:rPr>
              <a:t>nabijheid</a:t>
            </a:r>
            <a:r>
              <a:rPr lang="en-US">
                <a:solidFill>
                  <a:srgbClr val="000000"/>
                </a:solidFill>
              </a:rPr>
              <a:t>)</a:t>
            </a:r>
            <a:endParaRPr lang="en-US"/>
          </a:p>
          <a:p>
            <a:endParaRPr lang="nl-NL"/>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17</a:t>
            </a:fld>
            <a:endParaRPr lang="nl-NL"/>
          </a:p>
        </p:txBody>
      </p:sp>
    </p:spTree>
    <p:extLst>
      <p:ext uri="{BB962C8B-B14F-4D97-AF65-F5344CB8AC3E}">
        <p14:creationId xmlns:p14="http://schemas.microsoft.com/office/powerpoint/2010/main" val="2486219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20B7B-0B0C-B7AF-829D-0082A9CACDD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D39107A-85B4-DDE4-0F86-1B5739C863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3085D6A-8EF0-1E28-5CEE-93C29941695D}"/>
              </a:ext>
            </a:extLst>
          </p:cNvPr>
          <p:cNvSpPr>
            <a:spLocks noGrp="1"/>
          </p:cNvSpPr>
          <p:nvPr>
            <p:ph type="body" idx="1"/>
          </p:nvPr>
        </p:nvSpPr>
        <p:spPr/>
        <p:txBody>
          <a:bodyPr/>
          <a:lstStyle/>
          <a:p>
            <a:r>
              <a:rPr lang="en-US">
                <a:solidFill>
                  <a:srgbClr val="000000"/>
                </a:solidFill>
                <a:hlinkClick r:id="" action="ppaction://noaction"/>
              </a:rPr>
              <a:t>https</a:t>
            </a:r>
            <a:r>
              <a:rPr lang="en-US">
                <a:solidFill>
                  <a:srgbClr val="000000"/>
                </a:solidFill>
                <a:hlinkClick r:id="" action="ppaction://noaction">
                  <a:extLst>
                    <a:ext uri="{A12FA001-AC4F-418D-AE19-62706E023703}">
                      <ahyp:hlinkClr xmlns:ahyp="http://schemas.microsoft.com/office/drawing/2018/hyperlinkcolor" val="tx"/>
                    </a:ext>
                  </a:extLst>
                </a:hlinkClick>
              </a:rPr>
              <a:t>://padlet.com/site/subscriptions</a:t>
            </a:r>
            <a:r>
              <a:rPr lang="en-US">
                <a:solidFill>
                  <a:srgbClr val="000000"/>
                </a:solidFill>
              </a:rPr>
              <a:t> </a:t>
            </a:r>
            <a:endParaRPr lang="nl-NL"/>
          </a:p>
          <a:p>
            <a:r>
              <a:rPr lang="en-US">
                <a:solidFill>
                  <a:srgbClr val="000000"/>
                </a:solidFill>
                <a:latin typeface="Calibri"/>
                <a:cs typeface="Calibri"/>
              </a:rPr>
              <a:t>Voor </a:t>
            </a:r>
            <a:r>
              <a:rPr lang="en-US" err="1">
                <a:solidFill>
                  <a:srgbClr val="000000"/>
                </a:solidFill>
                <a:latin typeface="Calibri"/>
                <a:cs typeface="Calibri"/>
              </a:rPr>
              <a:t>deze</a:t>
            </a:r>
            <a:r>
              <a:rPr lang="en-US">
                <a:solidFill>
                  <a:srgbClr val="000000"/>
                </a:solidFill>
                <a:latin typeface="Calibri"/>
                <a:cs typeface="Calibri"/>
              </a:rPr>
              <a:t> </a:t>
            </a:r>
            <a:r>
              <a:rPr lang="en-US" err="1">
                <a:solidFill>
                  <a:srgbClr val="000000"/>
                </a:solidFill>
                <a:latin typeface="Calibri"/>
                <a:cs typeface="Calibri"/>
              </a:rPr>
              <a:t>opdracht</a:t>
            </a:r>
            <a:r>
              <a:rPr lang="en-US">
                <a:solidFill>
                  <a:srgbClr val="000000"/>
                </a:solidFill>
                <a:latin typeface="Calibri"/>
                <a:cs typeface="Calibri"/>
              </a:rPr>
              <a:t> is het </a:t>
            </a:r>
            <a:r>
              <a:rPr lang="en-US" err="1">
                <a:solidFill>
                  <a:srgbClr val="000000"/>
                </a:solidFill>
                <a:latin typeface="Calibri"/>
                <a:cs typeface="Calibri"/>
              </a:rPr>
              <a:t>nodig</a:t>
            </a:r>
            <a:r>
              <a:rPr lang="en-US">
                <a:solidFill>
                  <a:srgbClr val="000000"/>
                </a:solidFill>
                <a:latin typeface="Calibri"/>
                <a:cs typeface="Calibri"/>
              </a:rPr>
              <a:t> om </a:t>
            </a:r>
            <a:r>
              <a:rPr lang="en-US" err="1">
                <a:solidFill>
                  <a:srgbClr val="000000"/>
                </a:solidFill>
                <a:latin typeface="Calibri"/>
                <a:cs typeface="Calibri"/>
              </a:rPr>
              <a:t>vooraf</a:t>
            </a:r>
            <a:r>
              <a:rPr lang="en-US">
                <a:solidFill>
                  <a:srgbClr val="000000"/>
                </a:solidFill>
                <a:latin typeface="Calibri"/>
                <a:cs typeface="Calibri"/>
              </a:rPr>
              <a:t> </a:t>
            </a:r>
            <a:r>
              <a:rPr lang="en-US" err="1">
                <a:solidFill>
                  <a:srgbClr val="000000"/>
                </a:solidFill>
                <a:latin typeface="Calibri"/>
                <a:cs typeface="Calibri"/>
              </a:rPr>
              <a:t>een</a:t>
            </a:r>
            <a:r>
              <a:rPr lang="en-US">
                <a:solidFill>
                  <a:srgbClr val="000000"/>
                </a:solidFill>
                <a:latin typeface="Calibri"/>
                <a:cs typeface="Calibri"/>
              </a:rPr>
              <a:t> </a:t>
            </a:r>
            <a:r>
              <a:rPr lang="en-US" err="1">
                <a:solidFill>
                  <a:srgbClr val="000000"/>
                </a:solidFill>
                <a:latin typeface="Calibri"/>
                <a:cs typeface="Calibri"/>
              </a:rPr>
              <a:t>padlet</a:t>
            </a:r>
            <a:r>
              <a:rPr lang="en-US">
                <a:solidFill>
                  <a:srgbClr val="000000"/>
                </a:solidFill>
                <a:latin typeface="Calibri"/>
                <a:cs typeface="Calibri"/>
              </a:rPr>
              <a:t> account </a:t>
            </a:r>
            <a:r>
              <a:rPr lang="en-US" err="1">
                <a:solidFill>
                  <a:srgbClr val="000000"/>
                </a:solidFill>
                <a:latin typeface="Calibri"/>
                <a:cs typeface="Calibri"/>
              </a:rPr>
              <a:t>aan</a:t>
            </a:r>
            <a:r>
              <a:rPr lang="en-US">
                <a:solidFill>
                  <a:srgbClr val="000000"/>
                </a:solidFill>
                <a:latin typeface="Calibri"/>
                <a:cs typeface="Calibri"/>
              </a:rPr>
              <a:t> </a:t>
            </a:r>
            <a:r>
              <a:rPr lang="en-US" err="1">
                <a:solidFill>
                  <a:srgbClr val="000000"/>
                </a:solidFill>
                <a:latin typeface="Calibri"/>
                <a:cs typeface="Calibri"/>
              </a:rPr>
              <a:t>te</a:t>
            </a:r>
            <a:r>
              <a:rPr lang="en-US">
                <a:solidFill>
                  <a:srgbClr val="000000"/>
                </a:solidFill>
                <a:latin typeface="Calibri"/>
                <a:cs typeface="Calibri"/>
              </a:rPr>
              <a:t> </a:t>
            </a:r>
            <a:r>
              <a:rPr lang="en-US" err="1">
                <a:solidFill>
                  <a:srgbClr val="000000"/>
                </a:solidFill>
                <a:latin typeface="Calibri"/>
                <a:cs typeface="Calibri"/>
              </a:rPr>
              <a:t>maken</a:t>
            </a:r>
            <a:r>
              <a:rPr lang="en-US">
                <a:solidFill>
                  <a:srgbClr val="000000"/>
                </a:solidFill>
                <a:latin typeface="Calibri"/>
                <a:cs typeface="Calibri"/>
              </a:rPr>
              <a:t>. Dat </a:t>
            </a:r>
            <a:r>
              <a:rPr lang="en-US" err="1">
                <a:solidFill>
                  <a:srgbClr val="000000"/>
                </a:solidFill>
                <a:latin typeface="Calibri"/>
                <a:cs typeface="Calibri"/>
              </a:rPr>
              <a:t>kan</a:t>
            </a:r>
            <a:r>
              <a:rPr lang="en-US">
                <a:solidFill>
                  <a:srgbClr val="000000"/>
                </a:solidFill>
                <a:latin typeface="Calibri"/>
                <a:cs typeface="Calibri"/>
              </a:rPr>
              <a:t> via </a:t>
            </a:r>
            <a:r>
              <a:rPr lang="en-US" err="1">
                <a:solidFill>
                  <a:srgbClr val="000000"/>
                </a:solidFill>
                <a:latin typeface="Calibri"/>
                <a:cs typeface="Calibri"/>
              </a:rPr>
              <a:t>bovenstaande</a:t>
            </a:r>
            <a:r>
              <a:rPr lang="en-US">
                <a:solidFill>
                  <a:srgbClr val="000000"/>
                </a:solidFill>
                <a:latin typeface="Calibri"/>
                <a:cs typeface="Calibri"/>
              </a:rPr>
              <a:t> link.</a:t>
            </a:r>
          </a:p>
          <a:p>
            <a:pPr fontAlgn="base"/>
            <a:endParaRPr lang="en-US">
              <a:solidFill>
                <a:srgbClr val="000000"/>
              </a:solidFill>
              <a:latin typeface="Calibri" panose="020F0502020204030204" pitchFamily="34" charset="0"/>
              <a:cs typeface="Calibri" panose="020F0502020204030204" pitchFamily="34" charset="0"/>
            </a:endParaRPr>
          </a:p>
          <a:p>
            <a:pPr algn="l" rtl="0" fontAlgn="base"/>
            <a:r>
              <a:rPr lang="en-US" b="0" i="0" u="none" strike="noStrike" err="1">
                <a:solidFill>
                  <a:srgbClr val="000000"/>
                </a:solidFill>
                <a:effectLst/>
                <a:latin typeface="Calibri" panose="020F0502020204030204" pitchFamily="34" charset="0"/>
              </a:rPr>
              <a:t>Hierbij</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kunnen</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studenten</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deze</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informatie</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inzetten</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wanneer</a:t>
            </a:r>
            <a:r>
              <a:rPr lang="en-US" b="0" i="0" u="none" strike="noStrike">
                <a:solidFill>
                  <a:srgbClr val="000000"/>
                </a:solidFill>
                <a:effectLst/>
                <a:latin typeface="Calibri" panose="020F0502020204030204" pitchFamily="34" charset="0"/>
              </a:rPr>
              <a:t> er </a:t>
            </a:r>
            <a:r>
              <a:rPr lang="en-US" b="0" i="0" u="none" strike="noStrike" err="1">
                <a:solidFill>
                  <a:srgbClr val="000000"/>
                </a:solidFill>
                <a:effectLst/>
                <a:latin typeface="Calibri" panose="020F0502020204030204" pitchFamily="34" charset="0"/>
              </a:rPr>
              <a:t>bijvoorbeeld</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een</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onderwerp</a:t>
            </a:r>
            <a:r>
              <a:rPr lang="en-US" b="0" i="0" u="none" strike="noStrike">
                <a:solidFill>
                  <a:srgbClr val="000000"/>
                </a:solidFill>
                <a:effectLst/>
                <a:latin typeface="Calibri" panose="020F0502020204030204" pitchFamily="34" charset="0"/>
              </a:rPr>
              <a:t> is die </a:t>
            </a:r>
            <a:r>
              <a:rPr lang="en-US" b="0" i="0" u="none" strike="noStrike" err="1">
                <a:solidFill>
                  <a:srgbClr val="000000"/>
                </a:solidFill>
                <a:effectLst/>
                <a:latin typeface="Calibri" panose="020F0502020204030204" pitchFamily="34" charset="0"/>
              </a:rPr>
              <a:t>aansluit</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bij</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sommige</a:t>
            </a:r>
            <a:r>
              <a:rPr lang="en-US" b="0" i="0" u="none" strike="noStrike">
                <a:solidFill>
                  <a:srgbClr val="000000"/>
                </a:solidFill>
                <a:effectLst/>
                <a:latin typeface="Calibri" panose="020F0502020204030204" pitchFamily="34" charset="0"/>
              </a:rPr>
              <a:t> </a:t>
            </a:r>
            <a:r>
              <a:rPr lang="en-US" b="0" i="0" u="none" strike="noStrike" err="1">
                <a:solidFill>
                  <a:srgbClr val="000000"/>
                </a:solidFill>
                <a:effectLst/>
                <a:latin typeface="Calibri" panose="020F0502020204030204" pitchFamily="34" charset="0"/>
              </a:rPr>
              <a:t>leerlingen</a:t>
            </a:r>
            <a:r>
              <a:rPr lang="en-US" b="0" i="0" u="none" strike="noStrike">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nl-NL"/>
          </a:p>
        </p:txBody>
      </p:sp>
      <p:sp>
        <p:nvSpPr>
          <p:cNvPr id="4" name="Tijdelijke aanduiding voor dianummer 3">
            <a:extLst>
              <a:ext uri="{FF2B5EF4-FFF2-40B4-BE49-F238E27FC236}">
                <a16:creationId xmlns:a16="http://schemas.microsoft.com/office/drawing/2014/main" id="{637070E2-3F5A-58B7-6AD4-1F2751F7B3EB}"/>
              </a:ext>
            </a:extLst>
          </p:cNvPr>
          <p:cNvSpPr>
            <a:spLocks noGrp="1"/>
          </p:cNvSpPr>
          <p:nvPr>
            <p:ph type="sldNum" sz="quarter" idx="5"/>
          </p:nvPr>
        </p:nvSpPr>
        <p:spPr/>
        <p:txBody>
          <a:bodyPr/>
          <a:lstStyle/>
          <a:p>
            <a:fld id="{4F2EC32B-35A7-4548-926D-8FAC2EDB3374}" type="slidenum">
              <a:rPr lang="nl-NL" smtClean="0"/>
              <a:t>18</a:t>
            </a:fld>
            <a:endParaRPr lang="nl-NL"/>
          </a:p>
        </p:txBody>
      </p:sp>
    </p:spTree>
    <p:extLst>
      <p:ext uri="{BB962C8B-B14F-4D97-AF65-F5344CB8AC3E}">
        <p14:creationId xmlns:p14="http://schemas.microsoft.com/office/powerpoint/2010/main" val="2301484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5ED8C-C0FC-F9D6-C198-9B30B306C8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3E40919-0640-6A5E-FD8C-1A451C9E88D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10CC940-41FF-7B4D-B2AA-922B31A7E6B7}"/>
              </a:ext>
            </a:extLst>
          </p:cNvPr>
          <p:cNvSpPr>
            <a:spLocks noGrp="1"/>
          </p:cNvSpPr>
          <p:nvPr>
            <p:ph type="body" idx="1"/>
          </p:nvPr>
        </p:nvSpPr>
        <p:spPr/>
        <p:txBody>
          <a:bodyPr/>
          <a:lstStyle/>
          <a:p>
            <a:endParaRPr lang="nl-NL">
              <a:ea typeface="Calibri"/>
              <a:cs typeface="Calibri"/>
            </a:endParaRPr>
          </a:p>
        </p:txBody>
      </p:sp>
      <p:sp>
        <p:nvSpPr>
          <p:cNvPr id="4" name="Tijdelijke aanduiding voor dianummer 3">
            <a:extLst>
              <a:ext uri="{FF2B5EF4-FFF2-40B4-BE49-F238E27FC236}">
                <a16:creationId xmlns:a16="http://schemas.microsoft.com/office/drawing/2014/main" id="{A24F8965-BF28-5E3D-350D-887948B86AFE}"/>
              </a:ext>
            </a:extLst>
          </p:cNvPr>
          <p:cNvSpPr>
            <a:spLocks noGrp="1"/>
          </p:cNvSpPr>
          <p:nvPr>
            <p:ph type="sldNum" sz="quarter" idx="5"/>
          </p:nvPr>
        </p:nvSpPr>
        <p:spPr/>
        <p:txBody>
          <a:bodyPr/>
          <a:lstStyle/>
          <a:p>
            <a:fld id="{4F2EC32B-35A7-4548-926D-8FAC2EDB3374}" type="slidenum">
              <a:rPr lang="nl-NL" smtClean="0"/>
              <a:t>19</a:t>
            </a:fld>
            <a:endParaRPr lang="nl-NL"/>
          </a:p>
        </p:txBody>
      </p:sp>
    </p:spTree>
    <p:extLst>
      <p:ext uri="{BB962C8B-B14F-4D97-AF65-F5344CB8AC3E}">
        <p14:creationId xmlns:p14="http://schemas.microsoft.com/office/powerpoint/2010/main" val="3971935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20931-5CC9-5FA3-C7F3-46D9EE8AE5A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D197627-6208-CB6C-5128-C1D625F3026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ECD8FD6-25F7-612C-00C6-C2F96A819067}"/>
              </a:ext>
            </a:extLst>
          </p:cNvPr>
          <p:cNvSpPr>
            <a:spLocks noGrp="1"/>
          </p:cNvSpPr>
          <p:nvPr>
            <p:ph type="body" idx="1"/>
          </p:nvPr>
        </p:nvSpPr>
        <p:spPr/>
        <p:txBody>
          <a:bodyPr/>
          <a:lstStyle/>
          <a:p>
            <a:endParaRPr lang="nl-NL">
              <a:ea typeface="Calibri"/>
              <a:cs typeface="Calibri"/>
            </a:endParaRPr>
          </a:p>
        </p:txBody>
      </p:sp>
      <p:sp>
        <p:nvSpPr>
          <p:cNvPr id="4" name="Tijdelijke aanduiding voor dianummer 3">
            <a:extLst>
              <a:ext uri="{FF2B5EF4-FFF2-40B4-BE49-F238E27FC236}">
                <a16:creationId xmlns:a16="http://schemas.microsoft.com/office/drawing/2014/main" id="{B2B64943-35B6-1868-1701-0EF797FD5A75}"/>
              </a:ext>
            </a:extLst>
          </p:cNvPr>
          <p:cNvSpPr>
            <a:spLocks noGrp="1"/>
          </p:cNvSpPr>
          <p:nvPr>
            <p:ph type="sldNum" sz="quarter" idx="5"/>
          </p:nvPr>
        </p:nvSpPr>
        <p:spPr/>
        <p:txBody>
          <a:bodyPr/>
          <a:lstStyle/>
          <a:p>
            <a:fld id="{4F2EC32B-35A7-4548-926D-8FAC2EDB3374}" type="slidenum">
              <a:rPr lang="nl-NL" smtClean="0"/>
              <a:t>20</a:t>
            </a:fld>
            <a:endParaRPr lang="nl-NL"/>
          </a:p>
        </p:txBody>
      </p:sp>
    </p:spTree>
    <p:extLst>
      <p:ext uri="{BB962C8B-B14F-4D97-AF65-F5344CB8AC3E}">
        <p14:creationId xmlns:p14="http://schemas.microsoft.com/office/powerpoint/2010/main" val="335750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3</a:t>
            </a:fld>
            <a:endParaRPr lang="nl-NL"/>
          </a:p>
        </p:txBody>
      </p:sp>
    </p:spTree>
    <p:extLst>
      <p:ext uri="{BB962C8B-B14F-4D97-AF65-F5344CB8AC3E}">
        <p14:creationId xmlns:p14="http://schemas.microsoft.com/office/powerpoint/2010/main" val="3488236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6F451-55F9-DCC5-FE57-6783AC46DCF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E5FD44-B27B-448E-35FF-1CA5126F90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01567B5-11AD-1400-1757-6163D7094C8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F2B2462C-FE34-E181-3898-A0B62188352D}"/>
              </a:ext>
            </a:extLst>
          </p:cNvPr>
          <p:cNvSpPr>
            <a:spLocks noGrp="1"/>
          </p:cNvSpPr>
          <p:nvPr>
            <p:ph type="sldNum" sz="quarter" idx="5"/>
          </p:nvPr>
        </p:nvSpPr>
        <p:spPr/>
        <p:txBody>
          <a:bodyPr/>
          <a:lstStyle/>
          <a:p>
            <a:fld id="{4F2EC32B-35A7-4548-926D-8FAC2EDB3374}" type="slidenum">
              <a:rPr lang="nl-NL" smtClean="0"/>
              <a:t>22</a:t>
            </a:fld>
            <a:endParaRPr lang="nl-NL"/>
          </a:p>
        </p:txBody>
      </p:sp>
    </p:spTree>
    <p:extLst>
      <p:ext uri="{BB962C8B-B14F-4D97-AF65-F5344CB8AC3E}">
        <p14:creationId xmlns:p14="http://schemas.microsoft.com/office/powerpoint/2010/main" val="2436480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QR-code </a:t>
            </a:r>
            <a:r>
              <a:rPr lang="en-US" err="1">
                <a:cs typeface="Calibri"/>
              </a:rPr>
              <a:t>voor</a:t>
            </a:r>
            <a:r>
              <a:rPr lang="en-US">
                <a:cs typeface="Calibri"/>
              </a:rPr>
              <a:t> de </a:t>
            </a:r>
            <a:r>
              <a:rPr lang="en-US" err="1">
                <a:cs typeface="Calibri"/>
              </a:rPr>
              <a:t>studentenevaluatie</a:t>
            </a:r>
            <a:r>
              <a:rPr lang="en-US">
                <a:cs typeface="Calibri"/>
              </a:rPr>
              <a:t> van </a:t>
            </a:r>
            <a:r>
              <a:rPr lang="en-US" err="1">
                <a:cs typeface="Calibri"/>
              </a:rPr>
              <a:t>deze</a:t>
            </a:r>
            <a:r>
              <a:rPr lang="en-US">
                <a:cs typeface="Calibri"/>
              </a:rPr>
              <a:t> </a:t>
            </a:r>
            <a:r>
              <a:rPr lang="en-US" err="1">
                <a:cs typeface="Calibri"/>
              </a:rPr>
              <a:t>transferdag</a:t>
            </a:r>
            <a:r>
              <a:rPr lang="en-US">
                <a:cs typeface="Calibri"/>
              </a:rPr>
              <a:t>, </a:t>
            </a:r>
            <a:r>
              <a:rPr lang="en-US" err="1">
                <a:cs typeface="Calibri"/>
              </a:rPr>
              <a:t>graag</a:t>
            </a:r>
            <a:r>
              <a:rPr lang="en-US">
                <a:cs typeface="Calibri"/>
              </a:rPr>
              <a:t> laten </a:t>
            </a:r>
            <a:r>
              <a:rPr lang="en-US" err="1">
                <a:cs typeface="Calibri"/>
              </a:rPr>
              <a:t>invullen</a:t>
            </a:r>
            <a:r>
              <a:rPr lang="en-US">
                <a:cs typeface="Calibri"/>
              </a:rPr>
              <a:t> </a:t>
            </a:r>
            <a:r>
              <a:rPr lang="en-US" err="1">
                <a:cs typeface="Calibri"/>
              </a:rPr>
              <a:t>aan</a:t>
            </a:r>
            <a:r>
              <a:rPr lang="en-US">
                <a:cs typeface="Calibri"/>
              </a:rPr>
              <a:t> het </a:t>
            </a:r>
            <a:r>
              <a:rPr lang="en-US" err="1">
                <a:cs typeface="Calibri"/>
              </a:rPr>
              <a:t>einde</a:t>
            </a:r>
            <a:r>
              <a:rPr lang="en-US">
                <a:cs typeface="Calibri"/>
              </a:rPr>
              <a:t>.</a:t>
            </a: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23</a:t>
            </a:fld>
            <a:endParaRPr lang="nl-NL"/>
          </a:p>
        </p:txBody>
      </p:sp>
    </p:spTree>
    <p:extLst>
      <p:ext uri="{BB962C8B-B14F-4D97-AF65-F5344CB8AC3E}">
        <p14:creationId xmlns:p14="http://schemas.microsoft.com/office/powerpoint/2010/main" val="1545614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solidFill>
                  <a:srgbClr val="000000"/>
                </a:solidFill>
                <a:latin typeface="Calibri"/>
                <a:cs typeface="Calibri"/>
              </a:rPr>
              <a:t>Deze</a:t>
            </a:r>
            <a:r>
              <a:rPr lang="en-US">
                <a:solidFill>
                  <a:srgbClr val="000000"/>
                </a:solidFill>
                <a:latin typeface="Calibri"/>
                <a:cs typeface="Calibri"/>
              </a:rPr>
              <a:t> </a:t>
            </a:r>
            <a:r>
              <a:rPr lang="en-US" err="1">
                <a:solidFill>
                  <a:srgbClr val="000000"/>
                </a:solidFill>
                <a:latin typeface="Calibri"/>
                <a:cs typeface="Calibri"/>
              </a:rPr>
              <a:t>dia</a:t>
            </a:r>
            <a:r>
              <a:rPr lang="en-US">
                <a:solidFill>
                  <a:srgbClr val="000000"/>
                </a:solidFill>
                <a:latin typeface="Calibri"/>
                <a:cs typeface="Calibri"/>
              </a:rPr>
              <a:t> </a:t>
            </a:r>
            <a:r>
              <a:rPr lang="en-US" err="1">
                <a:solidFill>
                  <a:srgbClr val="000000"/>
                </a:solidFill>
                <a:latin typeface="Calibri"/>
                <a:cs typeface="Calibri"/>
              </a:rPr>
              <a:t>kan</a:t>
            </a:r>
            <a:r>
              <a:rPr lang="en-US">
                <a:solidFill>
                  <a:srgbClr val="000000"/>
                </a:solidFill>
                <a:latin typeface="Calibri"/>
                <a:cs typeface="Calibri"/>
              </a:rPr>
              <a:t> </a:t>
            </a:r>
            <a:r>
              <a:rPr lang="en-US" err="1">
                <a:solidFill>
                  <a:srgbClr val="000000"/>
                </a:solidFill>
                <a:latin typeface="Calibri"/>
                <a:cs typeface="Calibri"/>
              </a:rPr>
              <a:t>worden</a:t>
            </a:r>
            <a:r>
              <a:rPr lang="en-US">
                <a:solidFill>
                  <a:srgbClr val="000000"/>
                </a:solidFill>
                <a:latin typeface="Calibri"/>
                <a:cs typeface="Calibri"/>
              </a:rPr>
              <a:t> </a:t>
            </a:r>
            <a:r>
              <a:rPr lang="en-US" err="1">
                <a:solidFill>
                  <a:srgbClr val="000000"/>
                </a:solidFill>
                <a:latin typeface="Calibri"/>
                <a:cs typeface="Calibri"/>
              </a:rPr>
              <a:t>gebruikt</a:t>
            </a:r>
            <a:r>
              <a:rPr lang="en-US">
                <a:solidFill>
                  <a:srgbClr val="000000"/>
                </a:solidFill>
                <a:latin typeface="Calibri"/>
                <a:cs typeface="Calibri"/>
              </a:rPr>
              <a:t> </a:t>
            </a:r>
            <a:r>
              <a:rPr lang="en-US" err="1">
                <a:solidFill>
                  <a:srgbClr val="000000"/>
                </a:solidFill>
                <a:latin typeface="Calibri"/>
                <a:cs typeface="Calibri"/>
              </a:rPr>
              <a:t>als</a:t>
            </a:r>
            <a:r>
              <a:rPr lang="en-US">
                <a:solidFill>
                  <a:srgbClr val="000000"/>
                </a:solidFill>
                <a:latin typeface="Calibri"/>
                <a:cs typeface="Calibri"/>
              </a:rPr>
              <a:t> </a:t>
            </a:r>
            <a:r>
              <a:rPr lang="en-US" err="1">
                <a:solidFill>
                  <a:srgbClr val="000000"/>
                </a:solidFill>
                <a:latin typeface="Calibri"/>
                <a:cs typeface="Calibri"/>
              </a:rPr>
              <a:t>introductie</a:t>
            </a:r>
            <a:r>
              <a:rPr lang="en-US">
                <a:solidFill>
                  <a:srgbClr val="000000"/>
                </a:solidFill>
                <a:latin typeface="Calibri"/>
                <a:cs typeface="Calibri"/>
              </a:rPr>
              <a:t> op het thema van </a:t>
            </a:r>
            <a:r>
              <a:rPr lang="en-US" err="1">
                <a:solidFill>
                  <a:srgbClr val="000000"/>
                </a:solidFill>
                <a:latin typeface="Calibri"/>
                <a:cs typeface="Calibri"/>
              </a:rPr>
              <a:t>vandaag</a:t>
            </a:r>
            <a:r>
              <a:rPr lang="en-US">
                <a:solidFill>
                  <a:srgbClr val="000000"/>
                </a:solidFill>
                <a:latin typeface="Calibri"/>
                <a:cs typeface="Calibri"/>
              </a:rPr>
              <a:t>. Het </a:t>
            </a:r>
            <a:r>
              <a:rPr lang="en-US" err="1">
                <a:solidFill>
                  <a:srgbClr val="000000"/>
                </a:solidFill>
                <a:latin typeface="Calibri"/>
                <a:cs typeface="Calibri"/>
              </a:rPr>
              <a:t>kan</a:t>
            </a:r>
            <a:r>
              <a:rPr lang="en-US">
                <a:solidFill>
                  <a:srgbClr val="000000"/>
                </a:solidFill>
                <a:latin typeface="Calibri"/>
                <a:cs typeface="Calibri"/>
              </a:rPr>
              <a:t> </a:t>
            </a:r>
            <a:r>
              <a:rPr lang="en-US" err="1">
                <a:solidFill>
                  <a:srgbClr val="000000"/>
                </a:solidFill>
                <a:latin typeface="Calibri"/>
                <a:cs typeface="Calibri"/>
              </a:rPr>
              <a:t>zijn</a:t>
            </a:r>
            <a:r>
              <a:rPr lang="en-US">
                <a:solidFill>
                  <a:srgbClr val="000000"/>
                </a:solidFill>
                <a:latin typeface="Calibri"/>
                <a:cs typeface="Calibri"/>
              </a:rPr>
              <a:t> </a:t>
            </a:r>
            <a:r>
              <a:rPr lang="en-US" err="1">
                <a:solidFill>
                  <a:srgbClr val="000000"/>
                </a:solidFill>
                <a:latin typeface="Calibri"/>
                <a:cs typeface="Calibri"/>
              </a:rPr>
              <a:t>dat</a:t>
            </a:r>
            <a:r>
              <a:rPr lang="en-US">
                <a:solidFill>
                  <a:srgbClr val="000000"/>
                </a:solidFill>
                <a:latin typeface="Calibri"/>
                <a:cs typeface="Calibri"/>
              </a:rPr>
              <a:t> </a:t>
            </a:r>
            <a:r>
              <a:rPr lang="en-US" err="1">
                <a:solidFill>
                  <a:srgbClr val="000000"/>
                </a:solidFill>
                <a:latin typeface="Calibri"/>
                <a:cs typeface="Calibri"/>
              </a:rPr>
              <a:t>studenten</a:t>
            </a:r>
            <a:r>
              <a:rPr lang="en-US">
                <a:solidFill>
                  <a:srgbClr val="000000"/>
                </a:solidFill>
                <a:latin typeface="Calibri"/>
                <a:cs typeface="Calibri"/>
              </a:rPr>
              <a:t> </a:t>
            </a:r>
            <a:r>
              <a:rPr lang="en-US" err="1">
                <a:solidFill>
                  <a:srgbClr val="000000"/>
                </a:solidFill>
                <a:latin typeface="Calibri"/>
                <a:cs typeface="Calibri"/>
              </a:rPr>
              <a:t>momenteel</a:t>
            </a:r>
            <a:r>
              <a:rPr lang="en-US">
                <a:solidFill>
                  <a:srgbClr val="000000"/>
                </a:solidFill>
                <a:latin typeface="Calibri"/>
                <a:cs typeface="Calibri"/>
              </a:rPr>
              <a:t> </a:t>
            </a:r>
            <a:r>
              <a:rPr lang="en-US" err="1">
                <a:solidFill>
                  <a:srgbClr val="000000"/>
                </a:solidFill>
                <a:latin typeface="Calibri"/>
                <a:cs typeface="Calibri"/>
              </a:rPr>
              <a:t>te</a:t>
            </a:r>
            <a:r>
              <a:rPr lang="en-US">
                <a:solidFill>
                  <a:srgbClr val="000000"/>
                </a:solidFill>
                <a:latin typeface="Calibri"/>
                <a:cs typeface="Calibri"/>
              </a:rPr>
              <a:t> </a:t>
            </a:r>
            <a:r>
              <a:rPr lang="en-US" err="1">
                <a:solidFill>
                  <a:srgbClr val="000000"/>
                </a:solidFill>
                <a:latin typeface="Calibri"/>
                <a:cs typeface="Calibri"/>
              </a:rPr>
              <a:t>maken</a:t>
            </a:r>
            <a:r>
              <a:rPr lang="en-US">
                <a:solidFill>
                  <a:srgbClr val="000000"/>
                </a:solidFill>
                <a:latin typeface="Calibri"/>
                <a:cs typeface="Calibri"/>
              </a:rPr>
              <a:t> </a:t>
            </a:r>
            <a:r>
              <a:rPr lang="en-US" err="1">
                <a:solidFill>
                  <a:srgbClr val="000000"/>
                </a:solidFill>
                <a:latin typeface="Calibri"/>
                <a:cs typeface="Calibri"/>
              </a:rPr>
              <a:t>hebben</a:t>
            </a:r>
            <a:r>
              <a:rPr lang="en-US">
                <a:solidFill>
                  <a:srgbClr val="000000"/>
                </a:solidFill>
                <a:latin typeface="Calibri"/>
                <a:cs typeface="Calibri"/>
              </a:rPr>
              <a:t> met de </a:t>
            </a:r>
            <a:r>
              <a:rPr lang="en-US" err="1">
                <a:solidFill>
                  <a:srgbClr val="000000"/>
                </a:solidFill>
                <a:latin typeface="Calibri"/>
                <a:cs typeface="Calibri"/>
              </a:rPr>
              <a:t>stormingfase</a:t>
            </a:r>
            <a:r>
              <a:rPr lang="en-US">
                <a:solidFill>
                  <a:srgbClr val="000000"/>
                </a:solidFill>
                <a:latin typeface="Calibri"/>
                <a:cs typeface="Calibri"/>
              </a:rPr>
              <a:t>. </a:t>
            </a:r>
            <a:r>
              <a:rPr lang="en-US" err="1">
                <a:solidFill>
                  <a:srgbClr val="000000"/>
                </a:solidFill>
                <a:latin typeface="Calibri"/>
                <a:cs typeface="Calibri"/>
              </a:rPr>
              <a:t>Bespreek</a:t>
            </a:r>
            <a:r>
              <a:rPr lang="en-US">
                <a:solidFill>
                  <a:srgbClr val="000000"/>
                </a:solidFill>
                <a:latin typeface="Calibri"/>
                <a:cs typeface="Calibri"/>
              </a:rPr>
              <a:t> met </a:t>
            </a:r>
            <a:r>
              <a:rPr lang="en-US" err="1">
                <a:solidFill>
                  <a:srgbClr val="000000"/>
                </a:solidFill>
                <a:latin typeface="Calibri"/>
                <a:cs typeface="Calibri"/>
              </a:rPr>
              <a:t>studenten</a:t>
            </a:r>
            <a:r>
              <a:rPr lang="en-US">
                <a:solidFill>
                  <a:srgbClr val="000000"/>
                </a:solidFill>
                <a:latin typeface="Calibri"/>
                <a:cs typeface="Calibri"/>
              </a:rPr>
              <a:t> of </a:t>
            </a:r>
            <a:r>
              <a:rPr lang="en-US" err="1">
                <a:solidFill>
                  <a:srgbClr val="000000"/>
                </a:solidFill>
                <a:latin typeface="Calibri"/>
                <a:cs typeface="Calibri"/>
              </a:rPr>
              <a:t>zij</a:t>
            </a:r>
            <a:r>
              <a:rPr lang="en-US">
                <a:solidFill>
                  <a:srgbClr val="000000"/>
                </a:solidFill>
                <a:latin typeface="Calibri"/>
                <a:cs typeface="Calibri"/>
              </a:rPr>
              <a:t> </a:t>
            </a:r>
            <a:r>
              <a:rPr lang="en-US" err="1">
                <a:solidFill>
                  <a:srgbClr val="000000"/>
                </a:solidFill>
                <a:latin typeface="Calibri"/>
                <a:cs typeface="Calibri"/>
              </a:rPr>
              <a:t>momenteel</a:t>
            </a:r>
            <a:r>
              <a:rPr lang="en-US">
                <a:solidFill>
                  <a:srgbClr val="000000"/>
                </a:solidFill>
                <a:latin typeface="Calibri"/>
                <a:cs typeface="Calibri"/>
              </a:rPr>
              <a:t> </a:t>
            </a:r>
            <a:r>
              <a:rPr lang="en-US" err="1">
                <a:solidFill>
                  <a:srgbClr val="000000"/>
                </a:solidFill>
                <a:latin typeface="Calibri"/>
                <a:cs typeface="Calibri"/>
              </a:rPr>
              <a:t>een</a:t>
            </a:r>
            <a:r>
              <a:rPr lang="en-US">
                <a:solidFill>
                  <a:srgbClr val="000000"/>
                </a:solidFill>
                <a:latin typeface="Calibri"/>
                <a:cs typeface="Calibri"/>
              </a:rPr>
              <a:t> van </a:t>
            </a:r>
            <a:r>
              <a:rPr lang="en-US" err="1">
                <a:solidFill>
                  <a:srgbClr val="000000"/>
                </a:solidFill>
                <a:latin typeface="Calibri"/>
                <a:cs typeface="Calibri"/>
              </a:rPr>
              <a:t>deze</a:t>
            </a:r>
            <a:r>
              <a:rPr lang="en-US">
                <a:solidFill>
                  <a:srgbClr val="000000"/>
                </a:solidFill>
                <a:latin typeface="Calibri"/>
                <a:cs typeface="Calibri"/>
              </a:rPr>
              <a:t> </a:t>
            </a:r>
            <a:r>
              <a:rPr lang="en-US" err="1">
                <a:solidFill>
                  <a:srgbClr val="000000"/>
                </a:solidFill>
                <a:latin typeface="Calibri"/>
                <a:cs typeface="Calibri"/>
              </a:rPr>
              <a:t>fasen</a:t>
            </a:r>
            <a:r>
              <a:rPr lang="en-US">
                <a:solidFill>
                  <a:srgbClr val="000000"/>
                </a:solidFill>
                <a:latin typeface="Calibri"/>
                <a:cs typeface="Calibri"/>
              </a:rPr>
              <a:t> </a:t>
            </a:r>
            <a:r>
              <a:rPr lang="en-US" err="1">
                <a:solidFill>
                  <a:srgbClr val="000000"/>
                </a:solidFill>
                <a:latin typeface="Calibri"/>
                <a:cs typeface="Calibri"/>
              </a:rPr>
              <a:t>herkennen</a:t>
            </a:r>
            <a:r>
              <a:rPr lang="en-US">
                <a:solidFill>
                  <a:srgbClr val="000000"/>
                </a:solidFill>
                <a:latin typeface="Calibri"/>
                <a:cs typeface="Calibri"/>
              </a:rPr>
              <a:t> </a:t>
            </a:r>
            <a:r>
              <a:rPr lang="en-US" err="1">
                <a:solidFill>
                  <a:srgbClr val="000000"/>
                </a:solidFill>
                <a:latin typeface="Calibri"/>
                <a:cs typeface="Calibri"/>
              </a:rPr>
              <a:t>bij</a:t>
            </a:r>
            <a:r>
              <a:rPr lang="en-US">
                <a:solidFill>
                  <a:srgbClr val="000000"/>
                </a:solidFill>
                <a:latin typeface="Calibri"/>
                <a:cs typeface="Calibri"/>
              </a:rPr>
              <a:t> de </a:t>
            </a:r>
            <a:r>
              <a:rPr lang="en-US" err="1">
                <a:solidFill>
                  <a:srgbClr val="000000"/>
                </a:solidFill>
                <a:latin typeface="Calibri"/>
                <a:cs typeface="Calibri"/>
              </a:rPr>
              <a:t>groepen</a:t>
            </a:r>
            <a:r>
              <a:rPr lang="en-US">
                <a:solidFill>
                  <a:srgbClr val="000000"/>
                </a:solidFill>
                <a:latin typeface="Calibri"/>
                <a:cs typeface="Calibri"/>
              </a:rPr>
              <a:t> die </a:t>
            </a:r>
            <a:r>
              <a:rPr lang="en-US" err="1">
                <a:solidFill>
                  <a:srgbClr val="000000"/>
                </a:solidFill>
                <a:latin typeface="Calibri"/>
                <a:cs typeface="Calibri"/>
              </a:rPr>
              <a:t>zij</a:t>
            </a:r>
            <a:r>
              <a:rPr lang="en-US">
                <a:solidFill>
                  <a:srgbClr val="000000"/>
                </a:solidFill>
                <a:latin typeface="Calibri"/>
                <a:cs typeface="Calibri"/>
              </a:rPr>
              <a:t> </a:t>
            </a:r>
            <a:r>
              <a:rPr lang="en-US" err="1">
                <a:solidFill>
                  <a:srgbClr val="000000"/>
                </a:solidFill>
                <a:latin typeface="Calibri"/>
                <a:cs typeface="Calibri"/>
              </a:rPr>
              <a:t>lesgeven</a:t>
            </a:r>
            <a:r>
              <a:rPr lang="en-US">
                <a:solidFill>
                  <a:srgbClr val="000000"/>
                </a:solidFill>
                <a:latin typeface="Calibri"/>
                <a:cs typeface="Calibri"/>
              </a:rPr>
              <a:t>. Kunnen </a:t>
            </a:r>
            <a:r>
              <a:rPr lang="en-US" err="1">
                <a:solidFill>
                  <a:srgbClr val="000000"/>
                </a:solidFill>
                <a:latin typeface="Calibri"/>
                <a:cs typeface="Calibri"/>
              </a:rPr>
              <a:t>zij</a:t>
            </a:r>
            <a:r>
              <a:rPr lang="en-US">
                <a:solidFill>
                  <a:srgbClr val="000000"/>
                </a:solidFill>
                <a:latin typeface="Calibri"/>
                <a:cs typeface="Calibri"/>
              </a:rPr>
              <a:t> (concrete) </a:t>
            </a:r>
            <a:r>
              <a:rPr lang="en-US" err="1">
                <a:solidFill>
                  <a:srgbClr val="000000"/>
                </a:solidFill>
                <a:latin typeface="Calibri"/>
                <a:cs typeface="Calibri"/>
              </a:rPr>
              <a:t>voorbeelden</a:t>
            </a:r>
            <a:r>
              <a:rPr lang="en-US">
                <a:solidFill>
                  <a:srgbClr val="000000"/>
                </a:solidFill>
                <a:latin typeface="Calibri"/>
                <a:cs typeface="Calibri"/>
              </a:rPr>
              <a:t> </a:t>
            </a:r>
            <a:r>
              <a:rPr lang="en-US" err="1">
                <a:solidFill>
                  <a:srgbClr val="000000"/>
                </a:solidFill>
                <a:latin typeface="Calibri"/>
                <a:cs typeface="Calibri"/>
              </a:rPr>
              <a:t>noemen</a:t>
            </a:r>
            <a:r>
              <a:rPr lang="en-US">
                <a:solidFill>
                  <a:srgbClr val="000000"/>
                </a:solidFill>
                <a:latin typeface="Calibri"/>
                <a:cs typeface="Calibri"/>
              </a:rPr>
              <a:t> </a:t>
            </a:r>
            <a:r>
              <a:rPr lang="en-US" err="1">
                <a:solidFill>
                  <a:srgbClr val="000000"/>
                </a:solidFill>
                <a:latin typeface="Calibri"/>
                <a:cs typeface="Calibri"/>
              </a:rPr>
              <a:t>waaruit</a:t>
            </a:r>
            <a:r>
              <a:rPr lang="en-US">
                <a:solidFill>
                  <a:srgbClr val="000000"/>
                </a:solidFill>
                <a:latin typeface="Calibri"/>
                <a:cs typeface="Calibri"/>
              </a:rPr>
              <a:t> </a:t>
            </a:r>
            <a:r>
              <a:rPr lang="en-US" err="1">
                <a:solidFill>
                  <a:srgbClr val="000000"/>
                </a:solidFill>
                <a:latin typeface="Calibri"/>
                <a:cs typeface="Calibri"/>
              </a:rPr>
              <a:t>dit</a:t>
            </a:r>
            <a:r>
              <a:rPr lang="en-US">
                <a:solidFill>
                  <a:srgbClr val="000000"/>
                </a:solidFill>
                <a:latin typeface="Calibri"/>
                <a:cs typeface="Calibri"/>
              </a:rPr>
              <a:t> </a:t>
            </a:r>
            <a:r>
              <a:rPr lang="en-US" err="1">
                <a:solidFill>
                  <a:srgbClr val="000000"/>
                </a:solidFill>
                <a:latin typeface="Calibri"/>
                <a:cs typeface="Calibri"/>
              </a:rPr>
              <a:t>duidelijk</a:t>
            </a:r>
            <a:r>
              <a:rPr lang="en-US">
                <a:solidFill>
                  <a:srgbClr val="000000"/>
                </a:solidFill>
                <a:latin typeface="Calibri"/>
                <a:cs typeface="Calibri"/>
              </a:rPr>
              <a:t> </a:t>
            </a:r>
            <a:r>
              <a:rPr lang="en-US" err="1">
                <a:solidFill>
                  <a:srgbClr val="000000"/>
                </a:solidFill>
                <a:latin typeface="Calibri"/>
                <a:cs typeface="Calibri"/>
              </a:rPr>
              <a:t>wordt</a:t>
            </a:r>
            <a:r>
              <a:rPr lang="en-US">
                <a:solidFill>
                  <a:srgbClr val="000000"/>
                </a:solidFill>
                <a:latin typeface="Calibri"/>
                <a:cs typeface="Calibri"/>
              </a:rPr>
              <a:t>?</a:t>
            </a:r>
            <a:endParaRPr lang="en-US">
              <a:cs typeface="Calibri"/>
            </a:endParaRP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4</a:t>
            </a:fld>
            <a:endParaRPr lang="nl-NL"/>
          </a:p>
        </p:txBody>
      </p:sp>
    </p:spTree>
    <p:extLst>
      <p:ext uri="{BB962C8B-B14F-4D97-AF65-F5344CB8AC3E}">
        <p14:creationId xmlns:p14="http://schemas.microsoft.com/office/powerpoint/2010/main" val="147434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Idee: Vraag eerst wat studenten al weten over het CAR-model. Als zij dit al goed kunnen uitleggen hoeft de video niet per se meer. </a:t>
            </a: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5</a:t>
            </a:fld>
            <a:endParaRPr lang="nl-NL"/>
          </a:p>
        </p:txBody>
      </p:sp>
    </p:spTree>
    <p:extLst>
      <p:ext uri="{BB962C8B-B14F-4D97-AF65-F5344CB8AC3E}">
        <p14:creationId xmlns:p14="http://schemas.microsoft.com/office/powerpoint/2010/main" val="221613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dia is optioneel: Figuur die besproken kan worden m.b.t. het CAR model wanneer studenten dit nog niet helemaal helder hebben.</a:t>
            </a: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6</a:t>
            </a:fld>
            <a:endParaRPr lang="nl-NL"/>
          </a:p>
        </p:txBody>
      </p:sp>
    </p:spTree>
    <p:extLst>
      <p:ext uri="{BB962C8B-B14F-4D97-AF65-F5344CB8AC3E}">
        <p14:creationId xmlns:p14="http://schemas.microsoft.com/office/powerpoint/2010/main" val="821375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a:lnSpc>
                <a:spcPct val="107000"/>
              </a:lnSpc>
            </a:pPr>
            <a:r>
              <a:rPr lang="nl-NL" sz="1800">
                <a:latin typeface="Calibri"/>
                <a:ea typeface="Calibri"/>
                <a:cs typeface="Calibri"/>
              </a:rPr>
              <a:t>Deze dia is optioneel ter illustratie voor studenten die CAR model nog moeilijk kunnen plaatsen. Doel van deze dia is om studenten uit te lokken concreet gedrag te benoemen die horen bij het CAR model. Studenten die hier minder in thuis zijn, kunnen hierdoor geïnspireerd worden. </a:t>
            </a:r>
            <a:br>
              <a:rPr lang="nl-NL" sz="1800">
                <a:effectLst/>
                <a:latin typeface="Calibri" panose="020F0502020204030204" pitchFamily="34" charset="0"/>
                <a:ea typeface="Calibri" panose="020F0502020204030204" pitchFamily="34" charset="0"/>
                <a:cs typeface="Calibri"/>
              </a:rPr>
            </a:br>
            <a:endParaRPr lang="nl-NL"/>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6E7810-101E-443E-84A2-3B230529498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769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a:cs typeface="Calibri"/>
              </a:rPr>
              <a:t>OPDRACHT: Hierbij beseffen studenten hopelijk wat zij (nog) niet inzetten in hun les </a:t>
            </a:r>
            <a:r>
              <a:rPr lang="nl-NL" err="1">
                <a:ea typeface="Calibri"/>
                <a:cs typeface="Calibri"/>
              </a:rPr>
              <a:t>mbt</a:t>
            </a:r>
            <a:r>
              <a:rPr lang="nl-NL">
                <a:ea typeface="Calibri"/>
                <a:cs typeface="Calibri"/>
              </a:rPr>
              <a:t> CAR en krijgen zij inzicht in wat zij de komende tijd kunnen gaan inzetten. Het gebeurt vaak dat studenten aangeven te weten wat CAR inhoudt, maar vervolgens in de lessen autonomie alleen zien als ‘leerlingen zelf hun groepje laten kiezen’. De bedoeling van deze opdracht is dat ze zich realiseren dat er veel meer achter dit model zit waar zij mee kunnen experimenteren in hun lessen (en eventueel onderbouwen in hun </a:t>
            </a:r>
            <a:r>
              <a:rPr lang="nl-NL" err="1">
                <a:ea typeface="Calibri"/>
                <a:cs typeface="Calibri"/>
              </a:rPr>
              <a:t>lesvoorbereidingsformulie</a:t>
            </a:r>
            <a:r>
              <a:rPr lang="nl-NL">
                <a:ea typeface="Calibri"/>
                <a:cs typeface="Calibri"/>
              </a:rPr>
              <a:t> en leerdossier).</a:t>
            </a:r>
            <a:endParaRPr lang="nl-NL"/>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8</a:t>
            </a:fld>
            <a:endParaRPr lang="nl-NL"/>
          </a:p>
        </p:txBody>
      </p:sp>
    </p:spTree>
    <p:extLst>
      <p:ext uri="{BB962C8B-B14F-4D97-AF65-F5344CB8AC3E}">
        <p14:creationId xmlns:p14="http://schemas.microsoft.com/office/powerpoint/2010/main" val="841602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a:cs typeface="Calibri"/>
              </a:rPr>
              <a:t>ALTERNATIEVE OPDRACHT: laat studenten in 3 groepen elk een ander onderdeel van het CAR-model onderzoeken en hier concrete toepassingen voor aandragen. Bespreek dit daarna plenair.</a:t>
            </a:r>
            <a:endParaRPr lang="nl-NL"/>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9</a:t>
            </a:fld>
            <a:endParaRPr lang="nl-NL"/>
          </a:p>
        </p:txBody>
      </p:sp>
    </p:spTree>
    <p:extLst>
      <p:ext uri="{BB962C8B-B14F-4D97-AF65-F5344CB8AC3E}">
        <p14:creationId xmlns:p14="http://schemas.microsoft.com/office/powerpoint/2010/main" val="3830312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ea typeface="Calibri"/>
                <a:cs typeface="Calibri"/>
              </a:rPr>
              <a:t>Dit is </a:t>
            </a:r>
            <a:r>
              <a:rPr lang="en-US" err="1">
                <a:ea typeface="Calibri"/>
                <a:cs typeface="Calibri"/>
              </a:rPr>
              <a:t>huiswerk</a:t>
            </a:r>
            <a:r>
              <a:rPr lang="en-US">
                <a:ea typeface="Calibri"/>
                <a:cs typeface="Calibri"/>
              </a:rPr>
              <a:t> </a:t>
            </a:r>
            <a:r>
              <a:rPr lang="en-US" err="1">
                <a:ea typeface="Calibri"/>
                <a:cs typeface="Calibri"/>
              </a:rPr>
              <a:t>voor</a:t>
            </a:r>
            <a:r>
              <a:rPr lang="en-US">
                <a:ea typeface="Calibri"/>
                <a:cs typeface="Calibri"/>
              </a:rPr>
              <a:t> </a:t>
            </a:r>
            <a:r>
              <a:rPr lang="en-US" err="1">
                <a:ea typeface="Calibri"/>
                <a:cs typeface="Calibri"/>
              </a:rPr>
              <a:t>deze</a:t>
            </a:r>
            <a:r>
              <a:rPr lang="en-US">
                <a:ea typeface="Calibri"/>
                <a:cs typeface="Calibri"/>
              </a:rPr>
              <a:t> </a:t>
            </a:r>
            <a:r>
              <a:rPr lang="en-US" err="1">
                <a:ea typeface="Calibri"/>
                <a:cs typeface="Calibri"/>
              </a:rPr>
              <a:t>transferdag</a:t>
            </a:r>
            <a:r>
              <a:rPr lang="en-US">
                <a:ea typeface="Calibri"/>
                <a:cs typeface="Calibri"/>
              </a:rPr>
              <a:t>. </a:t>
            </a:r>
            <a:r>
              <a:rPr lang="en-US" err="1">
                <a:ea typeface="Calibri"/>
                <a:cs typeface="Calibri"/>
              </a:rPr>
              <a:t>Analyseer</a:t>
            </a:r>
            <a:r>
              <a:rPr lang="en-US">
                <a:ea typeface="Calibri"/>
                <a:cs typeface="Calibri"/>
              </a:rPr>
              <a:t> de uitkomsten.</a:t>
            </a:r>
          </a:p>
        </p:txBody>
      </p:sp>
      <p:sp>
        <p:nvSpPr>
          <p:cNvPr id="4" name="Tijdelijke aanduiding voor dianummer 3"/>
          <p:cNvSpPr>
            <a:spLocks noGrp="1"/>
          </p:cNvSpPr>
          <p:nvPr>
            <p:ph type="sldNum" sz="quarter" idx="5"/>
          </p:nvPr>
        </p:nvSpPr>
        <p:spPr/>
        <p:txBody>
          <a:bodyPr/>
          <a:lstStyle/>
          <a:p>
            <a:fld id="{4F2EC32B-35A7-4548-926D-8FAC2EDB3374}" type="slidenum">
              <a:rPr lang="nl-NL" smtClean="0"/>
              <a:t>10</a:t>
            </a:fld>
            <a:endParaRPr lang="nl-NL"/>
          </a:p>
        </p:txBody>
      </p:sp>
    </p:spTree>
    <p:extLst>
      <p:ext uri="{BB962C8B-B14F-4D97-AF65-F5344CB8AC3E}">
        <p14:creationId xmlns:p14="http://schemas.microsoft.com/office/powerpoint/2010/main" val="2111116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590BE5-FE4B-B0C6-F4A2-18DE4E774211}"/>
              </a:ext>
            </a:extLst>
          </p:cNvPr>
          <p:cNvSpPr>
            <a:spLocks noGrp="1"/>
          </p:cNvSpPr>
          <p:nvPr>
            <p:ph type="ctrTitle"/>
          </p:nvPr>
        </p:nvSpPr>
        <p:spPr>
          <a:xfrm>
            <a:off x="2286000" y="1684338"/>
            <a:ext cx="13716000" cy="35814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1EB95A3-20DB-96C9-927B-3A9D664BD9CD}"/>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AF0ADAD-1029-95FF-6D37-34F1E1B219B9}"/>
              </a:ext>
            </a:extLst>
          </p:cNvPr>
          <p:cNvSpPr>
            <a:spLocks noGrp="1"/>
          </p:cNvSpPr>
          <p:nvPr>
            <p:ph type="dt" sz="half" idx="10"/>
          </p:nvPr>
        </p:nvSpPr>
        <p:spPr/>
        <p:txBody>
          <a:bodyPr/>
          <a:lstStyle/>
          <a:p>
            <a:fld id="{3C9F54F1-FA39-4437-8338-99EF731B097B}" type="datetimeFigureOut">
              <a:rPr lang="nl-NL" smtClean="0"/>
              <a:t>15-1-2026</a:t>
            </a:fld>
            <a:endParaRPr lang="nl-NL"/>
          </a:p>
        </p:txBody>
      </p:sp>
      <p:sp>
        <p:nvSpPr>
          <p:cNvPr id="5" name="Tijdelijke aanduiding voor voettekst 4">
            <a:extLst>
              <a:ext uri="{FF2B5EF4-FFF2-40B4-BE49-F238E27FC236}">
                <a16:creationId xmlns:a16="http://schemas.microsoft.com/office/drawing/2014/main" id="{AA9337C3-B96D-932F-E572-792126E1D8B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649FFB-6BFA-83E0-A386-320BABC7CE7C}"/>
              </a:ext>
            </a:extLst>
          </p:cNvPr>
          <p:cNvSpPr>
            <a:spLocks noGrp="1"/>
          </p:cNvSpPr>
          <p:nvPr>
            <p:ph type="sldNum" sz="quarter" idx="12"/>
          </p:nvPr>
        </p:nvSpPr>
        <p:spPr/>
        <p:txBody>
          <a:bodyPr/>
          <a:lstStyle/>
          <a:p>
            <a:fld id="{378C8A25-9384-4E57-99BF-A283EEBA7DE2}" type="slidenum">
              <a:rPr lang="nl-NL" smtClean="0"/>
              <a:t>‹nr.›</a:t>
            </a:fld>
            <a:endParaRPr lang="nl-NL"/>
          </a:p>
        </p:txBody>
      </p:sp>
    </p:spTree>
    <p:extLst>
      <p:ext uri="{BB962C8B-B14F-4D97-AF65-F5344CB8AC3E}">
        <p14:creationId xmlns:p14="http://schemas.microsoft.com/office/powerpoint/2010/main" val="2103861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04BEA7-425F-AA56-3164-6929F55172B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92DB73A-5FD7-4205-EA33-BFE8303B093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D7266A4-2BE7-7C8C-706B-A484655529EA}"/>
              </a:ext>
            </a:extLst>
          </p:cNvPr>
          <p:cNvSpPr>
            <a:spLocks noGrp="1"/>
          </p:cNvSpPr>
          <p:nvPr>
            <p:ph type="dt" sz="half" idx="10"/>
          </p:nvPr>
        </p:nvSpPr>
        <p:spPr/>
        <p:txBody>
          <a:bodyPr/>
          <a:lstStyle/>
          <a:p>
            <a:fld id="{3C9F54F1-FA39-4437-8338-99EF731B097B}" type="datetimeFigureOut">
              <a:rPr lang="nl-NL" smtClean="0"/>
              <a:t>15-1-2026</a:t>
            </a:fld>
            <a:endParaRPr lang="nl-NL"/>
          </a:p>
        </p:txBody>
      </p:sp>
      <p:sp>
        <p:nvSpPr>
          <p:cNvPr id="5" name="Tijdelijke aanduiding voor voettekst 4">
            <a:extLst>
              <a:ext uri="{FF2B5EF4-FFF2-40B4-BE49-F238E27FC236}">
                <a16:creationId xmlns:a16="http://schemas.microsoft.com/office/drawing/2014/main" id="{5E1063BA-9C92-5B40-2286-0EE596E6F1B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763F139-D7B6-E9BB-A836-4FB02CAF0D3B}"/>
              </a:ext>
            </a:extLst>
          </p:cNvPr>
          <p:cNvSpPr>
            <a:spLocks noGrp="1"/>
          </p:cNvSpPr>
          <p:nvPr>
            <p:ph type="sldNum" sz="quarter" idx="12"/>
          </p:nvPr>
        </p:nvSpPr>
        <p:spPr/>
        <p:txBody>
          <a:bodyPr/>
          <a:lstStyle/>
          <a:p>
            <a:fld id="{378C8A25-9384-4E57-99BF-A283EEBA7DE2}" type="slidenum">
              <a:rPr lang="nl-NL" smtClean="0"/>
              <a:t>‹nr.›</a:t>
            </a:fld>
            <a:endParaRPr lang="nl-NL"/>
          </a:p>
        </p:txBody>
      </p:sp>
    </p:spTree>
    <p:extLst>
      <p:ext uri="{BB962C8B-B14F-4D97-AF65-F5344CB8AC3E}">
        <p14:creationId xmlns:p14="http://schemas.microsoft.com/office/powerpoint/2010/main" val="313330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4974BE-E4AB-A3FE-2D45-706BAEB6EDCD}"/>
              </a:ext>
            </a:extLst>
          </p:cNvPr>
          <p:cNvSpPr>
            <a:spLocks noGrp="1"/>
          </p:cNvSpPr>
          <p:nvPr>
            <p:ph type="title"/>
          </p:nvPr>
        </p:nvSpPr>
        <p:spPr>
          <a:xfrm>
            <a:off x="1247775" y="2565400"/>
            <a:ext cx="15773400" cy="4278313"/>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314A00A-5221-8434-1BCA-74421E652F64}"/>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5A234DBA-1E0A-EA3F-107B-16560192C2B1}"/>
              </a:ext>
            </a:extLst>
          </p:cNvPr>
          <p:cNvSpPr>
            <a:spLocks noGrp="1"/>
          </p:cNvSpPr>
          <p:nvPr>
            <p:ph type="dt" sz="half" idx="10"/>
          </p:nvPr>
        </p:nvSpPr>
        <p:spPr/>
        <p:txBody>
          <a:bodyPr/>
          <a:lstStyle/>
          <a:p>
            <a:fld id="{3C9F54F1-FA39-4437-8338-99EF731B097B}" type="datetimeFigureOut">
              <a:rPr lang="nl-NL" smtClean="0"/>
              <a:t>15-1-2026</a:t>
            </a:fld>
            <a:endParaRPr lang="nl-NL"/>
          </a:p>
        </p:txBody>
      </p:sp>
      <p:sp>
        <p:nvSpPr>
          <p:cNvPr id="5" name="Tijdelijke aanduiding voor voettekst 4">
            <a:extLst>
              <a:ext uri="{FF2B5EF4-FFF2-40B4-BE49-F238E27FC236}">
                <a16:creationId xmlns:a16="http://schemas.microsoft.com/office/drawing/2014/main" id="{A7314AA0-F479-FD7D-0699-B1E23AE5D4B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A034A8B-C23A-4646-A4F7-3A55554D9C19}"/>
              </a:ext>
            </a:extLst>
          </p:cNvPr>
          <p:cNvSpPr>
            <a:spLocks noGrp="1"/>
          </p:cNvSpPr>
          <p:nvPr>
            <p:ph type="sldNum" sz="quarter" idx="12"/>
          </p:nvPr>
        </p:nvSpPr>
        <p:spPr/>
        <p:txBody>
          <a:bodyPr/>
          <a:lstStyle/>
          <a:p>
            <a:fld id="{378C8A25-9384-4E57-99BF-A283EEBA7DE2}" type="slidenum">
              <a:rPr lang="nl-NL" smtClean="0"/>
              <a:t>‹nr.›</a:t>
            </a:fld>
            <a:endParaRPr lang="nl-NL"/>
          </a:p>
        </p:txBody>
      </p:sp>
    </p:spTree>
    <p:extLst>
      <p:ext uri="{BB962C8B-B14F-4D97-AF65-F5344CB8AC3E}">
        <p14:creationId xmlns:p14="http://schemas.microsoft.com/office/powerpoint/2010/main" val="3635295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6B3E6E-21BC-F4C4-0686-8102C42E9DE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8DC6BFF-1FD7-BBF3-1458-BBE4A77CC641}"/>
              </a:ext>
            </a:extLst>
          </p:cNvPr>
          <p:cNvSpPr>
            <a:spLocks noGrp="1"/>
          </p:cNvSpPr>
          <p:nvPr>
            <p:ph sz="half" idx="1"/>
          </p:nvPr>
        </p:nvSpPr>
        <p:spPr>
          <a:xfrm>
            <a:off x="1257300" y="2738438"/>
            <a:ext cx="7810500" cy="652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3D1B9647-BD38-2FE9-B511-5511D4B53433}"/>
              </a:ext>
            </a:extLst>
          </p:cNvPr>
          <p:cNvSpPr>
            <a:spLocks noGrp="1"/>
          </p:cNvSpPr>
          <p:nvPr>
            <p:ph sz="half" idx="2"/>
          </p:nvPr>
        </p:nvSpPr>
        <p:spPr>
          <a:xfrm>
            <a:off x="9220200" y="2738438"/>
            <a:ext cx="7810500" cy="652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C415930-6031-BFDE-1F22-48221622DA79}"/>
              </a:ext>
            </a:extLst>
          </p:cNvPr>
          <p:cNvSpPr>
            <a:spLocks noGrp="1"/>
          </p:cNvSpPr>
          <p:nvPr>
            <p:ph type="dt" sz="half" idx="10"/>
          </p:nvPr>
        </p:nvSpPr>
        <p:spPr/>
        <p:txBody>
          <a:bodyPr/>
          <a:lstStyle/>
          <a:p>
            <a:fld id="{3C9F54F1-FA39-4437-8338-99EF731B097B}" type="datetimeFigureOut">
              <a:rPr lang="nl-NL" smtClean="0"/>
              <a:t>15-1-2026</a:t>
            </a:fld>
            <a:endParaRPr lang="nl-NL"/>
          </a:p>
        </p:txBody>
      </p:sp>
      <p:sp>
        <p:nvSpPr>
          <p:cNvPr id="6" name="Tijdelijke aanduiding voor voettekst 5">
            <a:extLst>
              <a:ext uri="{FF2B5EF4-FFF2-40B4-BE49-F238E27FC236}">
                <a16:creationId xmlns:a16="http://schemas.microsoft.com/office/drawing/2014/main" id="{FBDF8C14-46AF-63D2-4199-C0F0AFA9F84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76A64BE-26E8-EB7B-B437-C58F01D9D520}"/>
              </a:ext>
            </a:extLst>
          </p:cNvPr>
          <p:cNvSpPr>
            <a:spLocks noGrp="1"/>
          </p:cNvSpPr>
          <p:nvPr>
            <p:ph type="sldNum" sz="quarter" idx="12"/>
          </p:nvPr>
        </p:nvSpPr>
        <p:spPr/>
        <p:txBody>
          <a:bodyPr/>
          <a:lstStyle/>
          <a:p>
            <a:fld id="{378C8A25-9384-4E57-99BF-A283EEBA7DE2}" type="slidenum">
              <a:rPr lang="nl-NL" smtClean="0"/>
              <a:t>‹nr.›</a:t>
            </a:fld>
            <a:endParaRPr lang="nl-NL"/>
          </a:p>
        </p:txBody>
      </p:sp>
    </p:spTree>
    <p:extLst>
      <p:ext uri="{BB962C8B-B14F-4D97-AF65-F5344CB8AC3E}">
        <p14:creationId xmlns:p14="http://schemas.microsoft.com/office/powerpoint/2010/main" val="638369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889B47-E537-943B-C9D5-F0B39F8FADA8}"/>
              </a:ext>
            </a:extLst>
          </p:cNvPr>
          <p:cNvSpPr>
            <a:spLocks noGrp="1"/>
          </p:cNvSpPr>
          <p:nvPr>
            <p:ph type="title"/>
          </p:nvPr>
        </p:nvSpPr>
        <p:spPr>
          <a:xfrm>
            <a:off x="1260475" y="547688"/>
            <a:ext cx="15773400" cy="1989137"/>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D50F14C-B394-A437-2A18-3E19131F48B1}"/>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272B3B8-8371-2C9A-2619-F2D5D4EA5C1F}"/>
              </a:ext>
            </a:extLst>
          </p:cNvPr>
          <p:cNvSpPr>
            <a:spLocks noGrp="1"/>
          </p:cNvSpPr>
          <p:nvPr>
            <p:ph sz="half" idx="2"/>
          </p:nvPr>
        </p:nvSpPr>
        <p:spPr>
          <a:xfrm>
            <a:off x="1260475" y="3757613"/>
            <a:ext cx="7735888" cy="5527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E82F4061-C741-6D27-6B38-1C3FE4FED505}"/>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858DDF6-E157-F9E9-3A08-D89CD85B648C}"/>
              </a:ext>
            </a:extLst>
          </p:cNvPr>
          <p:cNvSpPr>
            <a:spLocks noGrp="1"/>
          </p:cNvSpPr>
          <p:nvPr>
            <p:ph sz="quarter" idx="4"/>
          </p:nvPr>
        </p:nvSpPr>
        <p:spPr>
          <a:xfrm>
            <a:off x="9258300" y="3757613"/>
            <a:ext cx="7775575" cy="55276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1BC8B4E-7C7B-DFB0-915F-9A7186B693CA}"/>
              </a:ext>
            </a:extLst>
          </p:cNvPr>
          <p:cNvSpPr>
            <a:spLocks noGrp="1"/>
          </p:cNvSpPr>
          <p:nvPr>
            <p:ph type="dt" sz="half" idx="10"/>
          </p:nvPr>
        </p:nvSpPr>
        <p:spPr/>
        <p:txBody>
          <a:bodyPr/>
          <a:lstStyle/>
          <a:p>
            <a:fld id="{3C9F54F1-FA39-4437-8338-99EF731B097B}" type="datetimeFigureOut">
              <a:rPr lang="nl-NL" smtClean="0"/>
              <a:t>15-1-2026</a:t>
            </a:fld>
            <a:endParaRPr lang="nl-NL"/>
          </a:p>
        </p:txBody>
      </p:sp>
      <p:sp>
        <p:nvSpPr>
          <p:cNvPr id="8" name="Tijdelijke aanduiding voor voettekst 7">
            <a:extLst>
              <a:ext uri="{FF2B5EF4-FFF2-40B4-BE49-F238E27FC236}">
                <a16:creationId xmlns:a16="http://schemas.microsoft.com/office/drawing/2014/main" id="{FD01F3E3-C21E-BB7D-534B-45314173A06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32FFB33-AD00-EF5B-29CE-F4504CCDF888}"/>
              </a:ext>
            </a:extLst>
          </p:cNvPr>
          <p:cNvSpPr>
            <a:spLocks noGrp="1"/>
          </p:cNvSpPr>
          <p:nvPr>
            <p:ph type="sldNum" sz="quarter" idx="12"/>
          </p:nvPr>
        </p:nvSpPr>
        <p:spPr/>
        <p:txBody>
          <a:bodyPr/>
          <a:lstStyle/>
          <a:p>
            <a:fld id="{378C8A25-9384-4E57-99BF-A283EEBA7DE2}" type="slidenum">
              <a:rPr lang="nl-NL" smtClean="0"/>
              <a:t>‹nr.›</a:t>
            </a:fld>
            <a:endParaRPr lang="nl-NL"/>
          </a:p>
        </p:txBody>
      </p:sp>
    </p:spTree>
    <p:extLst>
      <p:ext uri="{BB962C8B-B14F-4D97-AF65-F5344CB8AC3E}">
        <p14:creationId xmlns:p14="http://schemas.microsoft.com/office/powerpoint/2010/main" val="2617565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1150F-486B-F64A-2063-E3F36A4D3B7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E7463B6-89C8-F0FA-043E-8EF467EC6BBE}"/>
              </a:ext>
            </a:extLst>
          </p:cNvPr>
          <p:cNvSpPr>
            <a:spLocks noGrp="1"/>
          </p:cNvSpPr>
          <p:nvPr>
            <p:ph type="dt" sz="half" idx="10"/>
          </p:nvPr>
        </p:nvSpPr>
        <p:spPr/>
        <p:txBody>
          <a:bodyPr/>
          <a:lstStyle/>
          <a:p>
            <a:fld id="{3C9F54F1-FA39-4437-8338-99EF731B097B}" type="datetimeFigureOut">
              <a:rPr lang="nl-NL" smtClean="0"/>
              <a:t>15-1-2026</a:t>
            </a:fld>
            <a:endParaRPr lang="nl-NL"/>
          </a:p>
        </p:txBody>
      </p:sp>
      <p:sp>
        <p:nvSpPr>
          <p:cNvPr id="4" name="Tijdelijke aanduiding voor voettekst 3">
            <a:extLst>
              <a:ext uri="{FF2B5EF4-FFF2-40B4-BE49-F238E27FC236}">
                <a16:creationId xmlns:a16="http://schemas.microsoft.com/office/drawing/2014/main" id="{D1EE78B0-CF23-7A14-D3C1-8C1DC2585EB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66B9C69-914E-BAA8-E198-44B6C0A86412}"/>
              </a:ext>
            </a:extLst>
          </p:cNvPr>
          <p:cNvSpPr>
            <a:spLocks noGrp="1"/>
          </p:cNvSpPr>
          <p:nvPr>
            <p:ph type="sldNum" sz="quarter" idx="12"/>
          </p:nvPr>
        </p:nvSpPr>
        <p:spPr/>
        <p:txBody>
          <a:bodyPr/>
          <a:lstStyle/>
          <a:p>
            <a:fld id="{378C8A25-9384-4E57-99BF-A283EEBA7DE2}" type="slidenum">
              <a:rPr lang="nl-NL" smtClean="0"/>
              <a:t>‹nr.›</a:t>
            </a:fld>
            <a:endParaRPr lang="nl-NL"/>
          </a:p>
        </p:txBody>
      </p:sp>
    </p:spTree>
    <p:extLst>
      <p:ext uri="{BB962C8B-B14F-4D97-AF65-F5344CB8AC3E}">
        <p14:creationId xmlns:p14="http://schemas.microsoft.com/office/powerpoint/2010/main" val="3108566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C781199-A435-7686-918A-BF922FD97BD2}"/>
              </a:ext>
            </a:extLst>
          </p:cNvPr>
          <p:cNvSpPr>
            <a:spLocks noGrp="1"/>
          </p:cNvSpPr>
          <p:nvPr>
            <p:ph type="dt" sz="half" idx="10"/>
          </p:nvPr>
        </p:nvSpPr>
        <p:spPr/>
        <p:txBody>
          <a:bodyPr/>
          <a:lstStyle/>
          <a:p>
            <a:fld id="{3C9F54F1-FA39-4437-8338-99EF731B097B}" type="datetimeFigureOut">
              <a:rPr lang="nl-NL" smtClean="0"/>
              <a:t>15-1-2026</a:t>
            </a:fld>
            <a:endParaRPr lang="nl-NL"/>
          </a:p>
        </p:txBody>
      </p:sp>
      <p:sp>
        <p:nvSpPr>
          <p:cNvPr id="3" name="Tijdelijke aanduiding voor voettekst 2">
            <a:extLst>
              <a:ext uri="{FF2B5EF4-FFF2-40B4-BE49-F238E27FC236}">
                <a16:creationId xmlns:a16="http://schemas.microsoft.com/office/drawing/2014/main" id="{BE4D8FBA-EF8D-9074-2A11-64DED313E09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E1471EB-FFDE-55E4-7329-887DC43C87B0}"/>
              </a:ext>
            </a:extLst>
          </p:cNvPr>
          <p:cNvSpPr>
            <a:spLocks noGrp="1"/>
          </p:cNvSpPr>
          <p:nvPr>
            <p:ph type="sldNum" sz="quarter" idx="12"/>
          </p:nvPr>
        </p:nvSpPr>
        <p:spPr/>
        <p:txBody>
          <a:bodyPr/>
          <a:lstStyle/>
          <a:p>
            <a:fld id="{378C8A25-9384-4E57-99BF-A283EEBA7DE2}" type="slidenum">
              <a:rPr lang="nl-NL" smtClean="0"/>
              <a:t>‹nr.›</a:t>
            </a:fld>
            <a:endParaRPr lang="nl-NL"/>
          </a:p>
        </p:txBody>
      </p:sp>
    </p:spTree>
    <p:extLst>
      <p:ext uri="{BB962C8B-B14F-4D97-AF65-F5344CB8AC3E}">
        <p14:creationId xmlns:p14="http://schemas.microsoft.com/office/powerpoint/2010/main" val="3585641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F94C1-ABAF-464C-B48A-3EF8D30ACD28}"/>
              </a:ext>
            </a:extLst>
          </p:cNvPr>
          <p:cNvSpPr>
            <a:spLocks noGrp="1"/>
          </p:cNvSpPr>
          <p:nvPr>
            <p:ph type="title"/>
          </p:nvPr>
        </p:nvSpPr>
        <p:spPr>
          <a:xfrm>
            <a:off x="1260475" y="685800"/>
            <a:ext cx="5897563" cy="24003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F3172D2-2196-26F9-60A8-5D5599AD65DE}"/>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430AFB3-4045-57BD-898E-C486C5748291}"/>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6EF1FC1-DDA4-4950-DE82-D0C54B78119F}"/>
              </a:ext>
            </a:extLst>
          </p:cNvPr>
          <p:cNvSpPr>
            <a:spLocks noGrp="1"/>
          </p:cNvSpPr>
          <p:nvPr>
            <p:ph type="dt" sz="half" idx="10"/>
          </p:nvPr>
        </p:nvSpPr>
        <p:spPr/>
        <p:txBody>
          <a:bodyPr/>
          <a:lstStyle/>
          <a:p>
            <a:fld id="{3C9F54F1-FA39-4437-8338-99EF731B097B}" type="datetimeFigureOut">
              <a:rPr lang="nl-NL" smtClean="0"/>
              <a:t>15-1-2026</a:t>
            </a:fld>
            <a:endParaRPr lang="nl-NL"/>
          </a:p>
        </p:txBody>
      </p:sp>
      <p:sp>
        <p:nvSpPr>
          <p:cNvPr id="6" name="Tijdelijke aanduiding voor voettekst 5">
            <a:extLst>
              <a:ext uri="{FF2B5EF4-FFF2-40B4-BE49-F238E27FC236}">
                <a16:creationId xmlns:a16="http://schemas.microsoft.com/office/drawing/2014/main" id="{1033CA61-15F6-B97D-9792-E62489143EE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D359A6B-56C0-A548-EEE7-5B7BDDBE26EA}"/>
              </a:ext>
            </a:extLst>
          </p:cNvPr>
          <p:cNvSpPr>
            <a:spLocks noGrp="1"/>
          </p:cNvSpPr>
          <p:nvPr>
            <p:ph type="sldNum" sz="quarter" idx="12"/>
          </p:nvPr>
        </p:nvSpPr>
        <p:spPr/>
        <p:txBody>
          <a:bodyPr/>
          <a:lstStyle/>
          <a:p>
            <a:fld id="{378C8A25-9384-4E57-99BF-A283EEBA7DE2}" type="slidenum">
              <a:rPr lang="nl-NL" smtClean="0"/>
              <a:t>‹nr.›</a:t>
            </a:fld>
            <a:endParaRPr lang="nl-NL"/>
          </a:p>
        </p:txBody>
      </p:sp>
    </p:spTree>
    <p:extLst>
      <p:ext uri="{BB962C8B-B14F-4D97-AF65-F5344CB8AC3E}">
        <p14:creationId xmlns:p14="http://schemas.microsoft.com/office/powerpoint/2010/main" val="348906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5A034-37A2-8649-F4D0-F4F735C9F4E1}"/>
              </a:ext>
            </a:extLst>
          </p:cNvPr>
          <p:cNvSpPr>
            <a:spLocks noGrp="1"/>
          </p:cNvSpPr>
          <p:nvPr>
            <p:ph type="title"/>
          </p:nvPr>
        </p:nvSpPr>
        <p:spPr>
          <a:xfrm>
            <a:off x="1260475" y="685800"/>
            <a:ext cx="5897563" cy="24003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61E3E07-7323-9099-50F2-BCDFC9A535F3}"/>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E3F35EC-808B-2C2A-3849-05C225CEA174}"/>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5B6C7E2-FCC5-5898-DC0A-F6420081C3C4}"/>
              </a:ext>
            </a:extLst>
          </p:cNvPr>
          <p:cNvSpPr>
            <a:spLocks noGrp="1"/>
          </p:cNvSpPr>
          <p:nvPr>
            <p:ph type="dt" sz="half" idx="10"/>
          </p:nvPr>
        </p:nvSpPr>
        <p:spPr/>
        <p:txBody>
          <a:bodyPr/>
          <a:lstStyle/>
          <a:p>
            <a:fld id="{3C9F54F1-FA39-4437-8338-99EF731B097B}" type="datetimeFigureOut">
              <a:rPr lang="nl-NL" smtClean="0"/>
              <a:t>15-1-2026</a:t>
            </a:fld>
            <a:endParaRPr lang="nl-NL"/>
          </a:p>
        </p:txBody>
      </p:sp>
      <p:sp>
        <p:nvSpPr>
          <p:cNvPr id="6" name="Tijdelijke aanduiding voor voettekst 5">
            <a:extLst>
              <a:ext uri="{FF2B5EF4-FFF2-40B4-BE49-F238E27FC236}">
                <a16:creationId xmlns:a16="http://schemas.microsoft.com/office/drawing/2014/main" id="{0BCB870E-5CE3-0037-3EEB-7CC3CC9C16C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7E0AC32-4E5E-1A96-B83A-38A2B6C26CDA}"/>
              </a:ext>
            </a:extLst>
          </p:cNvPr>
          <p:cNvSpPr>
            <a:spLocks noGrp="1"/>
          </p:cNvSpPr>
          <p:nvPr>
            <p:ph type="sldNum" sz="quarter" idx="12"/>
          </p:nvPr>
        </p:nvSpPr>
        <p:spPr/>
        <p:txBody>
          <a:bodyPr/>
          <a:lstStyle/>
          <a:p>
            <a:fld id="{378C8A25-9384-4E57-99BF-A283EEBA7DE2}" type="slidenum">
              <a:rPr lang="nl-NL" smtClean="0"/>
              <a:t>‹nr.›</a:t>
            </a:fld>
            <a:endParaRPr lang="nl-NL"/>
          </a:p>
        </p:txBody>
      </p:sp>
    </p:spTree>
    <p:extLst>
      <p:ext uri="{BB962C8B-B14F-4D97-AF65-F5344CB8AC3E}">
        <p14:creationId xmlns:p14="http://schemas.microsoft.com/office/powerpoint/2010/main" val="4111138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45F589-45FD-E59B-B0CC-424B0E07A09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4CEAC79-166F-9AAD-7112-DE0FF318EFC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B8812C7-86BD-5F87-5DC4-A6D9B234DF34}"/>
              </a:ext>
            </a:extLst>
          </p:cNvPr>
          <p:cNvSpPr>
            <a:spLocks noGrp="1"/>
          </p:cNvSpPr>
          <p:nvPr>
            <p:ph type="dt" sz="half" idx="10"/>
          </p:nvPr>
        </p:nvSpPr>
        <p:spPr/>
        <p:txBody>
          <a:bodyPr/>
          <a:lstStyle/>
          <a:p>
            <a:fld id="{3C9F54F1-FA39-4437-8338-99EF731B097B}" type="datetimeFigureOut">
              <a:rPr lang="nl-NL" smtClean="0"/>
              <a:t>15-1-2026</a:t>
            </a:fld>
            <a:endParaRPr lang="nl-NL"/>
          </a:p>
        </p:txBody>
      </p:sp>
      <p:sp>
        <p:nvSpPr>
          <p:cNvPr id="5" name="Tijdelijke aanduiding voor voettekst 4">
            <a:extLst>
              <a:ext uri="{FF2B5EF4-FFF2-40B4-BE49-F238E27FC236}">
                <a16:creationId xmlns:a16="http://schemas.microsoft.com/office/drawing/2014/main" id="{474A556E-427E-66EF-5D32-F010D22622F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E12EF64-F3BC-2ADD-3E3D-1F436A8364B5}"/>
              </a:ext>
            </a:extLst>
          </p:cNvPr>
          <p:cNvSpPr>
            <a:spLocks noGrp="1"/>
          </p:cNvSpPr>
          <p:nvPr>
            <p:ph type="sldNum" sz="quarter" idx="12"/>
          </p:nvPr>
        </p:nvSpPr>
        <p:spPr/>
        <p:txBody>
          <a:bodyPr/>
          <a:lstStyle/>
          <a:p>
            <a:fld id="{378C8A25-9384-4E57-99BF-A283EEBA7DE2}" type="slidenum">
              <a:rPr lang="nl-NL" smtClean="0"/>
              <a:t>‹nr.›</a:t>
            </a:fld>
            <a:endParaRPr lang="nl-NL"/>
          </a:p>
        </p:txBody>
      </p:sp>
    </p:spTree>
    <p:extLst>
      <p:ext uri="{BB962C8B-B14F-4D97-AF65-F5344CB8AC3E}">
        <p14:creationId xmlns:p14="http://schemas.microsoft.com/office/powerpoint/2010/main" val="4281769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2B1B0E05-43F2-0A18-3713-E671428DE7A5}"/>
              </a:ext>
            </a:extLst>
          </p:cNvPr>
          <p:cNvSpPr>
            <a:spLocks noGrp="1"/>
          </p:cNvSpPr>
          <p:nvPr>
            <p:ph type="title" orient="vert"/>
          </p:nvPr>
        </p:nvSpPr>
        <p:spPr>
          <a:xfrm>
            <a:off x="13087350" y="547688"/>
            <a:ext cx="3943350" cy="8718550"/>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A511538-EEDD-9E27-4855-C3B3E1337E3F}"/>
              </a:ext>
            </a:extLst>
          </p:cNvPr>
          <p:cNvSpPr>
            <a:spLocks noGrp="1"/>
          </p:cNvSpPr>
          <p:nvPr>
            <p:ph type="body" orient="vert" idx="1"/>
          </p:nvPr>
        </p:nvSpPr>
        <p:spPr>
          <a:xfrm>
            <a:off x="1257300" y="547688"/>
            <a:ext cx="11677650" cy="87185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5BD30A5-983D-D064-E2A6-8B341F51541C}"/>
              </a:ext>
            </a:extLst>
          </p:cNvPr>
          <p:cNvSpPr>
            <a:spLocks noGrp="1"/>
          </p:cNvSpPr>
          <p:nvPr>
            <p:ph type="dt" sz="half" idx="10"/>
          </p:nvPr>
        </p:nvSpPr>
        <p:spPr/>
        <p:txBody>
          <a:bodyPr/>
          <a:lstStyle/>
          <a:p>
            <a:fld id="{3C9F54F1-FA39-4437-8338-99EF731B097B}" type="datetimeFigureOut">
              <a:rPr lang="nl-NL" smtClean="0"/>
              <a:t>15-1-2026</a:t>
            </a:fld>
            <a:endParaRPr lang="nl-NL"/>
          </a:p>
        </p:txBody>
      </p:sp>
      <p:sp>
        <p:nvSpPr>
          <p:cNvPr id="5" name="Tijdelijke aanduiding voor voettekst 4">
            <a:extLst>
              <a:ext uri="{FF2B5EF4-FFF2-40B4-BE49-F238E27FC236}">
                <a16:creationId xmlns:a16="http://schemas.microsoft.com/office/drawing/2014/main" id="{14FE3C73-D644-5FDC-4243-7F2E6ADAAC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794E0C-6CA7-BCC3-7A85-E6DD2D3D8707}"/>
              </a:ext>
            </a:extLst>
          </p:cNvPr>
          <p:cNvSpPr>
            <a:spLocks noGrp="1"/>
          </p:cNvSpPr>
          <p:nvPr>
            <p:ph type="sldNum" sz="quarter" idx="12"/>
          </p:nvPr>
        </p:nvSpPr>
        <p:spPr/>
        <p:txBody>
          <a:bodyPr/>
          <a:lstStyle/>
          <a:p>
            <a:fld id="{378C8A25-9384-4E57-99BF-A283EEBA7DE2}" type="slidenum">
              <a:rPr lang="nl-NL" smtClean="0"/>
              <a:t>‹nr.›</a:t>
            </a:fld>
            <a:endParaRPr lang="nl-NL"/>
          </a:p>
        </p:txBody>
      </p:sp>
    </p:spTree>
    <p:extLst>
      <p:ext uri="{BB962C8B-B14F-4D97-AF65-F5344CB8AC3E}">
        <p14:creationId xmlns:p14="http://schemas.microsoft.com/office/powerpoint/2010/main" val="83252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F022544-1028-5C20-5DF9-1073839A39F0}"/>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A0AEC58-8DDB-6591-C49A-0F14C92BC5A1}"/>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9E72AC2-B2D1-A769-BBE4-F618822A00BB}"/>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3C9F54F1-FA39-4437-8338-99EF731B097B}" type="datetimeFigureOut">
              <a:rPr lang="nl-NL" smtClean="0"/>
              <a:t>15-1-2026</a:t>
            </a:fld>
            <a:endParaRPr lang="nl-NL"/>
          </a:p>
        </p:txBody>
      </p:sp>
      <p:sp>
        <p:nvSpPr>
          <p:cNvPr id="5" name="Tijdelijke aanduiding voor voettekst 4">
            <a:extLst>
              <a:ext uri="{FF2B5EF4-FFF2-40B4-BE49-F238E27FC236}">
                <a16:creationId xmlns:a16="http://schemas.microsoft.com/office/drawing/2014/main" id="{F8E53FD1-94BB-98BE-3FEF-E1FC5D8CFFE7}"/>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2235D65-04C5-FD80-EA06-71925270B144}"/>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378C8A25-9384-4E57-99BF-A283EEBA7DE2}" type="slidenum">
              <a:rPr lang="nl-NL" smtClean="0"/>
              <a:t>‹nr.›</a:t>
            </a:fld>
            <a:endParaRPr lang="nl-NL"/>
          </a:p>
        </p:txBody>
      </p:sp>
    </p:spTree>
    <p:extLst>
      <p:ext uri="{BB962C8B-B14F-4D97-AF65-F5344CB8AC3E}">
        <p14:creationId xmlns:p14="http://schemas.microsoft.com/office/powerpoint/2010/main" val="2522054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7.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hyperlink" Target="https://wij-leren.nl/sociogram-tips.php"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7.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hytLW9Qn7JY" TargetMode="Externa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A0350687-DCF7-2BB7-D20F-93286218EB03}"/>
              </a:ext>
            </a:extLst>
          </p:cNvPr>
          <p:cNvPicPr>
            <a:picLocks noChangeAspect="1"/>
          </p:cNvPicPr>
          <p:nvPr/>
        </p:nvPicPr>
        <p:blipFill>
          <a:blip r:embed="rId2"/>
          <a:srcRect t="19"/>
          <a:stretch>
            <a:fillRect/>
          </a:stretch>
        </p:blipFill>
        <p:spPr>
          <a:xfrm>
            <a:off x="20" y="1923"/>
            <a:ext cx="18287980" cy="10285077"/>
          </a:xfrm>
          <a:prstGeom prst="rect">
            <a:avLst/>
          </a:prstGeom>
        </p:spPr>
      </p:pic>
      <p:sp>
        <p:nvSpPr>
          <p:cNvPr id="3" name="TextBox 2">
            <a:extLst>
              <a:ext uri="{FF2B5EF4-FFF2-40B4-BE49-F238E27FC236}">
                <a16:creationId xmlns:a16="http://schemas.microsoft.com/office/drawing/2014/main" id="{DE3E5CD7-1800-520D-BC1F-9D4884E2BD06}"/>
              </a:ext>
            </a:extLst>
          </p:cNvPr>
          <p:cNvSpPr txBox="1"/>
          <p:nvPr/>
        </p:nvSpPr>
        <p:spPr>
          <a:xfrm>
            <a:off x="8368393" y="1306285"/>
            <a:ext cx="7587199" cy="243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0" b="1" err="1">
                <a:latin typeface="Bangers Bold"/>
                <a:ea typeface="Calibri"/>
                <a:cs typeface="Calibri"/>
              </a:rPr>
              <a:t>Transferdag</a:t>
            </a:r>
            <a:r>
              <a:rPr lang="en-US" sz="8000" b="1">
                <a:latin typeface="Bangers Bold"/>
                <a:ea typeface="Calibri"/>
                <a:cs typeface="Calibri"/>
              </a:rPr>
              <a:t> 2</a:t>
            </a:r>
          </a:p>
          <a:p>
            <a:r>
              <a:rPr lang="en-US" sz="5400" err="1">
                <a:latin typeface="Bangers Bold"/>
                <a:ea typeface="Calibri"/>
                <a:cs typeface="Calibri"/>
              </a:rPr>
              <a:t>Pedagogisch</a:t>
            </a:r>
            <a:r>
              <a:rPr lang="en-US" sz="5400">
                <a:latin typeface="Bangers Bold"/>
                <a:ea typeface="Calibri"/>
                <a:cs typeface="Calibri"/>
              </a:rPr>
              <a:t> </a:t>
            </a:r>
            <a:r>
              <a:rPr lang="en-US" sz="5400" err="1">
                <a:latin typeface="Bangers Bold"/>
                <a:ea typeface="Calibri"/>
                <a:cs typeface="Calibri"/>
              </a:rPr>
              <a:t>handelen</a:t>
            </a:r>
            <a:r>
              <a:rPr lang="en-US" sz="5400">
                <a:latin typeface="Bangers Bold"/>
                <a:ea typeface="Calibri"/>
                <a:cs typeface="Calibri"/>
              </a:rPr>
              <a:t> N2</a:t>
            </a:r>
          </a:p>
          <a:p>
            <a:endParaRPr lang="en-US">
              <a:latin typeface="Bangers Bold"/>
              <a:ea typeface="Calibri"/>
              <a:cs typeface="Calibri"/>
            </a:endParaRPr>
          </a:p>
        </p:txBody>
      </p:sp>
      <p:sp>
        <p:nvSpPr>
          <p:cNvPr id="4" name="TextBox 3">
            <a:extLst>
              <a:ext uri="{FF2B5EF4-FFF2-40B4-BE49-F238E27FC236}">
                <a16:creationId xmlns:a16="http://schemas.microsoft.com/office/drawing/2014/main" id="{67CCA90F-7859-A93D-9419-A616EF8437E8}"/>
              </a:ext>
            </a:extLst>
          </p:cNvPr>
          <p:cNvSpPr txBox="1"/>
          <p:nvPr/>
        </p:nvSpPr>
        <p:spPr>
          <a:xfrm>
            <a:off x="8355932" y="3513221"/>
            <a:ext cx="39854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Bangers Bold"/>
                <a:ea typeface="Calibri"/>
                <a:cs typeface="Calibri"/>
              </a:rPr>
              <a:t>21 </a:t>
            </a:r>
            <a:r>
              <a:rPr lang="en-US" sz="2400" dirty="0" err="1">
                <a:latin typeface="Bangers Bold"/>
                <a:ea typeface="Calibri"/>
                <a:cs typeface="Calibri"/>
              </a:rPr>
              <a:t>januari</a:t>
            </a:r>
            <a:r>
              <a:rPr lang="en-US" sz="2400" dirty="0">
                <a:latin typeface="Bangers Bold"/>
                <a:ea typeface="Calibri"/>
                <a:cs typeface="Calibri"/>
              </a:rPr>
              <a:t> 2026</a:t>
            </a:r>
          </a:p>
        </p:txBody>
      </p:sp>
    </p:spTree>
    <p:extLst>
      <p:ext uri="{BB962C8B-B14F-4D97-AF65-F5344CB8AC3E}">
        <p14:creationId xmlns:p14="http://schemas.microsoft.com/office/powerpoint/2010/main" val="3981943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sp>
        <p:nvSpPr>
          <p:cNvPr id="3" name="Freeform 3"/>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grpSp>
        <p:nvGrpSpPr>
          <p:cNvPr id="5" name="Group 5"/>
          <p:cNvGrpSpPr>
            <a:grpSpLocks noChangeAspect="1"/>
          </p:cNvGrpSpPr>
          <p:nvPr/>
        </p:nvGrpSpPr>
        <p:grpSpPr>
          <a:xfrm>
            <a:off x="11993174" y="-862287"/>
            <a:ext cx="11517548" cy="11864254"/>
            <a:chOff x="-46990" y="-72390"/>
            <a:chExt cx="4218940" cy="4345940"/>
          </a:xfrm>
        </p:grpSpPr>
        <p:sp>
          <p:nvSpPr>
            <p:cNvPr id="6" name="Freeform 6"/>
            <p:cNvSpPr/>
            <p:nvPr/>
          </p:nvSpPr>
          <p:spPr>
            <a:xfrm>
              <a:off x="-46990" y="-72390"/>
              <a:ext cx="4218940" cy="4345940"/>
            </a:xfrm>
            <a:custGeom>
              <a:avLst/>
              <a:gdLst/>
              <a:ahLst/>
              <a:cxnLst/>
              <a:rect l="l" t="t" r="r" b="b"/>
              <a:pathLst>
                <a:path w="4218940" h="4345940">
                  <a:moveTo>
                    <a:pt x="471170" y="1262380"/>
                  </a:moveTo>
                  <a:cubicBezTo>
                    <a:pt x="436880" y="1319530"/>
                    <a:pt x="2540" y="890270"/>
                    <a:pt x="52070" y="1285240"/>
                  </a:cubicBezTo>
                  <a:cubicBezTo>
                    <a:pt x="76200" y="1479550"/>
                    <a:pt x="265430" y="1691640"/>
                    <a:pt x="421640" y="1798320"/>
                  </a:cubicBezTo>
                  <a:cubicBezTo>
                    <a:pt x="299720" y="1714500"/>
                    <a:pt x="167640" y="1772920"/>
                    <a:pt x="181610" y="1921510"/>
                  </a:cubicBezTo>
                  <a:cubicBezTo>
                    <a:pt x="190500" y="2021840"/>
                    <a:pt x="241300" y="2127250"/>
                    <a:pt x="295910" y="2209800"/>
                  </a:cubicBezTo>
                  <a:cubicBezTo>
                    <a:pt x="383540" y="2344420"/>
                    <a:pt x="510540" y="2449830"/>
                    <a:pt x="591820" y="2586990"/>
                  </a:cubicBezTo>
                  <a:cubicBezTo>
                    <a:pt x="492760" y="2482850"/>
                    <a:pt x="396240" y="2338070"/>
                    <a:pt x="266700" y="2269490"/>
                  </a:cubicBezTo>
                  <a:cubicBezTo>
                    <a:pt x="13970" y="2132330"/>
                    <a:pt x="0" y="2400300"/>
                    <a:pt x="125730" y="2548890"/>
                  </a:cubicBezTo>
                  <a:cubicBezTo>
                    <a:pt x="331470" y="2790190"/>
                    <a:pt x="524510" y="3037840"/>
                    <a:pt x="697230" y="3303270"/>
                  </a:cubicBezTo>
                  <a:cubicBezTo>
                    <a:pt x="585470" y="3135630"/>
                    <a:pt x="405130" y="2904490"/>
                    <a:pt x="229870" y="2834640"/>
                  </a:cubicBezTo>
                  <a:cubicBezTo>
                    <a:pt x="119380" y="2790190"/>
                    <a:pt x="25400" y="2879090"/>
                    <a:pt x="64770" y="2993390"/>
                  </a:cubicBezTo>
                  <a:cubicBezTo>
                    <a:pt x="115570" y="3138170"/>
                    <a:pt x="275590" y="3232150"/>
                    <a:pt x="369570" y="3346450"/>
                  </a:cubicBezTo>
                  <a:cubicBezTo>
                    <a:pt x="317500" y="3276600"/>
                    <a:pt x="207010" y="3422650"/>
                    <a:pt x="208280" y="3470910"/>
                  </a:cubicBezTo>
                  <a:cubicBezTo>
                    <a:pt x="210820" y="3557270"/>
                    <a:pt x="307340" y="3683000"/>
                    <a:pt x="350520" y="3755390"/>
                  </a:cubicBezTo>
                  <a:cubicBezTo>
                    <a:pt x="468630" y="3950970"/>
                    <a:pt x="617220" y="4137660"/>
                    <a:pt x="811530" y="4260849"/>
                  </a:cubicBezTo>
                  <a:cubicBezTo>
                    <a:pt x="944880" y="4345940"/>
                    <a:pt x="1061720" y="4173220"/>
                    <a:pt x="982980" y="4057649"/>
                  </a:cubicBezTo>
                  <a:cubicBezTo>
                    <a:pt x="1023620" y="4075429"/>
                    <a:pt x="1143000" y="3944620"/>
                    <a:pt x="1135380" y="3935729"/>
                  </a:cubicBezTo>
                  <a:cubicBezTo>
                    <a:pt x="1226820" y="4052570"/>
                    <a:pt x="1264920" y="4057649"/>
                    <a:pt x="1412240" y="4044949"/>
                  </a:cubicBezTo>
                  <a:cubicBezTo>
                    <a:pt x="1466850" y="4112259"/>
                    <a:pt x="1532890" y="4188459"/>
                    <a:pt x="1625600" y="4193540"/>
                  </a:cubicBezTo>
                  <a:cubicBezTo>
                    <a:pt x="2084070" y="4183380"/>
                    <a:pt x="1286510" y="3215640"/>
                    <a:pt x="1215390" y="3027680"/>
                  </a:cubicBezTo>
                  <a:cubicBezTo>
                    <a:pt x="1452880" y="3375660"/>
                    <a:pt x="1739900" y="3682999"/>
                    <a:pt x="1988820" y="4020820"/>
                  </a:cubicBezTo>
                  <a:cubicBezTo>
                    <a:pt x="2045970" y="4098290"/>
                    <a:pt x="2104390" y="4218940"/>
                    <a:pt x="2202180" y="4251960"/>
                  </a:cubicBezTo>
                  <a:cubicBezTo>
                    <a:pt x="2324100" y="4292600"/>
                    <a:pt x="2424430" y="4156710"/>
                    <a:pt x="2363470" y="4048760"/>
                  </a:cubicBezTo>
                  <a:cubicBezTo>
                    <a:pt x="2256790" y="3844290"/>
                    <a:pt x="2119630" y="3653790"/>
                    <a:pt x="2009140" y="3453130"/>
                  </a:cubicBezTo>
                  <a:cubicBezTo>
                    <a:pt x="2127250" y="3590290"/>
                    <a:pt x="2233930" y="3810000"/>
                    <a:pt x="2438400" y="3826510"/>
                  </a:cubicBezTo>
                  <a:cubicBezTo>
                    <a:pt x="2622550" y="3840480"/>
                    <a:pt x="2559050" y="3591560"/>
                    <a:pt x="2567940" y="3590290"/>
                  </a:cubicBezTo>
                  <a:cubicBezTo>
                    <a:pt x="2701290" y="3569970"/>
                    <a:pt x="2830830" y="3569970"/>
                    <a:pt x="2796540" y="3401060"/>
                  </a:cubicBezTo>
                  <a:cubicBezTo>
                    <a:pt x="2874010" y="3473450"/>
                    <a:pt x="2926080" y="3596640"/>
                    <a:pt x="3031490" y="3630930"/>
                  </a:cubicBezTo>
                  <a:cubicBezTo>
                    <a:pt x="3112770" y="3657600"/>
                    <a:pt x="3216910" y="3620770"/>
                    <a:pt x="3234690" y="3530600"/>
                  </a:cubicBezTo>
                  <a:cubicBezTo>
                    <a:pt x="3239770" y="3506470"/>
                    <a:pt x="3214370" y="3356610"/>
                    <a:pt x="3181350" y="3357880"/>
                  </a:cubicBezTo>
                  <a:cubicBezTo>
                    <a:pt x="3365500" y="3360420"/>
                    <a:pt x="3393440" y="3202940"/>
                    <a:pt x="3310890" y="3064510"/>
                  </a:cubicBezTo>
                  <a:cubicBezTo>
                    <a:pt x="3088640" y="2594610"/>
                    <a:pt x="2830830" y="2141220"/>
                    <a:pt x="2542540" y="1708150"/>
                  </a:cubicBezTo>
                  <a:cubicBezTo>
                    <a:pt x="2693670" y="1934210"/>
                    <a:pt x="2880360" y="2142490"/>
                    <a:pt x="3039110" y="2363470"/>
                  </a:cubicBezTo>
                  <a:cubicBezTo>
                    <a:pt x="3188970" y="2571749"/>
                    <a:pt x="3319780" y="2811780"/>
                    <a:pt x="3496310" y="2997199"/>
                  </a:cubicBezTo>
                  <a:cubicBezTo>
                    <a:pt x="3591560" y="3097529"/>
                    <a:pt x="3801110" y="3129279"/>
                    <a:pt x="3808730" y="2942589"/>
                  </a:cubicBezTo>
                  <a:cubicBezTo>
                    <a:pt x="3821430" y="2679699"/>
                    <a:pt x="3661410" y="2473959"/>
                    <a:pt x="3561080" y="2247899"/>
                  </a:cubicBezTo>
                  <a:cubicBezTo>
                    <a:pt x="3646170" y="2368549"/>
                    <a:pt x="3738880" y="2613659"/>
                    <a:pt x="3929380" y="2579370"/>
                  </a:cubicBezTo>
                  <a:cubicBezTo>
                    <a:pt x="4022090" y="2562859"/>
                    <a:pt x="4041140" y="2480309"/>
                    <a:pt x="4019550" y="2399030"/>
                  </a:cubicBezTo>
                  <a:cubicBezTo>
                    <a:pt x="3934460" y="2068830"/>
                    <a:pt x="3749040" y="1775460"/>
                    <a:pt x="3572510" y="1488440"/>
                  </a:cubicBezTo>
                  <a:cubicBezTo>
                    <a:pt x="3573780" y="1487170"/>
                    <a:pt x="3575050" y="1487170"/>
                    <a:pt x="3575050" y="1485900"/>
                  </a:cubicBezTo>
                  <a:cubicBezTo>
                    <a:pt x="3924300" y="1875790"/>
                    <a:pt x="4218940" y="1794510"/>
                    <a:pt x="3967480" y="1244600"/>
                  </a:cubicBezTo>
                  <a:cubicBezTo>
                    <a:pt x="3884930" y="1032510"/>
                    <a:pt x="3774440" y="576580"/>
                    <a:pt x="3503930" y="524510"/>
                  </a:cubicBezTo>
                  <a:cubicBezTo>
                    <a:pt x="3398520" y="504190"/>
                    <a:pt x="3241040" y="591820"/>
                    <a:pt x="3299460" y="716280"/>
                  </a:cubicBezTo>
                  <a:cubicBezTo>
                    <a:pt x="3322320" y="763270"/>
                    <a:pt x="3357880" y="855980"/>
                    <a:pt x="3394710" y="892810"/>
                  </a:cubicBezTo>
                  <a:cubicBezTo>
                    <a:pt x="3102610" y="629920"/>
                    <a:pt x="2857500" y="184150"/>
                    <a:pt x="2454910" y="86360"/>
                  </a:cubicBezTo>
                  <a:cubicBezTo>
                    <a:pt x="2346960" y="78740"/>
                    <a:pt x="2291080" y="193040"/>
                    <a:pt x="2322830" y="285750"/>
                  </a:cubicBezTo>
                  <a:cubicBezTo>
                    <a:pt x="2227580" y="205740"/>
                    <a:pt x="2061210" y="0"/>
                    <a:pt x="1915160" y="96520"/>
                  </a:cubicBezTo>
                  <a:cubicBezTo>
                    <a:pt x="1826260" y="158750"/>
                    <a:pt x="1870710" y="308610"/>
                    <a:pt x="1921510" y="377190"/>
                  </a:cubicBezTo>
                  <a:cubicBezTo>
                    <a:pt x="2254250" y="826770"/>
                    <a:pt x="2586990" y="1276350"/>
                    <a:pt x="2919730" y="1725930"/>
                  </a:cubicBezTo>
                  <a:cubicBezTo>
                    <a:pt x="2574290" y="1272540"/>
                    <a:pt x="2193290" y="834390"/>
                    <a:pt x="1780540" y="440690"/>
                  </a:cubicBezTo>
                  <a:cubicBezTo>
                    <a:pt x="1672590" y="341630"/>
                    <a:pt x="1424940" y="15240"/>
                    <a:pt x="1249680" y="135890"/>
                  </a:cubicBezTo>
                  <a:cubicBezTo>
                    <a:pt x="1016000" y="295910"/>
                    <a:pt x="1503680" y="732790"/>
                    <a:pt x="1602740" y="854710"/>
                  </a:cubicBezTo>
                  <a:cubicBezTo>
                    <a:pt x="1758950" y="1054100"/>
                    <a:pt x="1918970" y="1253490"/>
                    <a:pt x="2057400" y="1464310"/>
                  </a:cubicBezTo>
                  <a:cubicBezTo>
                    <a:pt x="1823720" y="1223010"/>
                    <a:pt x="1275080" y="469900"/>
                    <a:pt x="984250" y="419100"/>
                  </a:cubicBezTo>
                  <a:cubicBezTo>
                    <a:pt x="770890" y="407670"/>
                    <a:pt x="869950" y="675640"/>
                    <a:pt x="955040" y="769620"/>
                  </a:cubicBezTo>
                  <a:cubicBezTo>
                    <a:pt x="855980" y="683260"/>
                    <a:pt x="740410" y="622300"/>
                    <a:pt x="646430" y="727710"/>
                  </a:cubicBezTo>
                  <a:cubicBezTo>
                    <a:pt x="615950" y="762000"/>
                    <a:pt x="595630" y="906780"/>
                    <a:pt x="655320" y="929640"/>
                  </a:cubicBezTo>
                  <a:cubicBezTo>
                    <a:pt x="427990" y="844550"/>
                    <a:pt x="520700" y="1178560"/>
                    <a:pt x="471170" y="1262380"/>
                  </a:cubicBezTo>
                  <a:close/>
                </a:path>
              </a:pathLst>
            </a:custGeom>
            <a:blipFill>
              <a:blip r:embed="rId6">
                <a:alphaModFix amt="87000"/>
              </a:blip>
              <a:stretch>
                <a:fillRect l="1170" t="-19739" r="-1170" b="-23176"/>
              </a:stretch>
            </a:blipFill>
          </p:spPr>
          <p:txBody>
            <a:bodyPr/>
            <a:lstStyle/>
            <a:p>
              <a:endParaRPr lang="nl-NL"/>
            </a:p>
          </p:txBody>
        </p:sp>
      </p:grpSp>
      <p:sp>
        <p:nvSpPr>
          <p:cNvPr id="7" name="TextBox 7"/>
          <p:cNvSpPr txBox="1"/>
          <p:nvPr/>
        </p:nvSpPr>
        <p:spPr>
          <a:xfrm>
            <a:off x="628330" y="505099"/>
            <a:ext cx="11089337" cy="838819"/>
          </a:xfrm>
          <a:prstGeom prst="rect">
            <a:avLst/>
          </a:prstGeom>
        </p:spPr>
        <p:txBody>
          <a:bodyPr lIns="0" tIns="0" rIns="0" bIns="0" rtlCol="0" anchor="t">
            <a:spAutoFit/>
          </a:bodyPr>
          <a:lstStyle/>
          <a:p>
            <a:pPr algn="ctr">
              <a:lnSpc>
                <a:spcPts val="7000"/>
              </a:lnSpc>
            </a:pPr>
            <a:r>
              <a:rPr lang="en-US" sz="5000">
                <a:solidFill>
                  <a:srgbClr val="000000"/>
                </a:solidFill>
                <a:latin typeface="Open Sans 2 Bold"/>
              </a:rPr>
              <a:t>Wat </a:t>
            </a:r>
            <a:r>
              <a:rPr lang="en-US" sz="5000" err="1">
                <a:solidFill>
                  <a:srgbClr val="000000"/>
                </a:solidFill>
                <a:latin typeface="Open Sans 2 Bold"/>
              </a:rPr>
              <a:t>speelt</a:t>
            </a:r>
            <a:r>
              <a:rPr lang="en-US" sz="5000">
                <a:solidFill>
                  <a:srgbClr val="000000"/>
                </a:solidFill>
                <a:latin typeface="Open Sans 2 Bold"/>
              </a:rPr>
              <a:t> er in de </a:t>
            </a:r>
            <a:r>
              <a:rPr lang="en-US" sz="5000" err="1">
                <a:solidFill>
                  <a:srgbClr val="000000"/>
                </a:solidFill>
                <a:latin typeface="Open Sans 2 Bold"/>
              </a:rPr>
              <a:t>groep</a:t>
            </a:r>
            <a:r>
              <a:rPr lang="en-US" sz="5000">
                <a:solidFill>
                  <a:srgbClr val="000000"/>
                </a:solidFill>
                <a:latin typeface="Open Sans 2 Bold"/>
              </a:rPr>
              <a:t>?</a:t>
            </a:r>
          </a:p>
        </p:txBody>
      </p:sp>
      <p:sp>
        <p:nvSpPr>
          <p:cNvPr id="8" name="TextBox 8"/>
          <p:cNvSpPr txBox="1"/>
          <p:nvPr/>
        </p:nvSpPr>
        <p:spPr>
          <a:xfrm>
            <a:off x="653708" y="2041966"/>
            <a:ext cx="11089336" cy="6959982"/>
          </a:xfrm>
          <a:prstGeom prst="rect">
            <a:avLst/>
          </a:prstGeom>
        </p:spPr>
        <p:txBody>
          <a:bodyPr wrap="square" lIns="0" tIns="0" rIns="0" bIns="0" rtlCol="0" anchor="t">
            <a:spAutoFit/>
          </a:bodyPr>
          <a:lstStyle/>
          <a:p>
            <a:pPr>
              <a:lnSpc>
                <a:spcPts val="4200"/>
              </a:lnSpc>
            </a:pPr>
            <a:r>
              <a:rPr lang="en-US" sz="3200">
                <a:solidFill>
                  <a:srgbClr val="000000"/>
                </a:solidFill>
              </a:rPr>
              <a:t>Om </a:t>
            </a:r>
            <a:r>
              <a:rPr lang="en-US" sz="3200" err="1">
                <a:solidFill>
                  <a:srgbClr val="000000"/>
                </a:solidFill>
              </a:rPr>
              <a:t>meer</a:t>
            </a:r>
            <a:r>
              <a:rPr lang="en-US" sz="3200">
                <a:solidFill>
                  <a:srgbClr val="000000"/>
                </a:solidFill>
              </a:rPr>
              <a:t> </a:t>
            </a:r>
            <a:r>
              <a:rPr lang="en-US" sz="3200" err="1">
                <a:solidFill>
                  <a:srgbClr val="000000"/>
                </a:solidFill>
              </a:rPr>
              <a:t>inzicht</a:t>
            </a:r>
            <a:r>
              <a:rPr lang="en-US" sz="3200">
                <a:solidFill>
                  <a:srgbClr val="000000"/>
                </a:solidFill>
              </a:rPr>
              <a:t> </a:t>
            </a:r>
            <a:r>
              <a:rPr lang="en-US" sz="3200" err="1">
                <a:solidFill>
                  <a:srgbClr val="000000"/>
                </a:solidFill>
              </a:rPr>
              <a:t>te</a:t>
            </a:r>
            <a:r>
              <a:rPr lang="en-US" sz="3200">
                <a:solidFill>
                  <a:srgbClr val="000000"/>
                </a:solidFill>
              </a:rPr>
              <a:t> </a:t>
            </a:r>
            <a:r>
              <a:rPr lang="en-US" sz="3200" err="1">
                <a:solidFill>
                  <a:srgbClr val="000000"/>
                </a:solidFill>
              </a:rPr>
              <a:t>krijgen</a:t>
            </a:r>
            <a:r>
              <a:rPr lang="en-US" sz="3200">
                <a:solidFill>
                  <a:srgbClr val="000000"/>
                </a:solidFill>
              </a:rPr>
              <a:t> in de </a:t>
            </a:r>
            <a:r>
              <a:rPr lang="en-US" sz="3200" err="1">
                <a:solidFill>
                  <a:srgbClr val="000000"/>
                </a:solidFill>
              </a:rPr>
              <a:t>groepssituatie</a:t>
            </a:r>
            <a:r>
              <a:rPr lang="en-US" sz="3200">
                <a:solidFill>
                  <a:srgbClr val="000000"/>
                </a:solidFill>
              </a:rPr>
              <a:t>, </a:t>
            </a:r>
            <a:r>
              <a:rPr lang="en-US" sz="3200" err="1">
                <a:solidFill>
                  <a:srgbClr val="000000"/>
                </a:solidFill>
              </a:rPr>
              <a:t>kun</a:t>
            </a:r>
            <a:r>
              <a:rPr lang="en-US" sz="3200">
                <a:solidFill>
                  <a:srgbClr val="000000"/>
                </a:solidFill>
              </a:rPr>
              <a:t> je </a:t>
            </a:r>
            <a:r>
              <a:rPr lang="en-US" sz="3200" err="1">
                <a:solidFill>
                  <a:srgbClr val="000000"/>
                </a:solidFill>
              </a:rPr>
              <a:t>een</a:t>
            </a:r>
            <a:r>
              <a:rPr lang="en-US" sz="3200">
                <a:solidFill>
                  <a:srgbClr val="000000"/>
                </a:solidFill>
              </a:rPr>
              <a:t> sociogram </a:t>
            </a:r>
            <a:r>
              <a:rPr lang="en-US" sz="3200" err="1">
                <a:solidFill>
                  <a:srgbClr val="000000"/>
                </a:solidFill>
              </a:rPr>
              <a:t>uitzetten</a:t>
            </a:r>
            <a:r>
              <a:rPr lang="en-US" sz="3200">
                <a:solidFill>
                  <a:srgbClr val="000000"/>
                </a:solidFill>
              </a:rPr>
              <a:t>.</a:t>
            </a:r>
            <a:endParaRPr lang="en-US" sz="3200">
              <a:solidFill>
                <a:srgbClr val="000000"/>
              </a:solidFill>
              <a:ea typeface="Calibri"/>
              <a:cs typeface="Calibri"/>
            </a:endParaRPr>
          </a:p>
          <a:p>
            <a:pPr>
              <a:lnSpc>
                <a:spcPts val="4200"/>
              </a:lnSpc>
            </a:pPr>
            <a:endParaRPr lang="en-US" sz="3200">
              <a:solidFill>
                <a:srgbClr val="000000"/>
              </a:solidFill>
              <a:ea typeface="Calibri"/>
              <a:cs typeface="Calibri"/>
            </a:endParaRPr>
          </a:p>
          <a:p>
            <a:pPr>
              <a:lnSpc>
                <a:spcPts val="4200"/>
              </a:lnSpc>
            </a:pPr>
            <a:r>
              <a:rPr lang="en-US" sz="3200">
                <a:solidFill>
                  <a:srgbClr val="000000"/>
                </a:solidFill>
              </a:rPr>
              <a:t>Een sociogram </a:t>
            </a:r>
            <a:r>
              <a:rPr lang="en-US" sz="3200" err="1">
                <a:solidFill>
                  <a:srgbClr val="000000"/>
                </a:solidFill>
              </a:rPr>
              <a:t>laat</a:t>
            </a:r>
            <a:r>
              <a:rPr lang="en-US" sz="3200">
                <a:solidFill>
                  <a:srgbClr val="000000"/>
                </a:solidFill>
              </a:rPr>
              <a:t> </a:t>
            </a:r>
            <a:r>
              <a:rPr lang="en-US" sz="3200" err="1">
                <a:solidFill>
                  <a:srgbClr val="000000"/>
                </a:solidFill>
              </a:rPr>
              <a:t>onderlinge</a:t>
            </a:r>
            <a:r>
              <a:rPr lang="en-US" sz="3200">
                <a:solidFill>
                  <a:srgbClr val="000000"/>
                </a:solidFill>
              </a:rPr>
              <a:t> </a:t>
            </a:r>
            <a:r>
              <a:rPr lang="en-US" sz="3200" err="1">
                <a:solidFill>
                  <a:srgbClr val="000000"/>
                </a:solidFill>
              </a:rPr>
              <a:t>relaties</a:t>
            </a:r>
            <a:r>
              <a:rPr lang="en-US" sz="3200">
                <a:solidFill>
                  <a:srgbClr val="000000"/>
                </a:solidFill>
              </a:rPr>
              <a:t> </a:t>
            </a:r>
            <a:r>
              <a:rPr lang="en-US" sz="3200" err="1">
                <a:solidFill>
                  <a:srgbClr val="000000"/>
                </a:solidFill>
              </a:rPr>
              <a:t>zien</a:t>
            </a:r>
            <a:r>
              <a:rPr lang="en-US" sz="3200">
                <a:solidFill>
                  <a:srgbClr val="000000"/>
                </a:solidFill>
              </a:rPr>
              <a:t> </a:t>
            </a:r>
            <a:r>
              <a:rPr lang="en-US" sz="3200" err="1">
                <a:solidFill>
                  <a:srgbClr val="000000"/>
                </a:solidFill>
              </a:rPr>
              <a:t>binnen</a:t>
            </a:r>
            <a:r>
              <a:rPr lang="en-US" sz="3200">
                <a:solidFill>
                  <a:srgbClr val="000000"/>
                </a:solidFill>
              </a:rPr>
              <a:t> </a:t>
            </a:r>
            <a:r>
              <a:rPr lang="en-US" sz="3200" err="1">
                <a:solidFill>
                  <a:srgbClr val="000000"/>
                </a:solidFill>
              </a:rPr>
              <a:t>een</a:t>
            </a:r>
            <a:r>
              <a:rPr lang="en-US" sz="3200">
                <a:solidFill>
                  <a:srgbClr val="000000"/>
                </a:solidFill>
              </a:rPr>
              <a:t> </a:t>
            </a:r>
            <a:r>
              <a:rPr lang="en-US" sz="3200" err="1">
                <a:solidFill>
                  <a:srgbClr val="000000"/>
                </a:solidFill>
              </a:rPr>
              <a:t>groep</a:t>
            </a:r>
            <a:r>
              <a:rPr lang="en-US" sz="3200">
                <a:solidFill>
                  <a:srgbClr val="000000"/>
                </a:solidFill>
              </a:rPr>
              <a:t> </a:t>
            </a:r>
            <a:r>
              <a:rPr lang="en-US" sz="3200" err="1">
                <a:solidFill>
                  <a:srgbClr val="000000"/>
                </a:solidFill>
              </a:rPr>
              <a:t>en</a:t>
            </a:r>
            <a:r>
              <a:rPr lang="en-US" sz="3200">
                <a:solidFill>
                  <a:srgbClr val="000000"/>
                </a:solidFill>
              </a:rPr>
              <a:t> </a:t>
            </a:r>
            <a:r>
              <a:rPr lang="en-US" sz="3200" err="1">
                <a:solidFill>
                  <a:srgbClr val="000000"/>
                </a:solidFill>
              </a:rPr>
              <a:t>kunnen</a:t>
            </a:r>
            <a:r>
              <a:rPr lang="en-US" sz="3200">
                <a:solidFill>
                  <a:srgbClr val="000000"/>
                </a:solidFill>
              </a:rPr>
              <a:t> </a:t>
            </a:r>
            <a:r>
              <a:rPr lang="en-US" sz="3200" err="1">
                <a:solidFill>
                  <a:srgbClr val="000000"/>
                </a:solidFill>
              </a:rPr>
              <a:t>reden</a:t>
            </a:r>
            <a:r>
              <a:rPr lang="en-US" sz="3200">
                <a:solidFill>
                  <a:srgbClr val="000000"/>
                </a:solidFill>
              </a:rPr>
              <a:t> </a:t>
            </a:r>
            <a:r>
              <a:rPr lang="en-US" sz="3200" err="1">
                <a:solidFill>
                  <a:srgbClr val="000000"/>
                </a:solidFill>
              </a:rPr>
              <a:t>zijn</a:t>
            </a:r>
            <a:r>
              <a:rPr lang="en-US" sz="3200">
                <a:solidFill>
                  <a:srgbClr val="000000"/>
                </a:solidFill>
              </a:rPr>
              <a:t> tot </a:t>
            </a:r>
            <a:r>
              <a:rPr lang="en-US" sz="3200" err="1">
                <a:solidFill>
                  <a:srgbClr val="000000"/>
                </a:solidFill>
              </a:rPr>
              <a:t>actie</a:t>
            </a:r>
            <a:r>
              <a:rPr lang="en-US" sz="3200">
                <a:solidFill>
                  <a:srgbClr val="000000"/>
                </a:solidFill>
              </a:rPr>
              <a:t> </a:t>
            </a:r>
            <a:r>
              <a:rPr lang="en-US" sz="3200" err="1">
                <a:solidFill>
                  <a:srgbClr val="000000"/>
                </a:solidFill>
              </a:rPr>
              <a:t>vanuit</a:t>
            </a:r>
            <a:r>
              <a:rPr lang="en-US" sz="3200">
                <a:solidFill>
                  <a:srgbClr val="000000"/>
                </a:solidFill>
              </a:rPr>
              <a:t> de docent.</a:t>
            </a:r>
            <a:endParaRPr lang="en-US" sz="3200">
              <a:solidFill>
                <a:srgbClr val="000000"/>
              </a:solidFill>
              <a:ea typeface="Calibri"/>
              <a:cs typeface="Calibri"/>
            </a:endParaRPr>
          </a:p>
          <a:p>
            <a:pPr>
              <a:lnSpc>
                <a:spcPts val="4200"/>
              </a:lnSpc>
            </a:pPr>
            <a:endParaRPr lang="en-US" sz="3200">
              <a:solidFill>
                <a:srgbClr val="000000"/>
              </a:solidFill>
              <a:ea typeface="Calibri"/>
              <a:cs typeface="Calibri"/>
            </a:endParaRPr>
          </a:p>
          <a:p>
            <a:pPr>
              <a:lnSpc>
                <a:spcPts val="4200"/>
              </a:lnSpc>
            </a:pPr>
            <a:r>
              <a:rPr lang="en-US" sz="3200">
                <a:solidFill>
                  <a:srgbClr val="000000"/>
                </a:solidFill>
              </a:rPr>
              <a:t>De </a:t>
            </a:r>
            <a:r>
              <a:rPr lang="en-US" sz="3200" err="1">
                <a:solidFill>
                  <a:srgbClr val="000000"/>
                </a:solidFill>
              </a:rPr>
              <a:t>vragen</a:t>
            </a:r>
            <a:r>
              <a:rPr lang="en-US" sz="3200">
                <a:solidFill>
                  <a:srgbClr val="000000"/>
                </a:solidFill>
              </a:rPr>
              <a:t> die </a:t>
            </a:r>
            <a:r>
              <a:rPr lang="en-US" sz="3200" err="1">
                <a:solidFill>
                  <a:srgbClr val="000000"/>
                </a:solidFill>
              </a:rPr>
              <a:t>hierbij</a:t>
            </a:r>
            <a:r>
              <a:rPr lang="en-US" sz="3200">
                <a:solidFill>
                  <a:srgbClr val="000000"/>
                </a:solidFill>
              </a:rPr>
              <a:t> </a:t>
            </a:r>
            <a:r>
              <a:rPr lang="en-US" sz="3200" err="1">
                <a:solidFill>
                  <a:srgbClr val="000000"/>
                </a:solidFill>
              </a:rPr>
              <a:t>gesteld</a:t>
            </a:r>
            <a:r>
              <a:rPr lang="en-US" sz="3200">
                <a:solidFill>
                  <a:srgbClr val="000000"/>
                </a:solidFill>
              </a:rPr>
              <a:t> </a:t>
            </a:r>
            <a:r>
              <a:rPr lang="en-US" sz="3200" err="1">
                <a:solidFill>
                  <a:srgbClr val="000000"/>
                </a:solidFill>
              </a:rPr>
              <a:t>worden</a:t>
            </a:r>
            <a:r>
              <a:rPr lang="en-US" sz="3200">
                <a:solidFill>
                  <a:srgbClr val="000000"/>
                </a:solidFill>
              </a:rPr>
              <a:t> </a:t>
            </a:r>
            <a:r>
              <a:rPr lang="en-US" sz="3200" err="1">
                <a:solidFill>
                  <a:srgbClr val="000000"/>
                </a:solidFill>
              </a:rPr>
              <a:t>aan</a:t>
            </a:r>
            <a:r>
              <a:rPr lang="en-US" sz="3200">
                <a:solidFill>
                  <a:srgbClr val="000000"/>
                </a:solidFill>
              </a:rPr>
              <a:t> </a:t>
            </a:r>
            <a:r>
              <a:rPr lang="en-US" sz="3200" err="1">
                <a:solidFill>
                  <a:srgbClr val="000000"/>
                </a:solidFill>
              </a:rPr>
              <a:t>leerlingen</a:t>
            </a:r>
            <a:r>
              <a:rPr lang="en-US" sz="3200">
                <a:solidFill>
                  <a:srgbClr val="000000"/>
                </a:solidFill>
              </a:rPr>
              <a:t> </a:t>
            </a:r>
            <a:r>
              <a:rPr lang="en-US" sz="3200" err="1">
                <a:solidFill>
                  <a:srgbClr val="000000"/>
                </a:solidFill>
              </a:rPr>
              <a:t>slaan</a:t>
            </a:r>
            <a:r>
              <a:rPr lang="en-US" sz="3200">
                <a:solidFill>
                  <a:srgbClr val="000000"/>
                </a:solidFill>
              </a:rPr>
              <a:t> </a:t>
            </a:r>
            <a:r>
              <a:rPr lang="en-US" sz="3200" err="1">
                <a:solidFill>
                  <a:srgbClr val="000000"/>
                </a:solidFill>
              </a:rPr>
              <a:t>zowel</a:t>
            </a:r>
            <a:r>
              <a:rPr lang="en-US" sz="3200">
                <a:solidFill>
                  <a:srgbClr val="000000"/>
                </a:solidFill>
              </a:rPr>
              <a:t> op </a:t>
            </a:r>
            <a:r>
              <a:rPr lang="en-US" sz="3200" err="1">
                <a:solidFill>
                  <a:srgbClr val="000000"/>
                </a:solidFill>
              </a:rPr>
              <a:t>sociale</a:t>
            </a:r>
            <a:r>
              <a:rPr lang="en-US" sz="3200">
                <a:solidFill>
                  <a:srgbClr val="000000"/>
                </a:solidFill>
              </a:rPr>
              <a:t> </a:t>
            </a:r>
            <a:r>
              <a:rPr lang="en-US" sz="3200" err="1">
                <a:solidFill>
                  <a:srgbClr val="000000"/>
                </a:solidFill>
              </a:rPr>
              <a:t>als</a:t>
            </a:r>
            <a:r>
              <a:rPr lang="en-US" sz="3200">
                <a:solidFill>
                  <a:srgbClr val="000000"/>
                </a:solidFill>
              </a:rPr>
              <a:t> </a:t>
            </a:r>
            <a:r>
              <a:rPr lang="en-US" sz="3200" err="1">
                <a:solidFill>
                  <a:srgbClr val="000000"/>
                </a:solidFill>
              </a:rPr>
              <a:t>professionele</a:t>
            </a:r>
            <a:r>
              <a:rPr lang="en-US" sz="3200">
                <a:solidFill>
                  <a:srgbClr val="000000"/>
                </a:solidFill>
              </a:rPr>
              <a:t> </a:t>
            </a:r>
            <a:r>
              <a:rPr lang="en-US" sz="3200" err="1">
                <a:solidFill>
                  <a:srgbClr val="000000"/>
                </a:solidFill>
              </a:rPr>
              <a:t>aspecten</a:t>
            </a:r>
            <a:r>
              <a:rPr lang="en-US" sz="3200">
                <a:solidFill>
                  <a:srgbClr val="000000"/>
                </a:solidFill>
              </a:rPr>
              <a:t> (met </a:t>
            </a:r>
            <a:r>
              <a:rPr lang="en-US" sz="3200" err="1">
                <a:solidFill>
                  <a:srgbClr val="000000"/>
                </a:solidFill>
              </a:rPr>
              <a:t>wie</a:t>
            </a:r>
            <a:r>
              <a:rPr lang="en-US" sz="3200">
                <a:solidFill>
                  <a:srgbClr val="000000"/>
                </a:solidFill>
              </a:rPr>
              <a:t> </a:t>
            </a:r>
            <a:r>
              <a:rPr lang="en-US" sz="3200" err="1">
                <a:solidFill>
                  <a:srgbClr val="000000"/>
                </a:solidFill>
              </a:rPr>
              <a:t>speel</a:t>
            </a:r>
            <a:r>
              <a:rPr lang="en-US" sz="3200">
                <a:solidFill>
                  <a:srgbClr val="000000"/>
                </a:solidFill>
              </a:rPr>
              <a:t>/</a:t>
            </a:r>
            <a:r>
              <a:rPr lang="en-US" sz="3200" err="1">
                <a:solidFill>
                  <a:srgbClr val="000000"/>
                </a:solidFill>
              </a:rPr>
              <a:t>werk</a:t>
            </a:r>
            <a:r>
              <a:rPr lang="en-US" sz="3200">
                <a:solidFill>
                  <a:srgbClr val="000000"/>
                </a:solidFill>
              </a:rPr>
              <a:t> je </a:t>
            </a:r>
            <a:r>
              <a:rPr lang="en-US" sz="3200" err="1">
                <a:solidFill>
                  <a:srgbClr val="000000"/>
                </a:solidFill>
              </a:rPr>
              <a:t>liever</a:t>
            </a:r>
            <a:r>
              <a:rPr lang="en-US" sz="3200">
                <a:solidFill>
                  <a:srgbClr val="000000"/>
                </a:solidFill>
              </a:rPr>
              <a:t> </a:t>
            </a:r>
            <a:r>
              <a:rPr lang="en-US" sz="3200" err="1">
                <a:solidFill>
                  <a:srgbClr val="000000"/>
                </a:solidFill>
              </a:rPr>
              <a:t>samen</a:t>
            </a:r>
            <a:r>
              <a:rPr lang="en-US" sz="3200">
                <a:solidFill>
                  <a:srgbClr val="000000"/>
                </a:solidFill>
              </a:rPr>
              <a:t>?)</a:t>
            </a:r>
            <a:endParaRPr lang="en-US" sz="3200">
              <a:solidFill>
                <a:srgbClr val="000000"/>
              </a:solidFill>
              <a:ea typeface="Calibri"/>
              <a:cs typeface="Calibri"/>
            </a:endParaRPr>
          </a:p>
          <a:p>
            <a:pPr>
              <a:lnSpc>
                <a:spcPts val="4200"/>
              </a:lnSpc>
            </a:pPr>
            <a:endParaRPr lang="en-US" sz="3200">
              <a:solidFill>
                <a:srgbClr val="000000"/>
              </a:solidFill>
              <a:ea typeface="Calibri"/>
              <a:cs typeface="Calibri"/>
            </a:endParaRPr>
          </a:p>
          <a:p>
            <a:pPr>
              <a:lnSpc>
                <a:spcPts val="4200"/>
              </a:lnSpc>
            </a:pPr>
            <a:r>
              <a:rPr lang="en-US" sz="3200">
                <a:solidFill>
                  <a:srgbClr val="000000"/>
                </a:solidFill>
              </a:rPr>
              <a:t>De </a:t>
            </a:r>
            <a:r>
              <a:rPr lang="en-US" sz="3200" err="1">
                <a:solidFill>
                  <a:srgbClr val="000000"/>
                </a:solidFill>
              </a:rPr>
              <a:t>uitkomsten</a:t>
            </a:r>
            <a:r>
              <a:rPr lang="en-US" sz="3200">
                <a:solidFill>
                  <a:srgbClr val="000000"/>
                </a:solidFill>
              </a:rPr>
              <a:t> van </a:t>
            </a:r>
            <a:r>
              <a:rPr lang="en-US" sz="3200" err="1">
                <a:solidFill>
                  <a:srgbClr val="000000"/>
                </a:solidFill>
              </a:rPr>
              <a:t>een</a:t>
            </a:r>
            <a:r>
              <a:rPr lang="en-US" sz="3200">
                <a:solidFill>
                  <a:srgbClr val="000000"/>
                </a:solidFill>
              </a:rPr>
              <a:t> sociogram </a:t>
            </a:r>
            <a:r>
              <a:rPr lang="en-US" sz="3200" err="1">
                <a:solidFill>
                  <a:srgbClr val="000000"/>
                </a:solidFill>
              </a:rPr>
              <a:t>kunnen</a:t>
            </a:r>
            <a:r>
              <a:rPr lang="en-US" sz="3200">
                <a:solidFill>
                  <a:srgbClr val="000000"/>
                </a:solidFill>
              </a:rPr>
              <a:t> </a:t>
            </a:r>
            <a:r>
              <a:rPr lang="en-US" sz="3200" err="1">
                <a:solidFill>
                  <a:srgbClr val="000000"/>
                </a:solidFill>
              </a:rPr>
              <a:t>verrassend</a:t>
            </a:r>
            <a:r>
              <a:rPr lang="en-US" sz="3200">
                <a:solidFill>
                  <a:srgbClr val="000000"/>
                </a:solidFill>
              </a:rPr>
              <a:t> </a:t>
            </a:r>
            <a:r>
              <a:rPr lang="en-US" sz="3200" err="1">
                <a:solidFill>
                  <a:srgbClr val="000000"/>
                </a:solidFill>
              </a:rPr>
              <a:t>zijn</a:t>
            </a:r>
            <a:r>
              <a:rPr lang="en-US" sz="3200">
                <a:solidFill>
                  <a:srgbClr val="000000"/>
                </a:solidFill>
              </a:rPr>
              <a:t>!</a:t>
            </a:r>
            <a:endParaRPr lang="en-US" sz="3200">
              <a:solidFill>
                <a:srgbClr val="000000"/>
              </a:solidFill>
              <a:ea typeface="Calibri"/>
              <a:cs typeface="Calibri"/>
            </a:endParaRPr>
          </a:p>
          <a:p>
            <a:pPr>
              <a:lnSpc>
                <a:spcPts val="4200"/>
              </a:lnSpc>
            </a:pPr>
            <a:endParaRPr lang="en-US" sz="2800">
              <a:solidFill>
                <a:srgbClr val="000000"/>
              </a:solidFill>
              <a:ea typeface="Calibri"/>
              <a:cs typeface="Calibri"/>
            </a:endParaRPr>
          </a:p>
          <a:p>
            <a:pPr algn="ctr">
              <a:lnSpc>
                <a:spcPts val="4200"/>
              </a:lnSpc>
            </a:pPr>
            <a:endParaRPr lang="en-US" sz="2800">
              <a:solidFill>
                <a:srgbClr val="000000"/>
              </a:solidFill>
              <a:latin typeface="Open Sans 2 Bold"/>
              <a:ea typeface="Open Sans 2 Bold"/>
              <a:cs typeface="Open Sans 2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grpSp>
        <p:nvGrpSpPr>
          <p:cNvPr id="2" name="Group 2"/>
          <p:cNvGrpSpPr/>
          <p:nvPr/>
        </p:nvGrpSpPr>
        <p:grpSpPr>
          <a:xfrm>
            <a:off x="-3950263" y="803081"/>
            <a:ext cx="24290298" cy="1619865"/>
            <a:chOff x="0" y="0"/>
            <a:chExt cx="2354408" cy="157010"/>
          </a:xfrm>
        </p:grpSpPr>
        <p:sp>
          <p:nvSpPr>
            <p:cNvPr id="3" name="Freeform 3"/>
            <p:cNvSpPr/>
            <p:nvPr/>
          </p:nvSpPr>
          <p:spPr>
            <a:xfrm>
              <a:off x="0" y="0"/>
              <a:ext cx="2354408" cy="157010"/>
            </a:xfrm>
            <a:custGeom>
              <a:avLst/>
              <a:gdLst/>
              <a:ahLst/>
              <a:cxnLst/>
              <a:rect l="l" t="t" r="r" b="b"/>
              <a:pathLst>
                <a:path w="2354408" h="157010">
                  <a:moveTo>
                    <a:pt x="2151208" y="0"/>
                  </a:moveTo>
                  <a:lnTo>
                    <a:pt x="0" y="0"/>
                  </a:lnTo>
                  <a:lnTo>
                    <a:pt x="203200" y="157010"/>
                  </a:lnTo>
                  <a:lnTo>
                    <a:pt x="2354408" y="157010"/>
                  </a:lnTo>
                  <a:lnTo>
                    <a:pt x="2151208"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4" name="TextBox 4"/>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 name="TextBox 5"/>
          <p:cNvSpPr txBox="1"/>
          <p:nvPr/>
        </p:nvSpPr>
        <p:spPr>
          <a:xfrm>
            <a:off x="1713604" y="1170344"/>
            <a:ext cx="19712149" cy="841897"/>
          </a:xfrm>
          <a:prstGeom prst="rect">
            <a:avLst/>
          </a:prstGeom>
        </p:spPr>
        <p:txBody>
          <a:bodyPr wrap="square" lIns="0" tIns="0" rIns="0" bIns="0" rtlCol="0" anchor="t">
            <a:spAutoFit/>
          </a:bodyPr>
          <a:lstStyle/>
          <a:p>
            <a:pPr>
              <a:lnSpc>
                <a:spcPts val="6900"/>
              </a:lnSpc>
              <a:spcBef>
                <a:spcPct val="0"/>
              </a:spcBef>
            </a:pPr>
            <a:r>
              <a:rPr lang="en-US" sz="4500" spc="40" err="1">
                <a:solidFill>
                  <a:srgbClr val="FFFFFF"/>
                </a:solidFill>
                <a:latin typeface="Archivo Black"/>
              </a:rPr>
              <a:t>Analyseer</a:t>
            </a:r>
            <a:r>
              <a:rPr lang="en-US" sz="4500" spc="40">
                <a:solidFill>
                  <a:srgbClr val="FFFFFF"/>
                </a:solidFill>
                <a:latin typeface="Archivo Black"/>
              </a:rPr>
              <a:t> de </a:t>
            </a:r>
            <a:r>
              <a:rPr lang="en-US" sz="4500" spc="40" err="1">
                <a:solidFill>
                  <a:srgbClr val="FFFFFF"/>
                </a:solidFill>
                <a:latin typeface="Archivo Black"/>
              </a:rPr>
              <a:t>uitkomsten</a:t>
            </a:r>
            <a:r>
              <a:rPr lang="en-US" sz="4500" spc="40">
                <a:solidFill>
                  <a:srgbClr val="FFFFFF"/>
                </a:solidFill>
                <a:latin typeface="Archivo Black"/>
              </a:rPr>
              <a:t> van </a:t>
            </a:r>
            <a:r>
              <a:rPr lang="en-US" sz="4500" spc="40" err="1">
                <a:solidFill>
                  <a:srgbClr val="FFFFFF"/>
                </a:solidFill>
                <a:latin typeface="Archivo Black"/>
              </a:rPr>
              <a:t>jouw</a:t>
            </a:r>
            <a:r>
              <a:rPr lang="en-US" sz="4500" spc="40">
                <a:solidFill>
                  <a:srgbClr val="FFFFFF"/>
                </a:solidFill>
                <a:latin typeface="Archivo Black"/>
              </a:rPr>
              <a:t> sociogram!</a:t>
            </a:r>
          </a:p>
        </p:txBody>
      </p:sp>
      <p:sp>
        <p:nvSpPr>
          <p:cNvPr id="6" name="TextBox 6"/>
          <p:cNvSpPr txBox="1"/>
          <p:nvPr/>
        </p:nvSpPr>
        <p:spPr>
          <a:xfrm>
            <a:off x="1952832" y="3124995"/>
            <a:ext cx="14382336" cy="4885633"/>
          </a:xfrm>
          <a:prstGeom prst="rect">
            <a:avLst/>
          </a:prstGeom>
        </p:spPr>
        <p:txBody>
          <a:bodyPr lIns="0" tIns="0" rIns="0" bIns="0" rtlCol="0" anchor="t">
            <a:spAutoFit/>
          </a:bodyPr>
          <a:lstStyle/>
          <a:p>
            <a:pPr>
              <a:lnSpc>
                <a:spcPts val="4760"/>
              </a:lnSpc>
              <a:spcBef>
                <a:spcPct val="0"/>
              </a:spcBef>
            </a:pPr>
            <a:r>
              <a:rPr lang="en-US" sz="3600">
                <a:solidFill>
                  <a:srgbClr val="000000"/>
                </a:solidFill>
                <a:ea typeface="Open Sans" panose="020B0606030504020204" pitchFamily="34" charset="0"/>
                <a:cs typeface="Open Sans" panose="020B0606030504020204" pitchFamily="34" charset="0"/>
              </a:rPr>
              <a:t>Om de </a:t>
            </a:r>
            <a:r>
              <a:rPr lang="en-US" sz="3600" err="1">
                <a:solidFill>
                  <a:srgbClr val="000000"/>
                </a:solidFill>
                <a:ea typeface="Open Sans" panose="020B0606030504020204" pitchFamily="34" charset="0"/>
                <a:cs typeface="Open Sans" panose="020B0606030504020204" pitchFamily="34" charset="0"/>
              </a:rPr>
              <a:t>resultaten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te</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analyseren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en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er</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vervolgacties</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aan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te</a:t>
            </a:r>
            <a:r>
              <a:rPr lang="en-US" sz="3600">
                <a:solidFill>
                  <a:srgbClr val="000000"/>
                </a:solidFill>
                <a:ea typeface="Open Sans" panose="020B0606030504020204" pitchFamily="34" charset="0"/>
                <a:cs typeface="Open Sans" panose="020B0606030504020204" pitchFamily="34" charset="0"/>
              </a:rPr>
              <a:t> </a:t>
            </a:r>
          </a:p>
          <a:p>
            <a:pPr>
              <a:lnSpc>
                <a:spcPts val="4760"/>
              </a:lnSpc>
              <a:spcBef>
                <a:spcPct val="0"/>
              </a:spcBef>
            </a:pPr>
            <a:r>
              <a:rPr lang="en-US" sz="3600" err="1">
                <a:solidFill>
                  <a:srgbClr val="000000"/>
                </a:solidFill>
                <a:ea typeface="Open Sans" panose="020B0606030504020204" pitchFamily="34" charset="0"/>
                <a:cs typeface="Open Sans" panose="020B0606030504020204" pitchFamily="34" charset="0"/>
              </a:rPr>
              <a:t>koppelen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kun</a:t>
            </a:r>
            <a:r>
              <a:rPr lang="en-US" sz="3600">
                <a:solidFill>
                  <a:srgbClr val="000000"/>
                </a:solidFill>
                <a:ea typeface="Open Sans" panose="020B0606030504020204" pitchFamily="34" charset="0"/>
                <a:cs typeface="Open Sans" panose="020B0606030504020204" pitchFamily="34" charset="0"/>
              </a:rPr>
              <a:t> je </a:t>
            </a:r>
            <a:r>
              <a:rPr lang="en-US" sz="3600" err="1">
                <a:solidFill>
                  <a:srgbClr val="000000"/>
                </a:solidFill>
                <a:ea typeface="Open Sans" panose="020B0606030504020204" pitchFamily="34" charset="0"/>
                <a:cs typeface="Open Sans" panose="020B0606030504020204" pitchFamily="34" charset="0"/>
              </a:rPr>
              <a:t>gebruik</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maken</a:t>
            </a:r>
            <a:r>
              <a:rPr lang="en-US" sz="3600">
                <a:solidFill>
                  <a:srgbClr val="000000"/>
                </a:solidFill>
                <a:ea typeface="Open Sans" panose="020B0606030504020204" pitchFamily="34" charset="0"/>
                <a:cs typeface="Open Sans" panose="020B0606030504020204" pitchFamily="34" charset="0"/>
              </a:rPr>
              <a:t> van:</a:t>
            </a:r>
          </a:p>
          <a:p>
            <a:pPr>
              <a:lnSpc>
                <a:spcPts val="4760"/>
              </a:lnSpc>
              <a:spcBef>
                <a:spcPct val="0"/>
              </a:spcBef>
            </a:pPr>
            <a:endParaRPr lang="en-US" sz="3600">
              <a:solidFill>
                <a:srgbClr val="000000"/>
              </a:solidFill>
              <a:ea typeface="Open Sans" panose="020B0606030504020204" pitchFamily="34" charset="0"/>
              <a:cs typeface="Open Sans" panose="020B0606030504020204" pitchFamily="34" charset="0"/>
            </a:endParaRPr>
          </a:p>
          <a:p>
            <a:pPr marL="734061" lvl="1" indent="-367031">
              <a:lnSpc>
                <a:spcPts val="4760"/>
              </a:lnSpc>
              <a:spcBef>
                <a:spcPct val="0"/>
              </a:spcBef>
              <a:buFont typeface="Arial"/>
              <a:buChar char="•"/>
            </a:pPr>
            <a:r>
              <a:rPr lang="nl-NL" sz="3600">
                <a:ea typeface="Open Sans" panose="020B0606030504020204" pitchFamily="34" charset="0"/>
                <a:cs typeface="Open Sans" panose="020B0606030504020204" pitchFamily="34" charset="0"/>
                <a:hlinkClick r:id="rId3"/>
              </a:rPr>
              <a:t>Sociogram: inzicht in sociale relaties en tips voor de leerkracht (wij-leren.nl)</a:t>
            </a:r>
            <a:endParaRPr lang="nl-NL" sz="3600">
              <a:ea typeface="Open Sans" panose="020B0606030504020204" pitchFamily="34" charset="0"/>
              <a:cs typeface="Open Sans" panose="020B0606030504020204" pitchFamily="34" charset="0"/>
            </a:endParaRPr>
          </a:p>
          <a:p>
            <a:pPr marL="734061" lvl="1" indent="-367031">
              <a:lnSpc>
                <a:spcPts val="4760"/>
              </a:lnSpc>
              <a:spcBef>
                <a:spcPct val="0"/>
              </a:spcBef>
              <a:buFont typeface="Arial"/>
              <a:buChar char="•"/>
            </a:pPr>
            <a:r>
              <a:rPr lang="en-US" sz="3600" err="1">
                <a:solidFill>
                  <a:srgbClr val="000000"/>
                </a:solidFill>
                <a:ea typeface="Open Sans" panose="020B0606030504020204" pitchFamily="34" charset="0"/>
                <a:cs typeface="Open Sans" panose="020B0606030504020204" pitchFamily="34" charset="0"/>
              </a:rPr>
              <a:t>Hier</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staat</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uitgelegd</a:t>
            </a:r>
            <a:r>
              <a:rPr lang="en-US" sz="3600">
                <a:solidFill>
                  <a:srgbClr val="000000"/>
                </a:solidFill>
                <a:ea typeface="Open Sans" panose="020B0606030504020204" pitchFamily="34" charset="0"/>
                <a:cs typeface="Open Sans" panose="020B0606030504020204" pitchFamily="34" charset="0"/>
              </a:rPr>
              <a:t> hoe je </a:t>
            </a:r>
            <a:r>
              <a:rPr lang="en-US" sz="3600" err="1">
                <a:solidFill>
                  <a:srgbClr val="000000"/>
                </a:solidFill>
                <a:ea typeface="Open Sans" panose="020B0606030504020204" pitchFamily="34" charset="0"/>
                <a:cs typeface="Open Sans" panose="020B0606030504020204" pitchFamily="34" charset="0"/>
              </a:rPr>
              <a:t>een</a:t>
            </a:r>
            <a:r>
              <a:rPr lang="en-US" sz="3600">
                <a:solidFill>
                  <a:srgbClr val="000000"/>
                </a:solidFill>
                <a:ea typeface="Open Sans" panose="020B0606030504020204" pitchFamily="34" charset="0"/>
                <a:cs typeface="Open Sans" panose="020B0606030504020204" pitchFamily="34" charset="0"/>
              </a:rPr>
              <a:t> sociogram </a:t>
            </a:r>
            <a:r>
              <a:rPr lang="en-US" sz="3600" err="1">
                <a:solidFill>
                  <a:srgbClr val="000000"/>
                </a:solidFill>
                <a:ea typeface="Open Sans" panose="020B0606030504020204" pitchFamily="34" charset="0"/>
                <a:cs typeface="Open Sans" panose="020B0606030504020204" pitchFamily="34" charset="0"/>
              </a:rPr>
              <a:t>moet</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lezen</a:t>
            </a:r>
            <a:endParaRPr lang="en-US" sz="3600">
              <a:solidFill>
                <a:srgbClr val="000000"/>
              </a:solidFill>
              <a:ea typeface="Open Sans" panose="020B0606030504020204" pitchFamily="34" charset="0"/>
              <a:cs typeface="Open Sans" panose="020B0606030504020204" pitchFamily="34" charset="0"/>
            </a:endParaRPr>
          </a:p>
          <a:p>
            <a:pPr marL="734061" lvl="1" indent="-367031">
              <a:lnSpc>
                <a:spcPts val="4760"/>
              </a:lnSpc>
              <a:spcBef>
                <a:spcPct val="0"/>
              </a:spcBef>
              <a:buFont typeface="Arial"/>
              <a:buChar char="•"/>
            </a:pPr>
            <a:r>
              <a:rPr lang="en-US" sz="3600" err="1">
                <a:solidFill>
                  <a:srgbClr val="000000"/>
                </a:solidFill>
                <a:ea typeface="Open Sans" panose="020B0606030504020204" pitchFamily="34" charset="0"/>
                <a:cs typeface="Open Sans" panose="020B0606030504020204" pitchFamily="34" charset="0"/>
              </a:rPr>
              <a:t>Hier</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staat</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uitgelegd</a:t>
            </a:r>
            <a:r>
              <a:rPr lang="en-US" sz="3600">
                <a:solidFill>
                  <a:srgbClr val="000000"/>
                </a:solidFill>
                <a:ea typeface="Open Sans" panose="020B0606030504020204" pitchFamily="34" charset="0"/>
                <a:cs typeface="Open Sans" panose="020B0606030504020204" pitchFamily="34" charset="0"/>
              </a:rPr>
              <a:t> hoe je </a:t>
            </a:r>
            <a:r>
              <a:rPr lang="en-US" sz="3600" err="1">
                <a:solidFill>
                  <a:srgbClr val="000000"/>
                </a:solidFill>
                <a:ea typeface="Open Sans" panose="020B0606030504020204" pitchFamily="34" charset="0"/>
                <a:cs typeface="Open Sans" panose="020B0606030504020204" pitchFamily="34" charset="0"/>
              </a:rPr>
              <a:t>vervolgens</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kunt</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doorpakken</a:t>
            </a:r>
            <a:r>
              <a:rPr lang="en-US" sz="3600">
                <a:solidFill>
                  <a:srgbClr val="000000"/>
                </a:solidFill>
                <a:ea typeface="Open Sans" panose="020B0606030504020204" pitchFamily="34" charset="0"/>
                <a:cs typeface="Open Sans" panose="020B0606030504020204" pitchFamily="34" charset="0"/>
              </a:rPr>
              <a:t> op de </a:t>
            </a:r>
            <a:r>
              <a:rPr lang="en-US" sz="3600" err="1">
                <a:solidFill>
                  <a:srgbClr val="000000"/>
                </a:solidFill>
                <a:ea typeface="Open Sans" panose="020B0606030504020204" pitchFamily="34" charset="0"/>
                <a:cs typeface="Open Sans" panose="020B0606030504020204" pitchFamily="34" charset="0"/>
              </a:rPr>
              <a:t>uitkomsten</a:t>
            </a:r>
            <a:r>
              <a:rPr lang="en-US" sz="3600">
                <a:solidFill>
                  <a:srgbClr val="000000"/>
                </a:solidFill>
                <a:ea typeface="Open Sans" panose="020B0606030504020204" pitchFamily="34" charset="0"/>
                <a:cs typeface="Open Sans" panose="020B0606030504020204" pitchFamily="34" charset="0"/>
              </a:rPr>
              <a:t> (wat doe je </a:t>
            </a:r>
            <a:r>
              <a:rPr lang="en-US" sz="3600" err="1">
                <a:solidFill>
                  <a:srgbClr val="000000"/>
                </a:solidFill>
                <a:ea typeface="Open Sans" panose="020B0606030504020204" pitchFamily="34" charset="0"/>
                <a:cs typeface="Open Sans" panose="020B0606030504020204" pitchFamily="34" charset="0"/>
              </a:rPr>
              <a:t>bijvoorbeeld</a:t>
            </a:r>
            <a:r>
              <a:rPr lang="en-US" sz="3600">
                <a:solidFill>
                  <a:srgbClr val="000000"/>
                </a:solidFill>
                <a:ea typeface="Open Sans" panose="020B0606030504020204" pitchFamily="34" charset="0"/>
                <a:cs typeface="Open Sans" panose="020B0606030504020204" pitchFamily="34" charset="0"/>
              </a:rPr>
              <a:t> met </a:t>
            </a:r>
            <a:r>
              <a:rPr lang="en-US" sz="3600" err="1">
                <a:solidFill>
                  <a:srgbClr val="000000"/>
                </a:solidFill>
                <a:ea typeface="Open Sans" panose="020B0606030504020204" pitchFamily="34" charset="0"/>
                <a:cs typeface="Open Sans" panose="020B0606030504020204" pitchFamily="34" charset="0"/>
              </a:rPr>
              <a:t>een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leerling</a:t>
            </a:r>
            <a:r>
              <a:rPr lang="en-US" sz="3600">
                <a:solidFill>
                  <a:srgbClr val="000000"/>
                </a:solidFill>
                <a:ea typeface="Open Sans" panose="020B0606030504020204" pitchFamily="34" charset="0"/>
                <a:cs typeface="Open Sans" panose="020B0606030504020204" pitchFamily="34" charset="0"/>
              </a:rPr>
              <a:t> die </a:t>
            </a:r>
            <a:r>
              <a:rPr lang="en-US" sz="3600" err="1">
                <a:solidFill>
                  <a:srgbClr val="000000"/>
                </a:solidFill>
                <a:ea typeface="Open Sans" panose="020B0606030504020204" pitchFamily="34" charset="0"/>
                <a:cs typeface="Open Sans" panose="020B0606030504020204" pitchFamily="34" charset="0"/>
              </a:rPr>
              <a:t>buitengesloten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wordt</a:t>
            </a:r>
            <a:r>
              <a:rPr lang="en-US" sz="3600">
                <a:solidFill>
                  <a:srgbClr val="000000"/>
                </a:solidFill>
                <a:ea typeface="Open Sans" panose="020B0606030504020204" pitchFamily="34" charset="0"/>
                <a:cs typeface="Open Sans" panose="020B0606030504020204" pitchFamily="34" charset="0"/>
              </a:rPr>
              <a:t>?)</a:t>
            </a:r>
          </a:p>
        </p:txBody>
      </p:sp>
      <p:sp>
        <p:nvSpPr>
          <p:cNvPr id="12" name="Freeform 4">
            <a:extLst>
              <a:ext uri="{FF2B5EF4-FFF2-40B4-BE49-F238E27FC236}">
                <a16:creationId xmlns:a16="http://schemas.microsoft.com/office/drawing/2014/main" id="{C064D44E-B4D3-4642-39DE-C476F527E148}"/>
              </a:ext>
            </a:extLst>
          </p:cNvPr>
          <p:cNvSpPr/>
          <p:nvPr/>
        </p:nvSpPr>
        <p:spPr>
          <a:xfrm rot="5400000">
            <a:off x="-2643754" y="915839"/>
            <a:ext cx="6725513" cy="1468333"/>
          </a:xfrm>
          <a:custGeom>
            <a:avLst/>
            <a:gdLst/>
            <a:ahLst/>
            <a:cxnLst/>
            <a:rect l="l" t="t" r="r" b="b"/>
            <a:pathLst>
              <a:path w="1560186" h="218865">
                <a:moveTo>
                  <a:pt x="1356986" y="0"/>
                </a:moveTo>
                <a:lnTo>
                  <a:pt x="0" y="0"/>
                </a:lnTo>
                <a:lnTo>
                  <a:pt x="203200" y="218865"/>
                </a:lnTo>
                <a:lnTo>
                  <a:pt x="1560186" y="218865"/>
                </a:lnTo>
                <a:lnTo>
                  <a:pt x="1356986" y="0"/>
                </a:lnTo>
                <a:close/>
              </a:path>
            </a:pathLst>
          </a:custGeom>
          <a:solidFill>
            <a:srgbClr val="FFC000"/>
          </a:solidFill>
          <a:ln cap="sq">
            <a:noFill/>
            <a:prstDash val="solid"/>
            <a:miter/>
          </a:ln>
        </p:spPr>
        <p:txBody>
          <a:bodyPr/>
          <a:lstStyle/>
          <a:p>
            <a:endParaRPr lang="nl-NL"/>
          </a:p>
        </p:txBody>
      </p:sp>
      <p:sp>
        <p:nvSpPr>
          <p:cNvPr id="13" name="TextBox 10">
            <a:extLst>
              <a:ext uri="{FF2B5EF4-FFF2-40B4-BE49-F238E27FC236}">
                <a16:creationId xmlns:a16="http://schemas.microsoft.com/office/drawing/2014/main" id="{BECAEA76-B0F6-3E3F-F948-2C5ACB8108F8}"/>
              </a:ext>
            </a:extLst>
          </p:cNvPr>
          <p:cNvSpPr txBox="1"/>
          <p:nvPr/>
        </p:nvSpPr>
        <p:spPr>
          <a:xfrm rot="16200000">
            <a:off x="-3002924" y="1623447"/>
            <a:ext cx="7332834" cy="841897"/>
          </a:xfrm>
          <a:prstGeom prst="rect">
            <a:avLst/>
          </a:prstGeom>
        </p:spPr>
        <p:txBody>
          <a:bodyPr wrap="square" lIns="0" tIns="0" rIns="0" bIns="0" rtlCol="0" anchor="t">
            <a:spAutoFit/>
          </a:bodyPr>
          <a:lstStyle/>
          <a:p>
            <a:pPr algn="ctr">
              <a:lnSpc>
                <a:spcPts val="6900"/>
              </a:lnSpc>
              <a:spcBef>
                <a:spcPct val="0"/>
              </a:spcBef>
            </a:pPr>
            <a:r>
              <a:rPr lang="en-US" sz="5000" spc="40" err="1">
                <a:solidFill>
                  <a:srgbClr val="FFFFFF"/>
                </a:solidFill>
                <a:latin typeface="Archivo Black"/>
              </a:rPr>
              <a:t>Opdracht</a:t>
            </a:r>
            <a:r>
              <a:rPr lang="en-US" sz="5000" spc="40">
                <a:solidFill>
                  <a:srgbClr val="FFFFFF"/>
                </a:solidFill>
                <a:latin typeface="Archivo Black"/>
              </a:rPr>
              <a:t> </a:t>
            </a:r>
          </a:p>
        </p:txBody>
      </p:sp>
    </p:spTree>
    <p:extLst>
      <p:ext uri="{BB962C8B-B14F-4D97-AF65-F5344CB8AC3E}">
        <p14:creationId xmlns:p14="http://schemas.microsoft.com/office/powerpoint/2010/main" val="1729616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sp>
        <p:nvSpPr>
          <p:cNvPr id="3" name="Freeform 3"/>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4" name="Freeform 4"/>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grpSp>
        <p:nvGrpSpPr>
          <p:cNvPr id="5" name="Group 5"/>
          <p:cNvGrpSpPr>
            <a:grpSpLocks noChangeAspect="1"/>
          </p:cNvGrpSpPr>
          <p:nvPr/>
        </p:nvGrpSpPr>
        <p:grpSpPr>
          <a:xfrm>
            <a:off x="11993174" y="-862287"/>
            <a:ext cx="11517548" cy="11864254"/>
            <a:chOff x="-46990" y="-72390"/>
            <a:chExt cx="4218940" cy="4345940"/>
          </a:xfrm>
        </p:grpSpPr>
        <p:sp>
          <p:nvSpPr>
            <p:cNvPr id="6" name="Freeform 6"/>
            <p:cNvSpPr/>
            <p:nvPr/>
          </p:nvSpPr>
          <p:spPr>
            <a:xfrm>
              <a:off x="-46990" y="-72390"/>
              <a:ext cx="4218940" cy="4345940"/>
            </a:xfrm>
            <a:custGeom>
              <a:avLst/>
              <a:gdLst/>
              <a:ahLst/>
              <a:cxnLst/>
              <a:rect l="l" t="t" r="r" b="b"/>
              <a:pathLst>
                <a:path w="4218940" h="4345940">
                  <a:moveTo>
                    <a:pt x="471170" y="1262380"/>
                  </a:moveTo>
                  <a:cubicBezTo>
                    <a:pt x="436880" y="1319530"/>
                    <a:pt x="2540" y="890270"/>
                    <a:pt x="52070" y="1285240"/>
                  </a:cubicBezTo>
                  <a:cubicBezTo>
                    <a:pt x="76200" y="1479550"/>
                    <a:pt x="265430" y="1691640"/>
                    <a:pt x="421640" y="1798320"/>
                  </a:cubicBezTo>
                  <a:cubicBezTo>
                    <a:pt x="299720" y="1714500"/>
                    <a:pt x="167640" y="1772920"/>
                    <a:pt x="181610" y="1921510"/>
                  </a:cubicBezTo>
                  <a:cubicBezTo>
                    <a:pt x="190500" y="2021840"/>
                    <a:pt x="241300" y="2127250"/>
                    <a:pt x="295910" y="2209800"/>
                  </a:cubicBezTo>
                  <a:cubicBezTo>
                    <a:pt x="383540" y="2344420"/>
                    <a:pt x="510540" y="2449830"/>
                    <a:pt x="591820" y="2586990"/>
                  </a:cubicBezTo>
                  <a:cubicBezTo>
                    <a:pt x="492760" y="2482850"/>
                    <a:pt x="396240" y="2338070"/>
                    <a:pt x="266700" y="2269490"/>
                  </a:cubicBezTo>
                  <a:cubicBezTo>
                    <a:pt x="13970" y="2132330"/>
                    <a:pt x="0" y="2400300"/>
                    <a:pt x="125730" y="2548890"/>
                  </a:cubicBezTo>
                  <a:cubicBezTo>
                    <a:pt x="331470" y="2790190"/>
                    <a:pt x="524510" y="3037840"/>
                    <a:pt x="697230" y="3303270"/>
                  </a:cubicBezTo>
                  <a:cubicBezTo>
                    <a:pt x="585470" y="3135630"/>
                    <a:pt x="405130" y="2904490"/>
                    <a:pt x="229870" y="2834640"/>
                  </a:cubicBezTo>
                  <a:cubicBezTo>
                    <a:pt x="119380" y="2790190"/>
                    <a:pt x="25400" y="2879090"/>
                    <a:pt x="64770" y="2993390"/>
                  </a:cubicBezTo>
                  <a:cubicBezTo>
                    <a:pt x="115570" y="3138170"/>
                    <a:pt x="275590" y="3232150"/>
                    <a:pt x="369570" y="3346450"/>
                  </a:cubicBezTo>
                  <a:cubicBezTo>
                    <a:pt x="317500" y="3276600"/>
                    <a:pt x="207010" y="3422650"/>
                    <a:pt x="208280" y="3470910"/>
                  </a:cubicBezTo>
                  <a:cubicBezTo>
                    <a:pt x="210820" y="3557270"/>
                    <a:pt x="307340" y="3683000"/>
                    <a:pt x="350520" y="3755390"/>
                  </a:cubicBezTo>
                  <a:cubicBezTo>
                    <a:pt x="468630" y="3950970"/>
                    <a:pt x="617220" y="4137660"/>
                    <a:pt x="811530" y="4260849"/>
                  </a:cubicBezTo>
                  <a:cubicBezTo>
                    <a:pt x="944880" y="4345940"/>
                    <a:pt x="1061720" y="4173220"/>
                    <a:pt x="982980" y="4057649"/>
                  </a:cubicBezTo>
                  <a:cubicBezTo>
                    <a:pt x="1023620" y="4075429"/>
                    <a:pt x="1143000" y="3944620"/>
                    <a:pt x="1135380" y="3935729"/>
                  </a:cubicBezTo>
                  <a:cubicBezTo>
                    <a:pt x="1226820" y="4052570"/>
                    <a:pt x="1264920" y="4057649"/>
                    <a:pt x="1412240" y="4044949"/>
                  </a:cubicBezTo>
                  <a:cubicBezTo>
                    <a:pt x="1466850" y="4112259"/>
                    <a:pt x="1532890" y="4188459"/>
                    <a:pt x="1625600" y="4193540"/>
                  </a:cubicBezTo>
                  <a:cubicBezTo>
                    <a:pt x="2084070" y="4183380"/>
                    <a:pt x="1286510" y="3215640"/>
                    <a:pt x="1215390" y="3027680"/>
                  </a:cubicBezTo>
                  <a:cubicBezTo>
                    <a:pt x="1452880" y="3375660"/>
                    <a:pt x="1739900" y="3682999"/>
                    <a:pt x="1988820" y="4020820"/>
                  </a:cubicBezTo>
                  <a:cubicBezTo>
                    <a:pt x="2045970" y="4098290"/>
                    <a:pt x="2104390" y="4218940"/>
                    <a:pt x="2202180" y="4251960"/>
                  </a:cubicBezTo>
                  <a:cubicBezTo>
                    <a:pt x="2324100" y="4292600"/>
                    <a:pt x="2424430" y="4156710"/>
                    <a:pt x="2363470" y="4048760"/>
                  </a:cubicBezTo>
                  <a:cubicBezTo>
                    <a:pt x="2256790" y="3844290"/>
                    <a:pt x="2119630" y="3653790"/>
                    <a:pt x="2009140" y="3453130"/>
                  </a:cubicBezTo>
                  <a:cubicBezTo>
                    <a:pt x="2127250" y="3590290"/>
                    <a:pt x="2233930" y="3810000"/>
                    <a:pt x="2438400" y="3826510"/>
                  </a:cubicBezTo>
                  <a:cubicBezTo>
                    <a:pt x="2622550" y="3840480"/>
                    <a:pt x="2559050" y="3591560"/>
                    <a:pt x="2567940" y="3590290"/>
                  </a:cubicBezTo>
                  <a:cubicBezTo>
                    <a:pt x="2701290" y="3569970"/>
                    <a:pt x="2830830" y="3569970"/>
                    <a:pt x="2796540" y="3401060"/>
                  </a:cubicBezTo>
                  <a:cubicBezTo>
                    <a:pt x="2874010" y="3473450"/>
                    <a:pt x="2926080" y="3596640"/>
                    <a:pt x="3031490" y="3630930"/>
                  </a:cubicBezTo>
                  <a:cubicBezTo>
                    <a:pt x="3112770" y="3657600"/>
                    <a:pt x="3216910" y="3620770"/>
                    <a:pt x="3234690" y="3530600"/>
                  </a:cubicBezTo>
                  <a:cubicBezTo>
                    <a:pt x="3239770" y="3506470"/>
                    <a:pt x="3214370" y="3356610"/>
                    <a:pt x="3181350" y="3357880"/>
                  </a:cubicBezTo>
                  <a:cubicBezTo>
                    <a:pt x="3365500" y="3360420"/>
                    <a:pt x="3393440" y="3202940"/>
                    <a:pt x="3310890" y="3064510"/>
                  </a:cubicBezTo>
                  <a:cubicBezTo>
                    <a:pt x="3088640" y="2594610"/>
                    <a:pt x="2830830" y="2141220"/>
                    <a:pt x="2542540" y="1708150"/>
                  </a:cubicBezTo>
                  <a:cubicBezTo>
                    <a:pt x="2693670" y="1934210"/>
                    <a:pt x="2880360" y="2142490"/>
                    <a:pt x="3039110" y="2363470"/>
                  </a:cubicBezTo>
                  <a:cubicBezTo>
                    <a:pt x="3188970" y="2571749"/>
                    <a:pt x="3319780" y="2811780"/>
                    <a:pt x="3496310" y="2997199"/>
                  </a:cubicBezTo>
                  <a:cubicBezTo>
                    <a:pt x="3591560" y="3097529"/>
                    <a:pt x="3801110" y="3129279"/>
                    <a:pt x="3808730" y="2942589"/>
                  </a:cubicBezTo>
                  <a:cubicBezTo>
                    <a:pt x="3821430" y="2679699"/>
                    <a:pt x="3661410" y="2473959"/>
                    <a:pt x="3561080" y="2247899"/>
                  </a:cubicBezTo>
                  <a:cubicBezTo>
                    <a:pt x="3646170" y="2368549"/>
                    <a:pt x="3738880" y="2613659"/>
                    <a:pt x="3929380" y="2579370"/>
                  </a:cubicBezTo>
                  <a:cubicBezTo>
                    <a:pt x="4022090" y="2562859"/>
                    <a:pt x="4041140" y="2480309"/>
                    <a:pt x="4019550" y="2399030"/>
                  </a:cubicBezTo>
                  <a:cubicBezTo>
                    <a:pt x="3934460" y="2068830"/>
                    <a:pt x="3749040" y="1775460"/>
                    <a:pt x="3572510" y="1488440"/>
                  </a:cubicBezTo>
                  <a:cubicBezTo>
                    <a:pt x="3573780" y="1487170"/>
                    <a:pt x="3575050" y="1487170"/>
                    <a:pt x="3575050" y="1485900"/>
                  </a:cubicBezTo>
                  <a:cubicBezTo>
                    <a:pt x="3924300" y="1875790"/>
                    <a:pt x="4218940" y="1794510"/>
                    <a:pt x="3967480" y="1244600"/>
                  </a:cubicBezTo>
                  <a:cubicBezTo>
                    <a:pt x="3884930" y="1032510"/>
                    <a:pt x="3774440" y="576580"/>
                    <a:pt x="3503930" y="524510"/>
                  </a:cubicBezTo>
                  <a:cubicBezTo>
                    <a:pt x="3398520" y="504190"/>
                    <a:pt x="3241040" y="591820"/>
                    <a:pt x="3299460" y="716280"/>
                  </a:cubicBezTo>
                  <a:cubicBezTo>
                    <a:pt x="3322320" y="763270"/>
                    <a:pt x="3357880" y="855980"/>
                    <a:pt x="3394710" y="892810"/>
                  </a:cubicBezTo>
                  <a:cubicBezTo>
                    <a:pt x="3102610" y="629920"/>
                    <a:pt x="2857500" y="184150"/>
                    <a:pt x="2454910" y="86360"/>
                  </a:cubicBezTo>
                  <a:cubicBezTo>
                    <a:pt x="2346960" y="78740"/>
                    <a:pt x="2291080" y="193040"/>
                    <a:pt x="2322830" y="285750"/>
                  </a:cubicBezTo>
                  <a:cubicBezTo>
                    <a:pt x="2227580" y="205740"/>
                    <a:pt x="2061210" y="0"/>
                    <a:pt x="1915160" y="96520"/>
                  </a:cubicBezTo>
                  <a:cubicBezTo>
                    <a:pt x="1826260" y="158750"/>
                    <a:pt x="1870710" y="308610"/>
                    <a:pt x="1921510" y="377190"/>
                  </a:cubicBezTo>
                  <a:cubicBezTo>
                    <a:pt x="2254250" y="826770"/>
                    <a:pt x="2586990" y="1276350"/>
                    <a:pt x="2919730" y="1725930"/>
                  </a:cubicBezTo>
                  <a:cubicBezTo>
                    <a:pt x="2574290" y="1272540"/>
                    <a:pt x="2193290" y="834390"/>
                    <a:pt x="1780540" y="440690"/>
                  </a:cubicBezTo>
                  <a:cubicBezTo>
                    <a:pt x="1672590" y="341630"/>
                    <a:pt x="1424940" y="15240"/>
                    <a:pt x="1249680" y="135890"/>
                  </a:cubicBezTo>
                  <a:cubicBezTo>
                    <a:pt x="1016000" y="295910"/>
                    <a:pt x="1503680" y="732790"/>
                    <a:pt x="1602740" y="854710"/>
                  </a:cubicBezTo>
                  <a:cubicBezTo>
                    <a:pt x="1758950" y="1054100"/>
                    <a:pt x="1918970" y="1253490"/>
                    <a:pt x="2057400" y="1464310"/>
                  </a:cubicBezTo>
                  <a:cubicBezTo>
                    <a:pt x="1823720" y="1223010"/>
                    <a:pt x="1275080" y="469900"/>
                    <a:pt x="984250" y="419100"/>
                  </a:cubicBezTo>
                  <a:cubicBezTo>
                    <a:pt x="770890" y="407670"/>
                    <a:pt x="869950" y="675640"/>
                    <a:pt x="955040" y="769620"/>
                  </a:cubicBezTo>
                  <a:cubicBezTo>
                    <a:pt x="855980" y="683260"/>
                    <a:pt x="740410" y="622300"/>
                    <a:pt x="646430" y="727710"/>
                  </a:cubicBezTo>
                  <a:cubicBezTo>
                    <a:pt x="615950" y="762000"/>
                    <a:pt x="595630" y="906780"/>
                    <a:pt x="655320" y="929640"/>
                  </a:cubicBezTo>
                  <a:cubicBezTo>
                    <a:pt x="427990" y="844550"/>
                    <a:pt x="520700" y="1178560"/>
                    <a:pt x="471170" y="1262380"/>
                  </a:cubicBezTo>
                  <a:close/>
                </a:path>
              </a:pathLst>
            </a:custGeom>
            <a:blipFill>
              <a:blip r:embed="rId6">
                <a:alphaModFix amt="87000"/>
              </a:blip>
              <a:stretch>
                <a:fillRect l="1170" t="-19739" r="-1170" b="-23176"/>
              </a:stretch>
            </a:blipFill>
          </p:spPr>
          <p:txBody>
            <a:bodyPr/>
            <a:lstStyle/>
            <a:p>
              <a:endParaRPr lang="nl-NL"/>
            </a:p>
          </p:txBody>
        </p:sp>
      </p:grpSp>
      <p:sp>
        <p:nvSpPr>
          <p:cNvPr id="7" name="TextBox 7"/>
          <p:cNvSpPr txBox="1"/>
          <p:nvPr/>
        </p:nvSpPr>
        <p:spPr>
          <a:xfrm>
            <a:off x="628330" y="505099"/>
            <a:ext cx="11089337" cy="838819"/>
          </a:xfrm>
          <a:prstGeom prst="rect">
            <a:avLst/>
          </a:prstGeom>
        </p:spPr>
        <p:txBody>
          <a:bodyPr lIns="0" tIns="0" rIns="0" bIns="0" rtlCol="0" anchor="t">
            <a:spAutoFit/>
          </a:bodyPr>
          <a:lstStyle/>
          <a:p>
            <a:pPr algn="ctr">
              <a:lnSpc>
                <a:spcPts val="7000"/>
              </a:lnSpc>
            </a:pPr>
            <a:r>
              <a:rPr lang="en-US" sz="5000" err="1">
                <a:solidFill>
                  <a:srgbClr val="000000"/>
                </a:solidFill>
                <a:latin typeface="Open Sans 2 Bold"/>
              </a:rPr>
              <a:t>Interpersoonlijk</a:t>
            </a:r>
            <a:r>
              <a:rPr lang="en-US" sz="5000">
                <a:solidFill>
                  <a:srgbClr val="000000"/>
                </a:solidFill>
                <a:latin typeface="Open Sans 2 Bold"/>
              </a:rPr>
              <a:t> </a:t>
            </a:r>
            <a:r>
              <a:rPr lang="en-US" sz="5000" err="1">
                <a:solidFill>
                  <a:srgbClr val="000000"/>
                </a:solidFill>
                <a:latin typeface="Open Sans 2 Bold"/>
              </a:rPr>
              <a:t>gedrag</a:t>
            </a:r>
            <a:endParaRPr lang="en-US" sz="5000">
              <a:solidFill>
                <a:srgbClr val="000000"/>
              </a:solidFill>
              <a:latin typeface="Open Sans 2 Bold"/>
              <a:ea typeface="Open Sans 2 Bold"/>
              <a:cs typeface="Open Sans 2 Bold"/>
            </a:endParaRPr>
          </a:p>
        </p:txBody>
      </p:sp>
      <p:sp>
        <p:nvSpPr>
          <p:cNvPr id="8" name="TextBox 8"/>
          <p:cNvSpPr txBox="1"/>
          <p:nvPr/>
        </p:nvSpPr>
        <p:spPr>
          <a:xfrm>
            <a:off x="653708" y="2041966"/>
            <a:ext cx="11089336" cy="6966587"/>
          </a:xfrm>
          <a:prstGeom prst="rect">
            <a:avLst/>
          </a:prstGeom>
        </p:spPr>
        <p:txBody>
          <a:bodyPr wrap="square" lIns="0" tIns="0" rIns="0" bIns="0" rtlCol="0" anchor="t">
            <a:spAutoFit/>
          </a:bodyPr>
          <a:lstStyle/>
          <a:p>
            <a:pPr>
              <a:lnSpc>
                <a:spcPts val="4200"/>
              </a:lnSpc>
            </a:pPr>
            <a:r>
              <a:rPr lang="en-US" sz="3600">
                <a:solidFill>
                  <a:srgbClr val="000000"/>
                </a:solidFill>
              </a:rPr>
              <a:t>Om </a:t>
            </a:r>
            <a:r>
              <a:rPr lang="en-US" sz="3600" err="1">
                <a:solidFill>
                  <a:srgbClr val="000000"/>
                </a:solidFill>
              </a:rPr>
              <a:t>meer</a:t>
            </a:r>
            <a:r>
              <a:rPr lang="en-US" sz="3600">
                <a:solidFill>
                  <a:srgbClr val="000000"/>
                </a:solidFill>
              </a:rPr>
              <a:t> </a:t>
            </a:r>
            <a:r>
              <a:rPr lang="en-US" sz="3600" err="1">
                <a:solidFill>
                  <a:srgbClr val="000000"/>
                </a:solidFill>
              </a:rPr>
              <a:t>inzicht</a:t>
            </a:r>
            <a:r>
              <a:rPr lang="en-US" sz="3600">
                <a:solidFill>
                  <a:srgbClr val="000000"/>
                </a:solidFill>
              </a:rPr>
              <a:t> </a:t>
            </a:r>
            <a:r>
              <a:rPr lang="en-US" sz="3600" err="1">
                <a:solidFill>
                  <a:srgbClr val="000000"/>
                </a:solidFill>
              </a:rPr>
              <a:t>te</a:t>
            </a:r>
            <a:r>
              <a:rPr lang="en-US" sz="3600">
                <a:solidFill>
                  <a:srgbClr val="000000"/>
                </a:solidFill>
              </a:rPr>
              <a:t> </a:t>
            </a:r>
            <a:r>
              <a:rPr lang="en-US" sz="3600" err="1">
                <a:solidFill>
                  <a:srgbClr val="000000"/>
                </a:solidFill>
              </a:rPr>
              <a:t>krijgen</a:t>
            </a:r>
            <a:r>
              <a:rPr lang="en-US" sz="3600">
                <a:solidFill>
                  <a:srgbClr val="000000"/>
                </a:solidFill>
              </a:rPr>
              <a:t> in </a:t>
            </a:r>
            <a:r>
              <a:rPr lang="en-US" sz="3600" err="1">
                <a:solidFill>
                  <a:srgbClr val="000000"/>
                </a:solidFill>
              </a:rPr>
              <a:t>jouw</a:t>
            </a:r>
            <a:r>
              <a:rPr lang="en-US" sz="3600">
                <a:solidFill>
                  <a:srgbClr val="000000"/>
                </a:solidFill>
              </a:rPr>
              <a:t> </a:t>
            </a:r>
            <a:r>
              <a:rPr lang="en-US" sz="3600" err="1">
                <a:solidFill>
                  <a:srgbClr val="000000"/>
                </a:solidFill>
              </a:rPr>
              <a:t>gedrag</a:t>
            </a:r>
            <a:r>
              <a:rPr lang="en-US" sz="3600">
                <a:solidFill>
                  <a:srgbClr val="000000"/>
                </a:solidFill>
              </a:rPr>
              <a:t> </a:t>
            </a:r>
            <a:r>
              <a:rPr lang="en-US" sz="3600" err="1">
                <a:solidFill>
                  <a:srgbClr val="000000"/>
                </a:solidFill>
              </a:rPr>
              <a:t>voor</a:t>
            </a:r>
            <a:r>
              <a:rPr lang="en-US" sz="3600">
                <a:solidFill>
                  <a:srgbClr val="000000"/>
                </a:solidFill>
              </a:rPr>
              <a:t> de </a:t>
            </a:r>
            <a:r>
              <a:rPr lang="en-US" sz="3600" err="1">
                <a:solidFill>
                  <a:srgbClr val="000000"/>
                </a:solidFill>
              </a:rPr>
              <a:t>klas</a:t>
            </a:r>
            <a:r>
              <a:rPr lang="en-US" sz="3600">
                <a:solidFill>
                  <a:srgbClr val="000000"/>
                </a:solidFill>
              </a:rPr>
              <a:t>, </a:t>
            </a:r>
            <a:r>
              <a:rPr lang="en-US" sz="3600" err="1">
                <a:solidFill>
                  <a:srgbClr val="000000"/>
                </a:solidFill>
              </a:rPr>
              <a:t>kun</a:t>
            </a:r>
            <a:r>
              <a:rPr lang="en-US" sz="3600">
                <a:solidFill>
                  <a:srgbClr val="000000"/>
                </a:solidFill>
              </a:rPr>
              <a:t> je de </a:t>
            </a:r>
            <a:r>
              <a:rPr lang="en-US" sz="3600" err="1">
                <a:solidFill>
                  <a:srgbClr val="000000"/>
                </a:solidFill>
              </a:rPr>
              <a:t>vragenlijsten</a:t>
            </a:r>
            <a:r>
              <a:rPr lang="en-US" sz="3600">
                <a:solidFill>
                  <a:srgbClr val="000000"/>
                </a:solidFill>
              </a:rPr>
              <a:t> over de </a:t>
            </a:r>
            <a:r>
              <a:rPr lang="en-US" sz="3600" err="1">
                <a:solidFill>
                  <a:srgbClr val="000000"/>
                </a:solidFill>
              </a:rPr>
              <a:t>Roos</a:t>
            </a:r>
            <a:r>
              <a:rPr lang="en-US" sz="3600">
                <a:solidFill>
                  <a:srgbClr val="000000"/>
                </a:solidFill>
              </a:rPr>
              <a:t> van Leary </a:t>
            </a:r>
            <a:r>
              <a:rPr lang="en-US" sz="3600" err="1">
                <a:solidFill>
                  <a:srgbClr val="000000"/>
                </a:solidFill>
              </a:rPr>
              <a:t>inzetten</a:t>
            </a:r>
            <a:r>
              <a:rPr lang="en-US" sz="3600">
                <a:solidFill>
                  <a:srgbClr val="000000"/>
                </a:solidFill>
              </a:rPr>
              <a:t>.</a:t>
            </a:r>
          </a:p>
          <a:p>
            <a:pPr>
              <a:lnSpc>
                <a:spcPts val="4200"/>
              </a:lnSpc>
            </a:pPr>
            <a:endParaRPr lang="en-US" sz="3600">
              <a:solidFill>
                <a:srgbClr val="000000"/>
              </a:solidFill>
            </a:endParaRPr>
          </a:p>
          <a:p>
            <a:pPr>
              <a:lnSpc>
                <a:spcPts val="4200"/>
              </a:lnSpc>
            </a:pPr>
            <a:r>
              <a:rPr lang="en-US" sz="3600">
                <a:solidFill>
                  <a:srgbClr val="000000"/>
                </a:solidFill>
              </a:rPr>
              <a:t>De </a:t>
            </a:r>
            <a:r>
              <a:rPr lang="en-US" sz="3600" err="1">
                <a:solidFill>
                  <a:srgbClr val="000000"/>
                </a:solidFill>
              </a:rPr>
              <a:t>Roos</a:t>
            </a:r>
            <a:r>
              <a:rPr lang="en-US" sz="3600">
                <a:solidFill>
                  <a:srgbClr val="000000"/>
                </a:solidFill>
              </a:rPr>
              <a:t> van Leary </a:t>
            </a:r>
            <a:r>
              <a:rPr lang="en-US" sz="3600" err="1">
                <a:solidFill>
                  <a:srgbClr val="000000"/>
                </a:solidFill>
              </a:rPr>
              <a:t>geeft</a:t>
            </a:r>
            <a:r>
              <a:rPr lang="en-US" sz="3600">
                <a:solidFill>
                  <a:srgbClr val="000000"/>
                </a:solidFill>
              </a:rPr>
              <a:t> </a:t>
            </a:r>
            <a:r>
              <a:rPr lang="en-US" sz="3600" err="1">
                <a:solidFill>
                  <a:srgbClr val="000000"/>
                </a:solidFill>
              </a:rPr>
              <a:t>inzicht</a:t>
            </a:r>
            <a:r>
              <a:rPr lang="en-US" sz="3600">
                <a:solidFill>
                  <a:srgbClr val="000000"/>
                </a:solidFill>
              </a:rPr>
              <a:t> in het </a:t>
            </a:r>
            <a:r>
              <a:rPr lang="en-US" sz="3600" err="1">
                <a:solidFill>
                  <a:srgbClr val="000000"/>
                </a:solidFill>
              </a:rPr>
              <a:t>interpersoonlijk</a:t>
            </a:r>
            <a:r>
              <a:rPr lang="en-US" sz="3600">
                <a:solidFill>
                  <a:srgbClr val="000000"/>
                </a:solidFill>
              </a:rPr>
              <a:t> </a:t>
            </a:r>
            <a:r>
              <a:rPr lang="en-US" sz="3600" err="1">
                <a:solidFill>
                  <a:srgbClr val="000000"/>
                </a:solidFill>
              </a:rPr>
              <a:t>gedrag</a:t>
            </a:r>
            <a:r>
              <a:rPr lang="en-US" sz="3600">
                <a:solidFill>
                  <a:srgbClr val="000000"/>
                </a:solidFill>
              </a:rPr>
              <a:t>; </a:t>
            </a:r>
            <a:r>
              <a:rPr lang="en-US" sz="3600" err="1">
                <a:solidFill>
                  <a:srgbClr val="000000"/>
                </a:solidFill>
              </a:rPr>
              <a:t>intentie</a:t>
            </a:r>
            <a:r>
              <a:rPr lang="en-US" sz="3600">
                <a:solidFill>
                  <a:srgbClr val="000000"/>
                </a:solidFill>
              </a:rPr>
              <a:t> van </a:t>
            </a:r>
            <a:r>
              <a:rPr lang="en-US" sz="3600" err="1">
                <a:solidFill>
                  <a:srgbClr val="000000"/>
                </a:solidFill>
              </a:rPr>
              <a:t>gedrag</a:t>
            </a:r>
            <a:r>
              <a:rPr lang="en-US" sz="3600">
                <a:solidFill>
                  <a:srgbClr val="000000"/>
                </a:solidFill>
              </a:rPr>
              <a:t> </a:t>
            </a:r>
            <a:r>
              <a:rPr lang="en-US" sz="3600" err="1">
                <a:solidFill>
                  <a:srgbClr val="000000"/>
                </a:solidFill>
              </a:rPr>
              <a:t>en</a:t>
            </a:r>
            <a:r>
              <a:rPr lang="en-US" sz="3600">
                <a:solidFill>
                  <a:srgbClr val="000000"/>
                </a:solidFill>
              </a:rPr>
              <a:t> het effect </a:t>
            </a:r>
            <a:r>
              <a:rPr lang="en-US" sz="3600" err="1">
                <a:solidFill>
                  <a:srgbClr val="000000"/>
                </a:solidFill>
              </a:rPr>
              <a:t>ervan</a:t>
            </a:r>
            <a:r>
              <a:rPr lang="en-US" sz="3600">
                <a:solidFill>
                  <a:srgbClr val="000000"/>
                </a:solidFill>
              </a:rPr>
              <a:t> op de </a:t>
            </a:r>
            <a:r>
              <a:rPr lang="en-US" sz="3600" err="1">
                <a:solidFill>
                  <a:srgbClr val="000000"/>
                </a:solidFill>
              </a:rPr>
              <a:t>ander</a:t>
            </a:r>
            <a:r>
              <a:rPr lang="en-US" sz="3600">
                <a:solidFill>
                  <a:srgbClr val="000000"/>
                </a:solidFill>
              </a:rPr>
              <a:t>.</a:t>
            </a:r>
            <a:endParaRPr lang="en-US" sz="3600">
              <a:solidFill>
                <a:srgbClr val="000000"/>
              </a:solidFill>
              <a:cs typeface="Calibri"/>
            </a:endParaRPr>
          </a:p>
          <a:p>
            <a:pPr>
              <a:lnSpc>
                <a:spcPts val="4200"/>
              </a:lnSpc>
            </a:pPr>
            <a:r>
              <a:rPr lang="en-US" sz="3600">
                <a:solidFill>
                  <a:srgbClr val="000000"/>
                </a:solidFill>
                <a:cs typeface="Calibri"/>
              </a:rPr>
              <a:t>Het </a:t>
            </a:r>
            <a:r>
              <a:rPr lang="en-US" sz="3600" err="1">
                <a:solidFill>
                  <a:srgbClr val="000000"/>
                </a:solidFill>
                <a:cs typeface="Calibri"/>
              </a:rPr>
              <a:t>geeft</a:t>
            </a:r>
            <a:r>
              <a:rPr lang="en-US" sz="3600">
                <a:solidFill>
                  <a:srgbClr val="000000"/>
                </a:solidFill>
                <a:cs typeface="Calibri"/>
              </a:rPr>
              <a:t> je </a:t>
            </a:r>
            <a:r>
              <a:rPr lang="en-US" sz="3600" err="1">
                <a:solidFill>
                  <a:srgbClr val="000000"/>
                </a:solidFill>
                <a:cs typeface="Calibri"/>
              </a:rPr>
              <a:t>een</a:t>
            </a:r>
            <a:r>
              <a:rPr lang="en-US" sz="3600">
                <a:solidFill>
                  <a:srgbClr val="000000"/>
                </a:solidFill>
                <a:cs typeface="Calibri"/>
              </a:rPr>
              <a:t> </a:t>
            </a:r>
            <a:r>
              <a:rPr lang="en-US" sz="3600" err="1">
                <a:solidFill>
                  <a:srgbClr val="000000"/>
                </a:solidFill>
                <a:cs typeface="Calibri"/>
              </a:rPr>
              <a:t>overzicht</a:t>
            </a:r>
            <a:r>
              <a:rPr lang="en-US" sz="3600">
                <a:solidFill>
                  <a:srgbClr val="000000"/>
                </a:solidFill>
                <a:cs typeface="Calibri"/>
              </a:rPr>
              <a:t> van de </a:t>
            </a:r>
            <a:r>
              <a:rPr lang="en-US" sz="3600" err="1">
                <a:solidFill>
                  <a:srgbClr val="000000"/>
                </a:solidFill>
                <a:cs typeface="Calibri"/>
              </a:rPr>
              <a:t>natuurlijke</a:t>
            </a:r>
            <a:r>
              <a:rPr lang="en-US" sz="3600">
                <a:solidFill>
                  <a:srgbClr val="000000"/>
                </a:solidFill>
                <a:cs typeface="Calibri"/>
              </a:rPr>
              <a:t> </a:t>
            </a:r>
            <a:r>
              <a:rPr lang="en-US" sz="3600" err="1">
                <a:solidFill>
                  <a:srgbClr val="000000"/>
                </a:solidFill>
                <a:cs typeface="Calibri"/>
              </a:rPr>
              <a:t>patronen</a:t>
            </a:r>
            <a:r>
              <a:rPr lang="en-US" sz="3600">
                <a:solidFill>
                  <a:srgbClr val="000000"/>
                </a:solidFill>
                <a:cs typeface="Calibri"/>
              </a:rPr>
              <a:t> (</a:t>
            </a:r>
            <a:r>
              <a:rPr lang="en-US" sz="3600" err="1">
                <a:solidFill>
                  <a:srgbClr val="000000"/>
                </a:solidFill>
                <a:cs typeface="Calibri"/>
              </a:rPr>
              <a:t>interactie</a:t>
            </a:r>
            <a:r>
              <a:rPr lang="en-US" sz="3600">
                <a:solidFill>
                  <a:srgbClr val="000000"/>
                </a:solidFill>
                <a:cs typeface="Calibri"/>
              </a:rPr>
              <a:t>) die </a:t>
            </a:r>
            <a:r>
              <a:rPr lang="en-US" sz="3600" err="1">
                <a:solidFill>
                  <a:srgbClr val="000000"/>
                </a:solidFill>
                <a:cs typeface="Calibri"/>
              </a:rPr>
              <a:t>mensen</a:t>
            </a:r>
            <a:r>
              <a:rPr lang="en-US" sz="3600">
                <a:solidFill>
                  <a:srgbClr val="000000"/>
                </a:solidFill>
                <a:cs typeface="Calibri"/>
              </a:rPr>
              <a:t> met </a:t>
            </a:r>
            <a:r>
              <a:rPr lang="en-US" sz="3600" err="1">
                <a:solidFill>
                  <a:srgbClr val="000000"/>
                </a:solidFill>
                <a:cs typeface="Calibri"/>
              </a:rPr>
              <a:t>elkaar</a:t>
            </a:r>
            <a:r>
              <a:rPr lang="en-US" sz="3600">
                <a:solidFill>
                  <a:srgbClr val="000000"/>
                </a:solidFill>
                <a:cs typeface="Calibri"/>
              </a:rPr>
              <a:t> </a:t>
            </a:r>
            <a:r>
              <a:rPr lang="en-US" sz="3600" err="1">
                <a:solidFill>
                  <a:srgbClr val="000000"/>
                </a:solidFill>
                <a:cs typeface="Calibri"/>
              </a:rPr>
              <a:t>vormen</a:t>
            </a:r>
            <a:r>
              <a:rPr lang="en-US" sz="3600">
                <a:solidFill>
                  <a:srgbClr val="000000"/>
                </a:solidFill>
                <a:cs typeface="Calibri"/>
              </a:rPr>
              <a:t>.</a:t>
            </a:r>
          </a:p>
          <a:p>
            <a:pPr>
              <a:lnSpc>
                <a:spcPts val="4200"/>
              </a:lnSpc>
            </a:pPr>
            <a:endParaRPr lang="en-US" sz="3600">
              <a:solidFill>
                <a:srgbClr val="000000"/>
              </a:solidFill>
            </a:endParaRPr>
          </a:p>
          <a:p>
            <a:pPr>
              <a:lnSpc>
                <a:spcPts val="4200"/>
              </a:lnSpc>
            </a:pPr>
            <a:endParaRPr lang="en-US" sz="3600">
              <a:solidFill>
                <a:srgbClr val="000000"/>
              </a:solidFill>
            </a:endParaRPr>
          </a:p>
          <a:p>
            <a:pPr>
              <a:lnSpc>
                <a:spcPts val="4200"/>
              </a:lnSpc>
            </a:pPr>
            <a:r>
              <a:rPr lang="en-US" sz="3600">
                <a:solidFill>
                  <a:srgbClr val="000000"/>
                </a:solidFill>
              </a:rPr>
              <a:t>De </a:t>
            </a:r>
            <a:r>
              <a:rPr lang="en-US" sz="3600" err="1">
                <a:solidFill>
                  <a:srgbClr val="000000"/>
                </a:solidFill>
              </a:rPr>
              <a:t>uitkomsten</a:t>
            </a:r>
            <a:r>
              <a:rPr lang="en-US" sz="3600">
                <a:solidFill>
                  <a:srgbClr val="000000"/>
                </a:solidFill>
              </a:rPr>
              <a:t> van de </a:t>
            </a:r>
            <a:r>
              <a:rPr lang="en-US" sz="3600" err="1">
                <a:solidFill>
                  <a:srgbClr val="000000"/>
                </a:solidFill>
              </a:rPr>
              <a:t>Roos</a:t>
            </a:r>
            <a:r>
              <a:rPr lang="en-US" sz="3600">
                <a:solidFill>
                  <a:srgbClr val="000000"/>
                </a:solidFill>
              </a:rPr>
              <a:t> van Leary </a:t>
            </a:r>
            <a:r>
              <a:rPr lang="en-US" sz="3600" err="1">
                <a:solidFill>
                  <a:srgbClr val="000000"/>
                </a:solidFill>
              </a:rPr>
              <a:t>zijn</a:t>
            </a:r>
            <a:r>
              <a:rPr lang="en-US" sz="3600">
                <a:solidFill>
                  <a:srgbClr val="000000"/>
                </a:solidFill>
              </a:rPr>
              <a:t> </a:t>
            </a:r>
            <a:r>
              <a:rPr lang="en-US" sz="3600" err="1">
                <a:solidFill>
                  <a:srgbClr val="000000"/>
                </a:solidFill>
              </a:rPr>
              <a:t>helpen</a:t>
            </a:r>
            <a:r>
              <a:rPr lang="en-US" sz="3600">
                <a:solidFill>
                  <a:srgbClr val="000000"/>
                </a:solidFill>
              </a:rPr>
              <a:t> </a:t>
            </a:r>
            <a:r>
              <a:rPr lang="en-US" sz="3600" err="1">
                <a:solidFill>
                  <a:srgbClr val="000000"/>
                </a:solidFill>
              </a:rPr>
              <a:t>en</a:t>
            </a:r>
            <a:r>
              <a:rPr lang="en-US" sz="3600">
                <a:solidFill>
                  <a:srgbClr val="000000"/>
                </a:solidFill>
              </a:rPr>
              <a:t> </a:t>
            </a:r>
            <a:r>
              <a:rPr lang="en-US" sz="3600" err="1">
                <a:solidFill>
                  <a:srgbClr val="000000"/>
                </a:solidFill>
              </a:rPr>
              <a:t>kunnen</a:t>
            </a:r>
            <a:r>
              <a:rPr lang="en-US" sz="3600">
                <a:solidFill>
                  <a:srgbClr val="000000"/>
                </a:solidFill>
              </a:rPr>
              <a:t> je </a:t>
            </a:r>
            <a:r>
              <a:rPr lang="en-US" sz="3600" err="1">
                <a:solidFill>
                  <a:srgbClr val="000000"/>
                </a:solidFill>
              </a:rPr>
              <a:t>helpen</a:t>
            </a:r>
            <a:r>
              <a:rPr lang="en-US" sz="3600">
                <a:solidFill>
                  <a:srgbClr val="000000"/>
                </a:solidFill>
              </a:rPr>
              <a:t> </a:t>
            </a:r>
            <a:r>
              <a:rPr lang="en-US" sz="3600" err="1">
                <a:solidFill>
                  <a:srgbClr val="000000"/>
                </a:solidFill>
              </a:rPr>
              <a:t>een</a:t>
            </a:r>
            <a:r>
              <a:rPr lang="en-US" sz="3600">
                <a:solidFill>
                  <a:srgbClr val="000000"/>
                </a:solidFill>
              </a:rPr>
              <a:t> </a:t>
            </a:r>
            <a:r>
              <a:rPr lang="en-US" sz="3600" err="1">
                <a:solidFill>
                  <a:srgbClr val="000000"/>
                </a:solidFill>
              </a:rPr>
              <a:t>situatie</a:t>
            </a:r>
            <a:r>
              <a:rPr lang="en-US" sz="3600">
                <a:solidFill>
                  <a:srgbClr val="000000"/>
                </a:solidFill>
              </a:rPr>
              <a:t> </a:t>
            </a:r>
            <a:r>
              <a:rPr lang="en-US" sz="3600" err="1">
                <a:solidFill>
                  <a:srgbClr val="000000"/>
                </a:solidFill>
              </a:rPr>
              <a:t>effectief</a:t>
            </a:r>
            <a:r>
              <a:rPr lang="en-US" sz="3600">
                <a:solidFill>
                  <a:srgbClr val="000000"/>
                </a:solidFill>
              </a:rPr>
              <a:t> </a:t>
            </a:r>
            <a:r>
              <a:rPr lang="en-US" sz="3600" err="1">
                <a:solidFill>
                  <a:srgbClr val="000000"/>
                </a:solidFill>
              </a:rPr>
              <a:t>en</a:t>
            </a:r>
            <a:r>
              <a:rPr lang="en-US" sz="3600">
                <a:solidFill>
                  <a:srgbClr val="000000"/>
                </a:solidFill>
              </a:rPr>
              <a:t> </a:t>
            </a:r>
            <a:r>
              <a:rPr lang="en-US" sz="3600" err="1">
                <a:solidFill>
                  <a:srgbClr val="000000"/>
                </a:solidFill>
              </a:rPr>
              <a:t>positief</a:t>
            </a:r>
            <a:r>
              <a:rPr lang="en-US" sz="3600">
                <a:solidFill>
                  <a:srgbClr val="000000"/>
                </a:solidFill>
              </a:rPr>
              <a:t> </a:t>
            </a:r>
            <a:r>
              <a:rPr lang="en-US" sz="3600" err="1">
                <a:solidFill>
                  <a:srgbClr val="000000"/>
                </a:solidFill>
              </a:rPr>
              <a:t>te</a:t>
            </a:r>
            <a:r>
              <a:rPr lang="en-US" sz="3600">
                <a:solidFill>
                  <a:srgbClr val="000000"/>
                </a:solidFill>
              </a:rPr>
              <a:t> </a:t>
            </a:r>
            <a:r>
              <a:rPr lang="en-US" sz="3600" err="1">
                <a:solidFill>
                  <a:srgbClr val="000000"/>
                </a:solidFill>
              </a:rPr>
              <a:t>beïnvloeden</a:t>
            </a:r>
            <a:r>
              <a:rPr lang="en-US" sz="3600">
                <a:solidFill>
                  <a:srgbClr val="000000"/>
                </a:solidFill>
              </a:rPr>
              <a:t>.</a:t>
            </a:r>
          </a:p>
          <a:p>
            <a:pPr>
              <a:lnSpc>
                <a:spcPts val="4200"/>
              </a:lnSpc>
            </a:pPr>
            <a:endParaRPr lang="en-US" sz="3000">
              <a:solidFill>
                <a:srgbClr val="000000"/>
              </a:solidFill>
            </a:endParaRPr>
          </a:p>
          <a:p>
            <a:pPr algn="ctr">
              <a:lnSpc>
                <a:spcPts val="4200"/>
              </a:lnSpc>
            </a:pPr>
            <a:endParaRPr lang="en-US" sz="3000">
              <a:solidFill>
                <a:srgbClr val="000000"/>
              </a:solidFill>
              <a:latin typeface="Open Sans 2 Bold"/>
            </a:endParaRPr>
          </a:p>
        </p:txBody>
      </p:sp>
    </p:spTree>
    <p:extLst>
      <p:ext uri="{BB962C8B-B14F-4D97-AF65-F5344CB8AC3E}">
        <p14:creationId xmlns:p14="http://schemas.microsoft.com/office/powerpoint/2010/main" val="582533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8221" y="1008167"/>
            <a:ext cx="14812257" cy="866775"/>
          </a:xfrm>
          <a:prstGeom prst="rect">
            <a:avLst/>
          </a:prstGeom>
        </p:spPr>
        <p:txBody>
          <a:bodyPr lIns="0" tIns="0" rIns="0" bIns="0" rtlCol="0" anchor="t">
            <a:spAutoFit/>
          </a:bodyPr>
          <a:lstStyle/>
          <a:p>
            <a:pPr marL="0" lvl="0" indent="0">
              <a:lnSpc>
                <a:spcPts val="6900"/>
              </a:lnSpc>
              <a:spcBef>
                <a:spcPct val="0"/>
              </a:spcBef>
            </a:pPr>
            <a:r>
              <a:rPr lang="en-US" sz="5000" spc="40">
                <a:solidFill>
                  <a:srgbClr val="FFFFFF"/>
                </a:solidFill>
                <a:latin typeface="Archivo Black"/>
              </a:rPr>
              <a:t>TERUGKOPPELING</a:t>
            </a:r>
          </a:p>
        </p:txBody>
      </p:sp>
      <p:sp>
        <p:nvSpPr>
          <p:cNvPr id="3" name="TextBox 3"/>
          <p:cNvSpPr txBox="1"/>
          <p:nvPr/>
        </p:nvSpPr>
        <p:spPr>
          <a:xfrm>
            <a:off x="2069868" y="3188990"/>
            <a:ext cx="15285043" cy="3909019"/>
          </a:xfrm>
          <a:prstGeom prst="rect">
            <a:avLst/>
          </a:prstGeom>
        </p:spPr>
        <p:txBody>
          <a:bodyPr lIns="0" tIns="0" rIns="0" bIns="0" rtlCol="0" anchor="t">
            <a:spAutoFit/>
          </a:bodyPr>
          <a:lstStyle/>
          <a:p>
            <a:pPr>
              <a:lnSpc>
                <a:spcPts val="4420"/>
              </a:lnSpc>
            </a:pPr>
            <a:r>
              <a:rPr lang="en-US" sz="3600" err="1">
                <a:solidFill>
                  <a:srgbClr val="000000"/>
                </a:solidFill>
                <a:ea typeface="Open Sans" panose="020B0606030504020204" pitchFamily="34" charset="0"/>
                <a:cs typeface="Open Sans" panose="020B0606030504020204" pitchFamily="34" charset="0"/>
              </a:rPr>
              <a:t>Vergelijk</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jouw</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Roos</a:t>
            </a:r>
            <a:r>
              <a:rPr lang="en-US" sz="3600">
                <a:solidFill>
                  <a:srgbClr val="000000"/>
                </a:solidFill>
                <a:ea typeface="Open Sans" panose="020B0606030504020204" pitchFamily="34" charset="0"/>
                <a:cs typeface="Open Sans" panose="020B0606030504020204" pitchFamily="34" charset="0"/>
              </a:rPr>
              <a:t> van Leary </a:t>
            </a:r>
            <a:r>
              <a:rPr lang="en-US" sz="3600" err="1">
                <a:solidFill>
                  <a:srgbClr val="000000"/>
                </a:solidFill>
                <a:ea typeface="Open Sans" panose="020B0606030504020204" pitchFamily="34" charset="0"/>
                <a:cs typeface="Open Sans" panose="020B0606030504020204" pitchFamily="34" charset="0"/>
              </a:rPr>
              <a:t>positie</a:t>
            </a:r>
            <a:r>
              <a:rPr lang="en-US" sz="3600">
                <a:solidFill>
                  <a:srgbClr val="000000"/>
                </a:solidFill>
                <a:ea typeface="Open Sans" panose="020B0606030504020204" pitchFamily="34" charset="0"/>
                <a:cs typeface="Open Sans" panose="020B0606030504020204" pitchFamily="34" charset="0"/>
              </a:rPr>
              <a:t> met de </a:t>
            </a:r>
            <a:r>
              <a:rPr lang="en-US" sz="3600" err="1">
                <a:solidFill>
                  <a:srgbClr val="000000"/>
                </a:solidFill>
                <a:ea typeface="Open Sans" panose="020B0606030504020204" pitchFamily="34" charset="0"/>
                <a:cs typeface="Open Sans" panose="020B0606030504020204" pitchFamily="34" charset="0"/>
              </a:rPr>
              <a:t>omschrijving</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hierover</a:t>
            </a:r>
            <a:r>
              <a:rPr lang="en-US" sz="3600">
                <a:solidFill>
                  <a:srgbClr val="000000"/>
                </a:solidFill>
                <a:ea typeface="Open Sans" panose="020B0606030504020204" pitchFamily="34" charset="0"/>
                <a:cs typeface="Open Sans" panose="020B0606030504020204" pitchFamily="34" charset="0"/>
              </a:rPr>
              <a:t> in de hand-out. </a:t>
            </a:r>
            <a:r>
              <a:rPr lang="en-US" sz="3600" err="1">
                <a:solidFill>
                  <a:srgbClr val="000000"/>
                </a:solidFill>
                <a:ea typeface="Open Sans" panose="020B0606030504020204" pitchFamily="34" charset="0"/>
                <a:cs typeface="Open Sans" panose="020B0606030504020204" pitchFamily="34" charset="0"/>
              </a:rPr>
              <a:t>Herken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jij</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jouw</a:t>
            </a:r>
            <a:r>
              <a:rPr lang="en-US" sz="3600">
                <a:solidFill>
                  <a:srgbClr val="000000"/>
                </a:solidFill>
                <a:ea typeface="Open Sans" panose="020B0606030504020204" pitchFamily="34" charset="0"/>
                <a:cs typeface="Open Sans" panose="020B0606030504020204" pitchFamily="34" charset="0"/>
              </a:rPr>
              <a:t> eigen </a:t>
            </a:r>
            <a:r>
              <a:rPr lang="en-US" sz="3600" err="1">
                <a:solidFill>
                  <a:srgbClr val="000000"/>
                </a:solidFill>
                <a:ea typeface="Open Sans" panose="020B0606030504020204" pitchFamily="34" charset="0"/>
                <a:cs typeface="Open Sans" panose="020B0606030504020204" pitchFamily="34" charset="0"/>
              </a:rPr>
              <a:t>gedrag</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hierin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Bespreek</a:t>
            </a:r>
            <a:r>
              <a:rPr lang="en-US" sz="3600">
                <a:solidFill>
                  <a:srgbClr val="000000"/>
                </a:solidFill>
                <a:ea typeface="Open Sans" panose="020B0606030504020204" pitchFamily="34" charset="0"/>
                <a:cs typeface="Open Sans" panose="020B0606030504020204" pitchFamily="34" charset="0"/>
              </a:rPr>
              <a:t> met </a:t>
            </a:r>
            <a:r>
              <a:rPr lang="en-US" sz="3600" err="1">
                <a:solidFill>
                  <a:srgbClr val="000000"/>
                </a:solidFill>
                <a:ea typeface="Open Sans" panose="020B0606030504020204" pitchFamily="34" charset="0"/>
                <a:cs typeface="Open Sans" panose="020B0606030504020204" pitchFamily="34" charset="0"/>
              </a:rPr>
              <a:t>een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groepsgenoot</a:t>
            </a:r>
            <a:r>
              <a:rPr lang="en-US" sz="3600">
                <a:solidFill>
                  <a:srgbClr val="000000"/>
                </a:solidFill>
                <a:ea typeface="Open Sans" panose="020B0606030504020204" pitchFamily="34" charset="0"/>
                <a:cs typeface="Open Sans" panose="020B0606030504020204" pitchFamily="34" charset="0"/>
              </a:rPr>
              <a:t> of </a:t>
            </a:r>
            <a:r>
              <a:rPr lang="en-US" sz="3600" err="1">
                <a:solidFill>
                  <a:srgbClr val="000000"/>
                </a:solidFill>
                <a:ea typeface="Open Sans" panose="020B0606030504020204" pitchFamily="34" charset="0"/>
                <a:cs typeface="Open Sans" panose="020B0606030504020204" pitchFamily="34" charset="0"/>
              </a:rPr>
              <a:t>jij</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dit</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gedrag</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wil</a:t>
            </a:r>
            <a:r>
              <a:rPr lang="en-US" sz="3600">
                <a:solidFill>
                  <a:srgbClr val="000000"/>
                </a:solidFill>
                <a:ea typeface="Open Sans" panose="020B0606030504020204" pitchFamily="34" charset="0"/>
                <a:cs typeface="Open Sans" panose="020B0606030504020204" pitchFamily="34" charset="0"/>
              </a:rPr>
              <a:t> laten </a:t>
            </a:r>
            <a:r>
              <a:rPr lang="en-US" sz="3600" err="1">
                <a:solidFill>
                  <a:srgbClr val="000000"/>
                </a:solidFill>
                <a:ea typeface="Open Sans" panose="020B0606030504020204" pitchFamily="34" charset="0"/>
                <a:cs typeface="Open Sans" panose="020B0606030504020204" pitchFamily="34" charset="0"/>
              </a:rPr>
              <a:t>zien</a:t>
            </a:r>
            <a:r>
              <a:rPr lang="en-US" sz="3600">
                <a:solidFill>
                  <a:srgbClr val="000000"/>
                </a:solidFill>
                <a:ea typeface="Open Sans" panose="020B0606030504020204" pitchFamily="34" charset="0"/>
                <a:cs typeface="Open Sans" panose="020B0606030504020204" pitchFamily="34" charset="0"/>
              </a:rPr>
              <a:t>, of je </a:t>
            </a:r>
            <a:r>
              <a:rPr lang="en-US" sz="3600" err="1">
                <a:solidFill>
                  <a:srgbClr val="000000"/>
                </a:solidFill>
                <a:ea typeface="Open Sans" panose="020B0606030504020204" pitchFamily="34" charset="0"/>
                <a:cs typeface="Open Sans" panose="020B0606030504020204" pitchFamily="34" charset="0"/>
              </a:rPr>
              <a:t>dit</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gedrag</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bij</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leerlingen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wil</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uitlokken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en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welke</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acties</a:t>
            </a:r>
            <a:r>
              <a:rPr lang="en-US" sz="3600">
                <a:solidFill>
                  <a:srgbClr val="000000"/>
                </a:solidFill>
                <a:ea typeface="Open Sans" panose="020B0606030504020204" pitchFamily="34" charset="0"/>
                <a:cs typeface="Open Sans" panose="020B0606030504020204" pitchFamily="34" charset="0"/>
              </a:rPr>
              <a:t> je </a:t>
            </a:r>
            <a:r>
              <a:rPr lang="en-US" sz="3600" err="1">
                <a:solidFill>
                  <a:srgbClr val="000000"/>
                </a:solidFill>
                <a:ea typeface="Open Sans" panose="020B0606030504020204" pitchFamily="34" charset="0"/>
                <a:cs typeface="Open Sans" panose="020B0606030504020204" pitchFamily="34" charset="0"/>
              </a:rPr>
              <a:t>eventueel</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moet</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nemen</a:t>
            </a:r>
            <a:r>
              <a:rPr lang="en-US" sz="3600">
                <a:solidFill>
                  <a:srgbClr val="000000"/>
                </a:solidFill>
                <a:ea typeface="Open Sans" panose="020B0606030504020204" pitchFamily="34" charset="0"/>
                <a:cs typeface="Open Sans" panose="020B0606030504020204" pitchFamily="34" charset="0"/>
              </a:rPr>
              <a:t> om </a:t>
            </a:r>
            <a:r>
              <a:rPr lang="en-US" sz="3600" err="1">
                <a:solidFill>
                  <a:srgbClr val="000000"/>
                </a:solidFill>
                <a:ea typeface="Open Sans" panose="020B0606030504020204" pitchFamily="34" charset="0"/>
                <a:cs typeface="Open Sans" panose="020B0606030504020204" pitchFamily="34" charset="0"/>
              </a:rPr>
              <a:t>ander</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gedrag</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uit</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te</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lokken</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bij</a:t>
            </a:r>
            <a:r>
              <a:rPr lang="en-US" sz="3600">
                <a:solidFill>
                  <a:srgbClr val="000000"/>
                </a:solidFill>
                <a:ea typeface="Open Sans" panose="020B0606030504020204" pitchFamily="34" charset="0"/>
                <a:cs typeface="Open Sans" panose="020B0606030504020204" pitchFamily="34" charset="0"/>
              </a:rPr>
              <a:t> </a:t>
            </a:r>
            <a:r>
              <a:rPr lang="en-US" sz="3600" err="1">
                <a:solidFill>
                  <a:srgbClr val="000000"/>
                </a:solidFill>
                <a:ea typeface="Open Sans" panose="020B0606030504020204" pitchFamily="34" charset="0"/>
                <a:cs typeface="Open Sans" panose="020B0606030504020204" pitchFamily="34" charset="0"/>
              </a:rPr>
              <a:t>leerlingen</a:t>
            </a:r>
            <a:r>
              <a:rPr lang="en-US" sz="3600">
                <a:solidFill>
                  <a:srgbClr val="000000"/>
                </a:solidFill>
                <a:ea typeface="Open Sans" panose="020B0606030504020204" pitchFamily="34" charset="0"/>
                <a:cs typeface="Open Sans" panose="020B0606030504020204" pitchFamily="34" charset="0"/>
              </a:rPr>
              <a:t>.</a:t>
            </a:r>
            <a:endParaRPr lang="en-US" sz="3600">
              <a:ea typeface="Open Sans" panose="020B0606030504020204" pitchFamily="34" charset="0"/>
              <a:cs typeface="Open Sans" panose="020B0606030504020204" pitchFamily="34" charset="0"/>
            </a:endParaRPr>
          </a:p>
          <a:p>
            <a:pPr>
              <a:lnSpc>
                <a:spcPts val="4420"/>
              </a:lnSpc>
            </a:pPr>
            <a:endParaRPr lang="en-US" sz="3400">
              <a:solidFill>
                <a:srgbClr val="000000"/>
              </a:solidFill>
              <a:latin typeface="Open Sauce Bold"/>
            </a:endParaRPr>
          </a:p>
          <a:p>
            <a:pPr>
              <a:lnSpc>
                <a:spcPts val="4420"/>
              </a:lnSpc>
            </a:pPr>
            <a:endParaRPr lang="en-US" sz="3400">
              <a:solidFill>
                <a:srgbClr val="000000"/>
              </a:solidFill>
              <a:latin typeface="Open Sauce Bold"/>
            </a:endParaRPr>
          </a:p>
          <a:p>
            <a:pPr>
              <a:lnSpc>
                <a:spcPts val="4420"/>
              </a:lnSpc>
              <a:spcBef>
                <a:spcPct val="0"/>
              </a:spcBef>
            </a:pPr>
            <a:endParaRPr lang="en-US" sz="3400">
              <a:solidFill>
                <a:srgbClr val="000000"/>
              </a:solidFill>
              <a:latin typeface="Open Sauce"/>
            </a:endParaRPr>
          </a:p>
        </p:txBody>
      </p:sp>
      <p:grpSp>
        <p:nvGrpSpPr>
          <p:cNvPr id="4" name="Group 4"/>
          <p:cNvGrpSpPr/>
          <p:nvPr/>
        </p:nvGrpSpPr>
        <p:grpSpPr>
          <a:xfrm>
            <a:off x="-4026842" y="0"/>
            <a:ext cx="24290298" cy="1619865"/>
            <a:chOff x="0" y="0"/>
            <a:chExt cx="2354408" cy="157010"/>
          </a:xfrm>
        </p:grpSpPr>
        <p:sp>
          <p:nvSpPr>
            <p:cNvPr id="5" name="Freeform 5"/>
            <p:cNvSpPr/>
            <p:nvPr/>
          </p:nvSpPr>
          <p:spPr>
            <a:xfrm>
              <a:off x="0" y="0"/>
              <a:ext cx="2354408" cy="157010"/>
            </a:xfrm>
            <a:custGeom>
              <a:avLst/>
              <a:gdLst/>
              <a:ahLst/>
              <a:cxnLst/>
              <a:rect l="l" t="t" r="r" b="b"/>
              <a:pathLst>
                <a:path w="2354408" h="157010">
                  <a:moveTo>
                    <a:pt x="2151208" y="0"/>
                  </a:moveTo>
                  <a:lnTo>
                    <a:pt x="0" y="0"/>
                  </a:lnTo>
                  <a:lnTo>
                    <a:pt x="203200" y="157010"/>
                  </a:lnTo>
                  <a:lnTo>
                    <a:pt x="2354408" y="157010"/>
                  </a:lnTo>
                  <a:lnTo>
                    <a:pt x="2151208"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6" name="TextBox 6"/>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TextBox 7"/>
          <p:cNvSpPr txBox="1"/>
          <p:nvPr/>
        </p:nvSpPr>
        <p:spPr>
          <a:xfrm>
            <a:off x="1710879" y="388983"/>
            <a:ext cx="17257060" cy="841897"/>
          </a:xfrm>
          <a:prstGeom prst="rect">
            <a:avLst/>
          </a:prstGeom>
        </p:spPr>
        <p:txBody>
          <a:bodyPr wrap="square" lIns="0" tIns="0" rIns="0" bIns="0" rtlCol="0" anchor="t">
            <a:spAutoFit/>
          </a:bodyPr>
          <a:lstStyle/>
          <a:p>
            <a:pPr>
              <a:lnSpc>
                <a:spcPts val="6900"/>
              </a:lnSpc>
              <a:spcBef>
                <a:spcPct val="0"/>
              </a:spcBef>
            </a:pPr>
            <a:r>
              <a:rPr lang="en-US" sz="4500" spc="40" err="1">
                <a:solidFill>
                  <a:srgbClr val="FFFFFF"/>
                </a:solidFill>
                <a:latin typeface="Archivo Black"/>
              </a:rPr>
              <a:t>Analyseer</a:t>
            </a:r>
            <a:r>
              <a:rPr lang="en-US" sz="4500" spc="40">
                <a:solidFill>
                  <a:srgbClr val="FFFFFF"/>
                </a:solidFill>
                <a:latin typeface="Archivo Black"/>
              </a:rPr>
              <a:t> de </a:t>
            </a:r>
            <a:r>
              <a:rPr lang="en-US" sz="4500" spc="40" err="1">
                <a:solidFill>
                  <a:srgbClr val="FFFFFF"/>
                </a:solidFill>
                <a:latin typeface="Archivo Black"/>
              </a:rPr>
              <a:t>uitkomsten</a:t>
            </a:r>
            <a:r>
              <a:rPr lang="en-US" sz="4500" spc="40">
                <a:solidFill>
                  <a:srgbClr val="FFFFFF"/>
                </a:solidFill>
                <a:latin typeface="Archivo Black"/>
              </a:rPr>
              <a:t> van de </a:t>
            </a:r>
            <a:r>
              <a:rPr lang="en-US" sz="4500" spc="40" err="1">
                <a:solidFill>
                  <a:srgbClr val="FFFFFF"/>
                </a:solidFill>
                <a:latin typeface="Archivo Black"/>
              </a:rPr>
              <a:t>Roos</a:t>
            </a:r>
            <a:r>
              <a:rPr lang="en-US" sz="4500" spc="40">
                <a:solidFill>
                  <a:srgbClr val="FFFFFF"/>
                </a:solidFill>
                <a:latin typeface="Archivo Black"/>
              </a:rPr>
              <a:t> van Leary!</a:t>
            </a:r>
          </a:p>
        </p:txBody>
      </p:sp>
      <p:sp>
        <p:nvSpPr>
          <p:cNvPr id="8" name="Freeform 4">
            <a:extLst>
              <a:ext uri="{FF2B5EF4-FFF2-40B4-BE49-F238E27FC236}">
                <a16:creationId xmlns:a16="http://schemas.microsoft.com/office/drawing/2014/main" id="{7345C4D7-2E0E-EFDA-ACBC-86B645FED1A4}"/>
              </a:ext>
            </a:extLst>
          </p:cNvPr>
          <p:cNvSpPr/>
          <p:nvPr/>
        </p:nvSpPr>
        <p:spPr>
          <a:xfrm rot="5400000">
            <a:off x="-2643754" y="915839"/>
            <a:ext cx="6725513" cy="1468333"/>
          </a:xfrm>
          <a:custGeom>
            <a:avLst/>
            <a:gdLst/>
            <a:ahLst/>
            <a:cxnLst/>
            <a:rect l="l" t="t" r="r" b="b"/>
            <a:pathLst>
              <a:path w="1560186" h="218865">
                <a:moveTo>
                  <a:pt x="1356986" y="0"/>
                </a:moveTo>
                <a:lnTo>
                  <a:pt x="0" y="0"/>
                </a:lnTo>
                <a:lnTo>
                  <a:pt x="203200" y="218865"/>
                </a:lnTo>
                <a:lnTo>
                  <a:pt x="1560186" y="218865"/>
                </a:lnTo>
                <a:lnTo>
                  <a:pt x="1356986" y="0"/>
                </a:lnTo>
                <a:close/>
              </a:path>
            </a:pathLst>
          </a:custGeom>
          <a:solidFill>
            <a:srgbClr val="FFC000"/>
          </a:solidFill>
          <a:ln cap="sq">
            <a:noFill/>
            <a:prstDash val="solid"/>
            <a:miter/>
          </a:ln>
        </p:spPr>
        <p:txBody>
          <a:bodyPr/>
          <a:lstStyle/>
          <a:p>
            <a:endParaRPr lang="nl-NL"/>
          </a:p>
        </p:txBody>
      </p:sp>
      <p:sp>
        <p:nvSpPr>
          <p:cNvPr id="9" name="TextBox 10">
            <a:extLst>
              <a:ext uri="{FF2B5EF4-FFF2-40B4-BE49-F238E27FC236}">
                <a16:creationId xmlns:a16="http://schemas.microsoft.com/office/drawing/2014/main" id="{6627F3FB-57A4-E292-819F-01586E511D52}"/>
              </a:ext>
            </a:extLst>
          </p:cNvPr>
          <p:cNvSpPr txBox="1"/>
          <p:nvPr/>
        </p:nvSpPr>
        <p:spPr>
          <a:xfrm rot="16200000">
            <a:off x="-3002924" y="1623447"/>
            <a:ext cx="7332834" cy="841897"/>
          </a:xfrm>
          <a:prstGeom prst="rect">
            <a:avLst/>
          </a:prstGeom>
        </p:spPr>
        <p:txBody>
          <a:bodyPr wrap="square" lIns="0" tIns="0" rIns="0" bIns="0" rtlCol="0" anchor="t">
            <a:spAutoFit/>
          </a:bodyPr>
          <a:lstStyle/>
          <a:p>
            <a:pPr algn="ctr">
              <a:lnSpc>
                <a:spcPts val="6900"/>
              </a:lnSpc>
              <a:spcBef>
                <a:spcPct val="0"/>
              </a:spcBef>
            </a:pPr>
            <a:r>
              <a:rPr lang="en-US" sz="5000" spc="40" err="1">
                <a:solidFill>
                  <a:srgbClr val="FFFFFF"/>
                </a:solidFill>
                <a:latin typeface="Archivo Black"/>
              </a:rPr>
              <a:t>Opdracht</a:t>
            </a:r>
            <a:r>
              <a:rPr lang="en-US" sz="5000" spc="40">
                <a:solidFill>
                  <a:srgbClr val="FFFFFF"/>
                </a:solidFill>
                <a:latin typeface="Archivo Black"/>
              </a:rPr>
              <a:t> </a:t>
            </a:r>
          </a:p>
        </p:txBody>
      </p:sp>
      <p:pic>
        <p:nvPicPr>
          <p:cNvPr id="11" name="Afbeelding 10">
            <a:extLst>
              <a:ext uri="{FF2B5EF4-FFF2-40B4-BE49-F238E27FC236}">
                <a16:creationId xmlns:a16="http://schemas.microsoft.com/office/drawing/2014/main" id="{595FA9CF-AB6F-F477-B08E-50A848165CFA}"/>
              </a:ext>
            </a:extLst>
          </p:cNvPr>
          <p:cNvPicPr>
            <a:picLocks noChangeAspect="1"/>
          </p:cNvPicPr>
          <p:nvPr/>
        </p:nvPicPr>
        <p:blipFill>
          <a:blip r:embed="rId3"/>
          <a:stretch>
            <a:fillRect/>
          </a:stretch>
        </p:blipFill>
        <p:spPr>
          <a:xfrm>
            <a:off x="11213523" y="6084620"/>
            <a:ext cx="4977322" cy="3867551"/>
          </a:xfrm>
          <a:prstGeom prst="rect">
            <a:avLst/>
          </a:prstGeom>
        </p:spPr>
      </p:pic>
    </p:spTree>
    <p:extLst>
      <p:ext uri="{BB962C8B-B14F-4D97-AF65-F5344CB8AC3E}">
        <p14:creationId xmlns:p14="http://schemas.microsoft.com/office/powerpoint/2010/main" val="3431147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8221" y="1008167"/>
            <a:ext cx="14812257" cy="866775"/>
          </a:xfrm>
          <a:prstGeom prst="rect">
            <a:avLst/>
          </a:prstGeom>
        </p:spPr>
        <p:txBody>
          <a:bodyPr lIns="0" tIns="0" rIns="0" bIns="0" rtlCol="0" anchor="t">
            <a:spAutoFit/>
          </a:bodyPr>
          <a:lstStyle/>
          <a:p>
            <a:pPr marL="0" lvl="0" indent="0">
              <a:lnSpc>
                <a:spcPts val="6900"/>
              </a:lnSpc>
              <a:spcBef>
                <a:spcPct val="0"/>
              </a:spcBef>
            </a:pPr>
            <a:r>
              <a:rPr lang="en-US" sz="5000" spc="40">
                <a:solidFill>
                  <a:srgbClr val="FFFFFF"/>
                </a:solidFill>
                <a:latin typeface="Archivo Black"/>
              </a:rPr>
              <a:t>TERUGKOPPELING</a:t>
            </a:r>
          </a:p>
        </p:txBody>
      </p:sp>
      <p:sp>
        <p:nvSpPr>
          <p:cNvPr id="3" name="TextBox 3"/>
          <p:cNvSpPr txBox="1"/>
          <p:nvPr/>
        </p:nvSpPr>
        <p:spPr>
          <a:xfrm>
            <a:off x="1907878" y="3622509"/>
            <a:ext cx="15285043" cy="7294561"/>
          </a:xfrm>
          <a:prstGeom prst="rect">
            <a:avLst/>
          </a:prstGeom>
        </p:spPr>
        <p:txBody>
          <a:bodyPr lIns="0" tIns="0" rIns="0" bIns="0" rtlCol="0" anchor="t">
            <a:spAutoFit/>
          </a:bodyPr>
          <a:lstStyle/>
          <a:p>
            <a:pPr>
              <a:lnSpc>
                <a:spcPts val="4420"/>
              </a:lnSpc>
            </a:pPr>
            <a:r>
              <a:rPr lang="en-US" sz="3500">
                <a:solidFill>
                  <a:srgbClr val="000000"/>
                </a:solidFill>
                <a:latin typeface="+mj-lt"/>
                <a:ea typeface="Open Sans" panose="020B0606030504020204" pitchFamily="34" charset="0"/>
                <a:cs typeface="Open Sans" panose="020B0606030504020204" pitchFamily="34" charset="0"/>
              </a:rPr>
              <a:t>Pitch in 1-2 </a:t>
            </a:r>
            <a:r>
              <a:rPr lang="en-US" sz="3500" err="1">
                <a:solidFill>
                  <a:srgbClr val="000000"/>
                </a:solidFill>
                <a:latin typeface="+mj-lt"/>
                <a:ea typeface="Open Sans" panose="020B0606030504020204" pitchFamily="34" charset="0"/>
                <a:cs typeface="Open Sans" panose="020B0606030504020204" pitchFamily="34" charset="0"/>
              </a:rPr>
              <a:t>minuten</a:t>
            </a:r>
            <a:r>
              <a:rPr lang="en-US" sz="3500">
                <a:solidFill>
                  <a:srgbClr val="000000"/>
                </a:solidFill>
                <a:latin typeface="+mj-lt"/>
                <a:ea typeface="Open Sans" panose="020B0606030504020204" pitchFamily="34" charset="0"/>
                <a:cs typeface="Open Sans" panose="020B0606030504020204" pitchFamily="34" charset="0"/>
              </a:rPr>
              <a:t> de </a:t>
            </a:r>
            <a:r>
              <a:rPr lang="en-US" sz="3500" err="1">
                <a:solidFill>
                  <a:srgbClr val="000000"/>
                </a:solidFill>
                <a:latin typeface="+mj-lt"/>
                <a:ea typeface="Open Sans" panose="020B0606030504020204" pitchFamily="34" charset="0"/>
                <a:cs typeface="Open Sans" panose="020B0606030504020204" pitchFamily="34" charset="0"/>
              </a:rPr>
              <a:t>uitkomsten</a:t>
            </a:r>
            <a:r>
              <a:rPr lang="en-US" sz="3500">
                <a:solidFill>
                  <a:srgbClr val="000000"/>
                </a:solidFill>
                <a:latin typeface="+mj-lt"/>
                <a:ea typeface="Open Sans" panose="020B0606030504020204" pitchFamily="34" charset="0"/>
                <a:cs typeface="Open Sans" panose="020B0606030504020204" pitchFamily="34" charset="0"/>
              </a:rPr>
              <a:t> van de </a:t>
            </a:r>
            <a:r>
              <a:rPr lang="en-US" sz="3500" err="1">
                <a:solidFill>
                  <a:srgbClr val="000000"/>
                </a:solidFill>
                <a:latin typeface="+mj-lt"/>
                <a:ea typeface="Open Sans" panose="020B0606030504020204" pitchFamily="34" charset="0"/>
                <a:cs typeface="Open Sans" panose="020B0606030504020204" pitchFamily="34" charset="0"/>
              </a:rPr>
              <a:t>analyse</a:t>
            </a:r>
            <a:r>
              <a:rPr lang="en-US" sz="3500">
                <a:solidFill>
                  <a:srgbClr val="000000"/>
                </a:solidFill>
                <a:latin typeface="+mj-lt"/>
                <a:ea typeface="Open Sans" panose="020B0606030504020204" pitchFamily="34" charset="0"/>
                <a:cs typeface="Open Sans" panose="020B0606030504020204" pitchFamily="34" charset="0"/>
              </a:rPr>
              <a:t> van het sociogram of de </a:t>
            </a:r>
            <a:r>
              <a:rPr lang="en-US" sz="3500" err="1">
                <a:solidFill>
                  <a:srgbClr val="000000"/>
                </a:solidFill>
                <a:latin typeface="+mj-lt"/>
                <a:ea typeface="Open Sans" panose="020B0606030504020204" pitchFamily="34" charset="0"/>
                <a:cs typeface="Open Sans" panose="020B0606030504020204" pitchFamily="34" charset="0"/>
              </a:rPr>
              <a:t>Roos</a:t>
            </a:r>
            <a:r>
              <a:rPr lang="en-US" sz="3500">
                <a:solidFill>
                  <a:srgbClr val="000000"/>
                </a:solidFill>
                <a:latin typeface="+mj-lt"/>
                <a:ea typeface="Open Sans" panose="020B0606030504020204" pitchFamily="34" charset="0"/>
                <a:cs typeface="Open Sans" panose="020B0606030504020204" pitchFamily="34" charset="0"/>
              </a:rPr>
              <a:t> van Leary.</a:t>
            </a:r>
          </a:p>
          <a:p>
            <a:pPr>
              <a:lnSpc>
                <a:spcPts val="4420"/>
              </a:lnSpc>
            </a:pPr>
            <a:endParaRPr lang="en-US" sz="3500">
              <a:solidFill>
                <a:srgbClr val="000000"/>
              </a:solidFill>
              <a:latin typeface="+mj-lt"/>
              <a:ea typeface="Open Sans" panose="020B0606030504020204" pitchFamily="34" charset="0"/>
              <a:cs typeface="Open Sans" panose="020B0606030504020204" pitchFamily="34" charset="0"/>
            </a:endParaRPr>
          </a:p>
          <a:p>
            <a:pPr>
              <a:lnSpc>
                <a:spcPts val="4420"/>
              </a:lnSpc>
            </a:pPr>
            <a:r>
              <a:rPr lang="en-US" sz="3500">
                <a:solidFill>
                  <a:srgbClr val="000000"/>
                </a:solidFill>
                <a:latin typeface="+mj-lt"/>
                <a:ea typeface="Open Sans"/>
                <a:cs typeface="Open Sans"/>
              </a:rPr>
              <a:t>Vertel </a:t>
            </a:r>
            <a:r>
              <a:rPr lang="en-US" sz="3500" err="1">
                <a:solidFill>
                  <a:srgbClr val="000000"/>
                </a:solidFill>
                <a:latin typeface="+mj-lt"/>
                <a:ea typeface="Open Sans"/>
                <a:cs typeface="Open Sans"/>
              </a:rPr>
              <a:t>daarin</a:t>
            </a:r>
            <a:r>
              <a:rPr lang="en-US" sz="3500">
                <a:solidFill>
                  <a:srgbClr val="000000"/>
                </a:solidFill>
                <a:latin typeface="+mj-lt"/>
                <a:ea typeface="Open Sans"/>
                <a:cs typeface="Open Sans"/>
              </a:rPr>
              <a:t> in </a:t>
            </a:r>
            <a:r>
              <a:rPr lang="en-US" sz="3500" err="1">
                <a:solidFill>
                  <a:srgbClr val="000000"/>
                </a:solidFill>
                <a:latin typeface="+mj-lt"/>
                <a:ea typeface="Open Sans"/>
                <a:cs typeface="Open Sans"/>
              </a:rPr>
              <a:t>ieder</a:t>
            </a:r>
            <a:r>
              <a:rPr lang="en-US" sz="3500">
                <a:solidFill>
                  <a:srgbClr val="000000"/>
                </a:solidFill>
                <a:latin typeface="+mj-lt"/>
                <a:ea typeface="Open Sans"/>
                <a:cs typeface="Open Sans"/>
              </a:rPr>
              <a:t> </a:t>
            </a:r>
            <a:r>
              <a:rPr lang="en-US" sz="3500" err="1">
                <a:solidFill>
                  <a:srgbClr val="000000"/>
                </a:solidFill>
                <a:latin typeface="+mj-lt"/>
                <a:ea typeface="Open Sans"/>
                <a:cs typeface="Open Sans"/>
              </a:rPr>
              <a:t>geval</a:t>
            </a:r>
            <a:r>
              <a:rPr lang="en-US" sz="3500">
                <a:solidFill>
                  <a:srgbClr val="000000"/>
                </a:solidFill>
                <a:latin typeface="+mj-lt"/>
                <a:ea typeface="Open Sans"/>
                <a:cs typeface="Open Sans"/>
              </a:rPr>
              <a:t>:</a:t>
            </a:r>
          </a:p>
          <a:p>
            <a:pPr marL="457200" indent="-457200">
              <a:lnSpc>
                <a:spcPts val="4420"/>
              </a:lnSpc>
              <a:buFontTx/>
              <a:buChar char="-"/>
            </a:pPr>
            <a:r>
              <a:rPr lang="en-US" sz="3500">
                <a:solidFill>
                  <a:srgbClr val="000000"/>
                </a:solidFill>
                <a:latin typeface="+mj-lt"/>
                <a:ea typeface="Open Sans"/>
                <a:cs typeface="Open Sans"/>
              </a:rPr>
              <a:t>Wat er </a:t>
            </a:r>
            <a:r>
              <a:rPr lang="en-US" sz="3500" err="1">
                <a:solidFill>
                  <a:srgbClr val="000000"/>
                </a:solidFill>
                <a:latin typeface="+mj-lt"/>
                <a:ea typeface="Open Sans"/>
                <a:cs typeface="Open Sans"/>
              </a:rPr>
              <a:t>opvalt</a:t>
            </a:r>
            <a:endParaRPr lang="en-US" sz="3500">
              <a:solidFill>
                <a:srgbClr val="000000"/>
              </a:solidFill>
              <a:latin typeface="+mj-lt"/>
              <a:ea typeface="Open Sans"/>
              <a:cs typeface="Open Sans"/>
            </a:endParaRPr>
          </a:p>
          <a:p>
            <a:pPr marL="457200" indent="-457200">
              <a:lnSpc>
                <a:spcPts val="4420"/>
              </a:lnSpc>
              <a:buFontTx/>
              <a:buChar char="-"/>
            </a:pPr>
            <a:r>
              <a:rPr lang="en-US" sz="3500">
                <a:solidFill>
                  <a:srgbClr val="000000"/>
                </a:solidFill>
                <a:latin typeface="+mj-lt"/>
                <a:ea typeface="Open Sans" panose="020B0606030504020204" pitchFamily="34" charset="0"/>
                <a:cs typeface="Open Sans" panose="020B0606030504020204" pitchFamily="34" charset="0"/>
              </a:rPr>
              <a:t>Wat je </a:t>
            </a:r>
            <a:r>
              <a:rPr lang="en-US" sz="3500" err="1">
                <a:solidFill>
                  <a:srgbClr val="000000"/>
                </a:solidFill>
                <a:latin typeface="+mj-lt"/>
                <a:ea typeface="Open Sans" panose="020B0606030504020204" pitchFamily="34" charset="0"/>
                <a:cs typeface="Open Sans" panose="020B0606030504020204" pitchFamily="34" charset="0"/>
              </a:rPr>
              <a:t>niet</a:t>
            </a:r>
            <a:r>
              <a:rPr lang="en-US" sz="3500">
                <a:solidFill>
                  <a:srgbClr val="000000"/>
                </a:solidFill>
                <a:latin typeface="+mj-lt"/>
                <a:ea typeface="Open Sans" panose="020B0606030504020204" pitchFamily="34" charset="0"/>
                <a:cs typeface="Open Sans" panose="020B0606030504020204" pitchFamily="34" charset="0"/>
              </a:rPr>
              <a:t> had </a:t>
            </a:r>
            <a:r>
              <a:rPr lang="en-US" sz="3500" err="1">
                <a:solidFill>
                  <a:srgbClr val="000000"/>
                </a:solidFill>
                <a:latin typeface="+mj-lt"/>
                <a:ea typeface="Open Sans" panose="020B0606030504020204" pitchFamily="34" charset="0"/>
                <a:cs typeface="Open Sans" panose="020B0606030504020204" pitchFamily="34" charset="0"/>
              </a:rPr>
              <a:t>verwacht</a:t>
            </a:r>
            <a:endParaRPr lang="en-US" sz="3500">
              <a:solidFill>
                <a:srgbClr val="000000"/>
              </a:solidFill>
              <a:latin typeface="+mj-lt"/>
              <a:ea typeface="Open Sans" panose="020B0606030504020204" pitchFamily="34" charset="0"/>
              <a:cs typeface="Open Sans" panose="020B0606030504020204" pitchFamily="34" charset="0"/>
            </a:endParaRPr>
          </a:p>
          <a:p>
            <a:pPr marL="457200" indent="-457200">
              <a:lnSpc>
                <a:spcPts val="4420"/>
              </a:lnSpc>
              <a:buFontTx/>
              <a:buChar char="-"/>
            </a:pPr>
            <a:r>
              <a:rPr lang="en-US" sz="3500">
                <a:solidFill>
                  <a:srgbClr val="000000"/>
                </a:solidFill>
                <a:latin typeface="+mj-lt"/>
                <a:ea typeface="Open Sans" panose="020B0606030504020204" pitchFamily="34" charset="0"/>
                <a:cs typeface="Open Sans" panose="020B0606030504020204" pitchFamily="34" charset="0"/>
              </a:rPr>
              <a:t>Wat je </a:t>
            </a:r>
            <a:r>
              <a:rPr lang="en-US" sz="3500" err="1">
                <a:solidFill>
                  <a:srgbClr val="000000"/>
                </a:solidFill>
                <a:latin typeface="+mj-lt"/>
                <a:ea typeface="Open Sans" panose="020B0606030504020204" pitchFamily="34" charset="0"/>
                <a:cs typeface="Open Sans" panose="020B0606030504020204" pitchFamily="34" charset="0"/>
              </a:rPr>
              <a:t>wel</a:t>
            </a:r>
            <a:r>
              <a:rPr lang="en-US" sz="3500">
                <a:solidFill>
                  <a:srgbClr val="000000"/>
                </a:solidFill>
                <a:latin typeface="+mj-lt"/>
                <a:ea typeface="Open Sans" panose="020B0606030504020204" pitchFamily="34" charset="0"/>
                <a:cs typeface="Open Sans" panose="020B0606030504020204" pitchFamily="34" charset="0"/>
              </a:rPr>
              <a:t> had </a:t>
            </a:r>
            <a:r>
              <a:rPr lang="en-US" sz="3500" err="1">
                <a:solidFill>
                  <a:srgbClr val="000000"/>
                </a:solidFill>
                <a:latin typeface="+mj-lt"/>
                <a:ea typeface="Open Sans" panose="020B0606030504020204" pitchFamily="34" charset="0"/>
                <a:cs typeface="Open Sans" panose="020B0606030504020204" pitchFamily="34" charset="0"/>
              </a:rPr>
              <a:t>verwacht</a:t>
            </a:r>
            <a:endParaRPr lang="en-US" sz="3500">
              <a:solidFill>
                <a:srgbClr val="000000"/>
              </a:solidFill>
              <a:latin typeface="+mj-lt"/>
              <a:ea typeface="Open Sans" panose="020B0606030504020204" pitchFamily="34" charset="0"/>
              <a:cs typeface="Open Sans" panose="020B0606030504020204" pitchFamily="34" charset="0"/>
            </a:endParaRPr>
          </a:p>
          <a:p>
            <a:pPr marL="457200" indent="-457200">
              <a:lnSpc>
                <a:spcPts val="4420"/>
              </a:lnSpc>
              <a:buFontTx/>
              <a:buChar char="-"/>
            </a:pPr>
            <a:r>
              <a:rPr lang="en-US" sz="3500">
                <a:solidFill>
                  <a:srgbClr val="000000"/>
                </a:solidFill>
                <a:latin typeface="+mj-lt"/>
                <a:ea typeface="Open Sans"/>
                <a:cs typeface="Open Sans"/>
              </a:rPr>
              <a:t>Wat je </a:t>
            </a:r>
            <a:r>
              <a:rPr lang="en-US" sz="3500" err="1">
                <a:solidFill>
                  <a:srgbClr val="000000"/>
                </a:solidFill>
                <a:latin typeface="+mj-lt"/>
                <a:ea typeface="Open Sans"/>
                <a:cs typeface="Open Sans"/>
              </a:rPr>
              <a:t>graag</a:t>
            </a:r>
            <a:r>
              <a:rPr lang="en-US" sz="3500">
                <a:solidFill>
                  <a:srgbClr val="000000"/>
                </a:solidFill>
                <a:latin typeface="+mj-lt"/>
                <a:ea typeface="Open Sans"/>
                <a:cs typeface="Open Sans"/>
              </a:rPr>
              <a:t> </a:t>
            </a:r>
            <a:r>
              <a:rPr lang="en-US" sz="3500" err="1">
                <a:solidFill>
                  <a:srgbClr val="000000"/>
                </a:solidFill>
                <a:latin typeface="+mj-lt"/>
                <a:ea typeface="Open Sans"/>
                <a:cs typeface="Open Sans"/>
              </a:rPr>
              <a:t>anders</a:t>
            </a:r>
            <a:r>
              <a:rPr lang="en-US" sz="3500">
                <a:solidFill>
                  <a:srgbClr val="000000"/>
                </a:solidFill>
                <a:latin typeface="+mj-lt"/>
                <a:ea typeface="Open Sans"/>
                <a:cs typeface="Open Sans"/>
              </a:rPr>
              <a:t> </a:t>
            </a:r>
            <a:r>
              <a:rPr lang="en-US" sz="3500" err="1">
                <a:solidFill>
                  <a:srgbClr val="000000"/>
                </a:solidFill>
                <a:latin typeface="+mj-lt"/>
                <a:ea typeface="Open Sans"/>
                <a:cs typeface="Open Sans"/>
              </a:rPr>
              <a:t>zou</a:t>
            </a:r>
            <a:r>
              <a:rPr lang="en-US" sz="3500">
                <a:solidFill>
                  <a:srgbClr val="000000"/>
                </a:solidFill>
                <a:latin typeface="+mj-lt"/>
                <a:ea typeface="Open Sans"/>
                <a:cs typeface="Open Sans"/>
              </a:rPr>
              <a:t> </a:t>
            </a:r>
            <a:r>
              <a:rPr lang="en-US" sz="3500" err="1">
                <a:solidFill>
                  <a:srgbClr val="000000"/>
                </a:solidFill>
                <a:latin typeface="+mj-lt"/>
                <a:ea typeface="Open Sans"/>
                <a:cs typeface="Open Sans"/>
              </a:rPr>
              <a:t>zien</a:t>
            </a:r>
            <a:endParaRPr lang="en-US" sz="3500" err="1">
              <a:solidFill>
                <a:srgbClr val="000000"/>
              </a:solidFill>
              <a:latin typeface="+mj-lt"/>
              <a:ea typeface="Open Sans" panose="020B0606030504020204" pitchFamily="34" charset="0"/>
              <a:cs typeface="Open Sans" panose="020B0606030504020204" pitchFamily="34" charset="0"/>
            </a:endParaRPr>
          </a:p>
          <a:p>
            <a:pPr marL="457200" indent="-457200">
              <a:lnSpc>
                <a:spcPts val="4420"/>
              </a:lnSpc>
              <a:buFontTx/>
              <a:buChar char="-"/>
            </a:pPr>
            <a:r>
              <a:rPr lang="en-US" sz="3500">
                <a:solidFill>
                  <a:srgbClr val="000000"/>
                </a:solidFill>
                <a:latin typeface="+mj-lt"/>
                <a:ea typeface="Open Sans"/>
                <a:cs typeface="Open Sans"/>
              </a:rPr>
              <a:t>Wat je </a:t>
            </a:r>
            <a:r>
              <a:rPr lang="en-US" sz="3500" err="1">
                <a:solidFill>
                  <a:srgbClr val="000000"/>
                </a:solidFill>
                <a:latin typeface="+mj-lt"/>
                <a:ea typeface="Open Sans"/>
                <a:cs typeface="Open Sans"/>
              </a:rPr>
              <a:t>anders</a:t>
            </a:r>
            <a:r>
              <a:rPr lang="en-US" sz="3500">
                <a:solidFill>
                  <a:srgbClr val="000000"/>
                </a:solidFill>
                <a:latin typeface="+mj-lt"/>
                <a:ea typeface="Open Sans"/>
                <a:cs typeface="Open Sans"/>
              </a:rPr>
              <a:t> </a:t>
            </a:r>
            <a:r>
              <a:rPr lang="en-US" sz="3500" err="1">
                <a:solidFill>
                  <a:srgbClr val="000000"/>
                </a:solidFill>
                <a:latin typeface="+mj-lt"/>
                <a:ea typeface="Open Sans"/>
                <a:cs typeface="Open Sans"/>
              </a:rPr>
              <a:t>gaat</a:t>
            </a:r>
            <a:r>
              <a:rPr lang="en-US" sz="3500">
                <a:solidFill>
                  <a:srgbClr val="000000"/>
                </a:solidFill>
                <a:latin typeface="+mj-lt"/>
                <a:ea typeface="Open Sans"/>
                <a:cs typeface="Open Sans"/>
              </a:rPr>
              <a:t> </a:t>
            </a:r>
            <a:r>
              <a:rPr lang="en-US" sz="3500" err="1">
                <a:solidFill>
                  <a:srgbClr val="000000"/>
                </a:solidFill>
                <a:latin typeface="+mj-lt"/>
                <a:ea typeface="Open Sans"/>
                <a:cs typeface="Open Sans"/>
              </a:rPr>
              <a:t>doen</a:t>
            </a:r>
            <a:r>
              <a:rPr lang="en-US" sz="3500">
                <a:solidFill>
                  <a:srgbClr val="000000"/>
                </a:solidFill>
                <a:latin typeface="+mj-lt"/>
                <a:ea typeface="Open Sans"/>
                <a:cs typeface="Open Sans"/>
              </a:rPr>
              <a:t> om die </a:t>
            </a:r>
            <a:r>
              <a:rPr lang="en-US" sz="3500" err="1">
                <a:solidFill>
                  <a:srgbClr val="000000"/>
                </a:solidFill>
                <a:latin typeface="+mj-lt"/>
                <a:ea typeface="Open Sans"/>
                <a:cs typeface="Open Sans"/>
              </a:rPr>
              <a:t>verandering</a:t>
            </a:r>
            <a:r>
              <a:rPr lang="en-US" sz="3500">
                <a:solidFill>
                  <a:srgbClr val="000000"/>
                </a:solidFill>
                <a:latin typeface="+mj-lt"/>
                <a:ea typeface="Open Sans"/>
                <a:cs typeface="Open Sans"/>
              </a:rPr>
              <a:t> </a:t>
            </a:r>
            <a:r>
              <a:rPr lang="en-US" sz="3500" err="1">
                <a:solidFill>
                  <a:srgbClr val="000000"/>
                </a:solidFill>
                <a:latin typeface="+mj-lt"/>
                <a:ea typeface="Open Sans"/>
                <a:cs typeface="Open Sans"/>
              </a:rPr>
              <a:t>gerealiseerd</a:t>
            </a:r>
            <a:r>
              <a:rPr lang="en-US" sz="3500">
                <a:solidFill>
                  <a:srgbClr val="000000"/>
                </a:solidFill>
                <a:latin typeface="+mj-lt"/>
                <a:ea typeface="Open Sans"/>
                <a:cs typeface="Open Sans"/>
              </a:rPr>
              <a:t> </a:t>
            </a:r>
            <a:r>
              <a:rPr lang="en-US" sz="3500" err="1">
                <a:solidFill>
                  <a:srgbClr val="000000"/>
                </a:solidFill>
                <a:latin typeface="+mj-lt"/>
                <a:ea typeface="Open Sans"/>
                <a:cs typeface="Open Sans"/>
              </a:rPr>
              <a:t>te</a:t>
            </a:r>
            <a:r>
              <a:rPr lang="en-US" sz="3500">
                <a:solidFill>
                  <a:srgbClr val="000000"/>
                </a:solidFill>
                <a:latin typeface="+mj-lt"/>
                <a:ea typeface="Open Sans"/>
                <a:cs typeface="Open Sans"/>
              </a:rPr>
              <a:t> </a:t>
            </a:r>
            <a:r>
              <a:rPr lang="en-US" sz="3500" err="1">
                <a:solidFill>
                  <a:srgbClr val="000000"/>
                </a:solidFill>
                <a:latin typeface="+mj-lt"/>
                <a:ea typeface="Open Sans"/>
                <a:cs typeface="Open Sans"/>
              </a:rPr>
              <a:t>krijgen</a:t>
            </a:r>
            <a:endParaRPr lang="en-US" sz="3500" err="1">
              <a:solidFill>
                <a:srgbClr val="000000"/>
              </a:solidFill>
              <a:latin typeface="+mj-lt"/>
              <a:ea typeface="Open Sans" panose="020B0606030504020204" pitchFamily="34" charset="0"/>
              <a:cs typeface="Open Sans" panose="020B0606030504020204" pitchFamily="34" charset="0"/>
            </a:endParaRPr>
          </a:p>
          <a:p>
            <a:pPr marL="457200" indent="-457200">
              <a:lnSpc>
                <a:spcPts val="4420"/>
              </a:lnSpc>
              <a:buFontTx/>
              <a:buChar char="-"/>
            </a:pPr>
            <a:endParaRPr lang="en-US" sz="3500">
              <a:latin typeface="+mj-lt"/>
              <a:ea typeface="Open Sans" panose="020B0606030504020204" pitchFamily="34" charset="0"/>
              <a:cs typeface="Open Sans" panose="020B0606030504020204" pitchFamily="34" charset="0"/>
            </a:endParaRPr>
          </a:p>
          <a:p>
            <a:pPr>
              <a:lnSpc>
                <a:spcPts val="4420"/>
              </a:lnSpc>
            </a:pPr>
            <a:endParaRPr lang="en-US" sz="3400">
              <a:solidFill>
                <a:srgbClr val="000000"/>
              </a:solidFill>
              <a:latin typeface="Open Sauce Bold"/>
            </a:endParaRPr>
          </a:p>
          <a:p>
            <a:pPr>
              <a:lnSpc>
                <a:spcPts val="4420"/>
              </a:lnSpc>
            </a:pPr>
            <a:endParaRPr lang="en-US" sz="3400">
              <a:solidFill>
                <a:srgbClr val="000000"/>
              </a:solidFill>
              <a:latin typeface="Open Sauce Bold"/>
            </a:endParaRPr>
          </a:p>
          <a:p>
            <a:pPr>
              <a:lnSpc>
                <a:spcPts val="4420"/>
              </a:lnSpc>
              <a:spcBef>
                <a:spcPct val="0"/>
              </a:spcBef>
            </a:pPr>
            <a:endParaRPr lang="en-US" sz="3400">
              <a:solidFill>
                <a:srgbClr val="000000"/>
              </a:solidFill>
              <a:latin typeface="Open Sauce"/>
            </a:endParaRPr>
          </a:p>
        </p:txBody>
      </p:sp>
      <p:grpSp>
        <p:nvGrpSpPr>
          <p:cNvPr id="4" name="Group 4"/>
          <p:cNvGrpSpPr/>
          <p:nvPr/>
        </p:nvGrpSpPr>
        <p:grpSpPr>
          <a:xfrm>
            <a:off x="-4026842" y="0"/>
            <a:ext cx="24290298" cy="1619865"/>
            <a:chOff x="0" y="0"/>
            <a:chExt cx="2354408" cy="157010"/>
          </a:xfrm>
        </p:grpSpPr>
        <p:sp>
          <p:nvSpPr>
            <p:cNvPr id="5" name="Freeform 5"/>
            <p:cNvSpPr/>
            <p:nvPr/>
          </p:nvSpPr>
          <p:spPr>
            <a:xfrm>
              <a:off x="0" y="0"/>
              <a:ext cx="2354408" cy="157010"/>
            </a:xfrm>
            <a:custGeom>
              <a:avLst/>
              <a:gdLst/>
              <a:ahLst/>
              <a:cxnLst/>
              <a:rect l="l" t="t" r="r" b="b"/>
              <a:pathLst>
                <a:path w="2354408" h="157010">
                  <a:moveTo>
                    <a:pt x="2151208" y="0"/>
                  </a:moveTo>
                  <a:lnTo>
                    <a:pt x="0" y="0"/>
                  </a:lnTo>
                  <a:lnTo>
                    <a:pt x="203200" y="157010"/>
                  </a:lnTo>
                  <a:lnTo>
                    <a:pt x="2354408" y="157010"/>
                  </a:lnTo>
                  <a:lnTo>
                    <a:pt x="2151208"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6" name="TextBox 6"/>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TextBox 7"/>
          <p:cNvSpPr txBox="1"/>
          <p:nvPr/>
        </p:nvSpPr>
        <p:spPr>
          <a:xfrm>
            <a:off x="1710879" y="388983"/>
            <a:ext cx="17257060" cy="841897"/>
          </a:xfrm>
          <a:prstGeom prst="rect">
            <a:avLst/>
          </a:prstGeom>
        </p:spPr>
        <p:txBody>
          <a:bodyPr wrap="square" lIns="0" tIns="0" rIns="0" bIns="0" rtlCol="0" anchor="t">
            <a:spAutoFit/>
          </a:bodyPr>
          <a:lstStyle/>
          <a:p>
            <a:pPr>
              <a:lnSpc>
                <a:spcPts val="6900"/>
              </a:lnSpc>
              <a:spcBef>
                <a:spcPct val="0"/>
              </a:spcBef>
            </a:pPr>
            <a:r>
              <a:rPr lang="en-US" sz="4500" spc="40">
                <a:solidFill>
                  <a:srgbClr val="FFFFFF"/>
                </a:solidFill>
                <a:latin typeface="Archivo Black"/>
              </a:rPr>
              <a:t>PITCH!</a:t>
            </a:r>
          </a:p>
        </p:txBody>
      </p:sp>
      <p:sp>
        <p:nvSpPr>
          <p:cNvPr id="8" name="Freeform 4">
            <a:extLst>
              <a:ext uri="{FF2B5EF4-FFF2-40B4-BE49-F238E27FC236}">
                <a16:creationId xmlns:a16="http://schemas.microsoft.com/office/drawing/2014/main" id="{7345C4D7-2E0E-EFDA-ACBC-86B645FED1A4}"/>
              </a:ext>
            </a:extLst>
          </p:cNvPr>
          <p:cNvSpPr/>
          <p:nvPr/>
        </p:nvSpPr>
        <p:spPr>
          <a:xfrm rot="5400000">
            <a:off x="-2643754" y="915839"/>
            <a:ext cx="6725513" cy="1468333"/>
          </a:xfrm>
          <a:custGeom>
            <a:avLst/>
            <a:gdLst/>
            <a:ahLst/>
            <a:cxnLst/>
            <a:rect l="l" t="t" r="r" b="b"/>
            <a:pathLst>
              <a:path w="1560186" h="218865">
                <a:moveTo>
                  <a:pt x="1356986" y="0"/>
                </a:moveTo>
                <a:lnTo>
                  <a:pt x="0" y="0"/>
                </a:lnTo>
                <a:lnTo>
                  <a:pt x="203200" y="218865"/>
                </a:lnTo>
                <a:lnTo>
                  <a:pt x="1560186" y="218865"/>
                </a:lnTo>
                <a:lnTo>
                  <a:pt x="1356986" y="0"/>
                </a:lnTo>
                <a:close/>
              </a:path>
            </a:pathLst>
          </a:custGeom>
          <a:solidFill>
            <a:srgbClr val="FFC000"/>
          </a:solidFill>
          <a:ln cap="sq">
            <a:noFill/>
            <a:prstDash val="solid"/>
            <a:miter/>
          </a:ln>
        </p:spPr>
        <p:txBody>
          <a:bodyPr/>
          <a:lstStyle/>
          <a:p>
            <a:endParaRPr lang="nl-NL"/>
          </a:p>
        </p:txBody>
      </p:sp>
      <p:sp>
        <p:nvSpPr>
          <p:cNvPr id="9" name="TextBox 10">
            <a:extLst>
              <a:ext uri="{FF2B5EF4-FFF2-40B4-BE49-F238E27FC236}">
                <a16:creationId xmlns:a16="http://schemas.microsoft.com/office/drawing/2014/main" id="{6627F3FB-57A4-E292-819F-01586E511D52}"/>
              </a:ext>
            </a:extLst>
          </p:cNvPr>
          <p:cNvSpPr txBox="1"/>
          <p:nvPr/>
        </p:nvSpPr>
        <p:spPr>
          <a:xfrm rot="16200000">
            <a:off x="-3002924" y="1623447"/>
            <a:ext cx="7332834" cy="841897"/>
          </a:xfrm>
          <a:prstGeom prst="rect">
            <a:avLst/>
          </a:prstGeom>
        </p:spPr>
        <p:txBody>
          <a:bodyPr wrap="square" lIns="0" tIns="0" rIns="0" bIns="0" rtlCol="0" anchor="t">
            <a:spAutoFit/>
          </a:bodyPr>
          <a:lstStyle/>
          <a:p>
            <a:pPr algn="ctr">
              <a:lnSpc>
                <a:spcPts val="6900"/>
              </a:lnSpc>
              <a:spcBef>
                <a:spcPct val="0"/>
              </a:spcBef>
            </a:pPr>
            <a:r>
              <a:rPr lang="en-US" sz="5000" spc="40" err="1">
                <a:solidFill>
                  <a:srgbClr val="FFFFFF"/>
                </a:solidFill>
                <a:latin typeface="Archivo Black"/>
              </a:rPr>
              <a:t>Opdracht</a:t>
            </a:r>
            <a:r>
              <a:rPr lang="en-US" sz="5000" spc="40">
                <a:solidFill>
                  <a:srgbClr val="FFFFFF"/>
                </a:solidFill>
                <a:latin typeface="Archivo Black"/>
              </a:rPr>
              <a:t> </a:t>
            </a:r>
          </a:p>
        </p:txBody>
      </p:sp>
    </p:spTree>
    <p:extLst>
      <p:ext uri="{BB962C8B-B14F-4D97-AF65-F5344CB8AC3E}">
        <p14:creationId xmlns:p14="http://schemas.microsoft.com/office/powerpoint/2010/main" val="2225935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8221" y="1008167"/>
            <a:ext cx="14812257" cy="866775"/>
          </a:xfrm>
          <a:prstGeom prst="rect">
            <a:avLst/>
          </a:prstGeom>
        </p:spPr>
        <p:txBody>
          <a:bodyPr lIns="0" tIns="0" rIns="0" bIns="0" rtlCol="0" anchor="t">
            <a:spAutoFit/>
          </a:bodyPr>
          <a:lstStyle/>
          <a:p>
            <a:pPr marL="0" lvl="0" indent="0">
              <a:lnSpc>
                <a:spcPts val="6900"/>
              </a:lnSpc>
              <a:spcBef>
                <a:spcPct val="0"/>
              </a:spcBef>
            </a:pPr>
            <a:r>
              <a:rPr lang="en-US" sz="5000" spc="40">
                <a:solidFill>
                  <a:srgbClr val="FFFFFF"/>
                </a:solidFill>
                <a:latin typeface="Archivo Black"/>
              </a:rPr>
              <a:t>TERUGKOPPELING</a:t>
            </a:r>
          </a:p>
        </p:txBody>
      </p:sp>
      <p:sp>
        <p:nvSpPr>
          <p:cNvPr id="3" name="TextBox 3"/>
          <p:cNvSpPr txBox="1"/>
          <p:nvPr/>
        </p:nvSpPr>
        <p:spPr>
          <a:xfrm>
            <a:off x="2049229" y="2958795"/>
            <a:ext cx="15285043" cy="5601790"/>
          </a:xfrm>
          <a:prstGeom prst="rect">
            <a:avLst/>
          </a:prstGeom>
        </p:spPr>
        <p:txBody>
          <a:bodyPr lIns="0" tIns="0" rIns="0" bIns="0" rtlCol="0" anchor="t">
            <a:spAutoFit/>
          </a:bodyPr>
          <a:lstStyle/>
          <a:p>
            <a:pPr>
              <a:lnSpc>
                <a:spcPts val="4420"/>
              </a:lnSpc>
            </a:pPr>
            <a:r>
              <a:rPr lang="en-US" sz="3600" err="1">
                <a:solidFill>
                  <a:srgbClr val="000000"/>
                </a:solidFill>
                <a:ea typeface="Open Sans"/>
                <a:cs typeface="Open Sans"/>
              </a:rPr>
              <a:t>Bespreek</a:t>
            </a:r>
            <a:r>
              <a:rPr lang="en-US" sz="3600">
                <a:solidFill>
                  <a:srgbClr val="000000"/>
                </a:solidFill>
                <a:ea typeface="Open Sans"/>
                <a:cs typeface="Open Sans"/>
              </a:rPr>
              <a:t> de </a:t>
            </a:r>
            <a:r>
              <a:rPr lang="en-US" sz="3600" err="1">
                <a:solidFill>
                  <a:srgbClr val="000000"/>
                </a:solidFill>
                <a:ea typeface="Open Sans"/>
                <a:cs typeface="Open Sans"/>
              </a:rPr>
              <a:t>volgende</a:t>
            </a:r>
            <a:r>
              <a:rPr lang="en-US" sz="3600">
                <a:solidFill>
                  <a:srgbClr val="000000"/>
                </a:solidFill>
                <a:ea typeface="Open Sans"/>
                <a:cs typeface="Open Sans"/>
              </a:rPr>
              <a:t> </a:t>
            </a:r>
            <a:r>
              <a:rPr lang="en-US" sz="3600" err="1">
                <a:solidFill>
                  <a:srgbClr val="000000"/>
                </a:solidFill>
                <a:ea typeface="Open Sans"/>
                <a:cs typeface="Open Sans"/>
              </a:rPr>
              <a:t>vragen</a:t>
            </a:r>
            <a:r>
              <a:rPr lang="en-US" sz="3600">
                <a:solidFill>
                  <a:srgbClr val="000000"/>
                </a:solidFill>
                <a:ea typeface="Open Sans"/>
                <a:cs typeface="Open Sans"/>
              </a:rPr>
              <a:t> met </a:t>
            </a:r>
            <a:r>
              <a:rPr lang="en-US" sz="3600" err="1">
                <a:solidFill>
                  <a:srgbClr val="000000"/>
                </a:solidFill>
                <a:ea typeface="Open Sans"/>
                <a:cs typeface="Open Sans"/>
              </a:rPr>
              <a:t>een</a:t>
            </a:r>
            <a:r>
              <a:rPr lang="en-US" sz="3600">
                <a:solidFill>
                  <a:srgbClr val="000000"/>
                </a:solidFill>
                <a:ea typeface="Open Sans"/>
                <a:cs typeface="Open Sans"/>
              </a:rPr>
              <a:t> </a:t>
            </a:r>
            <a:r>
              <a:rPr lang="en-US" sz="3600" err="1">
                <a:solidFill>
                  <a:srgbClr val="000000"/>
                </a:solidFill>
                <a:ea typeface="Open Sans"/>
                <a:cs typeface="Open Sans"/>
              </a:rPr>
              <a:t>groepsgenoot</a:t>
            </a:r>
            <a:r>
              <a:rPr lang="en-US" sz="3600">
                <a:solidFill>
                  <a:srgbClr val="000000"/>
                </a:solidFill>
                <a:ea typeface="Open Sans"/>
                <a:cs typeface="Open Sans"/>
              </a:rPr>
              <a:t>:</a:t>
            </a:r>
            <a:endParaRPr lang="en-US" sz="3600">
              <a:ea typeface="Open Sans"/>
              <a:cs typeface="Open Sans"/>
            </a:endParaRPr>
          </a:p>
          <a:p>
            <a:pPr>
              <a:lnSpc>
                <a:spcPts val="4420"/>
              </a:lnSpc>
            </a:pPr>
            <a:endParaRPr lang="en-US" sz="3600">
              <a:solidFill>
                <a:srgbClr val="000000"/>
              </a:solidFill>
              <a:ea typeface="Open Sans" panose="020B0606030504020204" pitchFamily="34" charset="0"/>
              <a:cs typeface="Open Sans" panose="020B0606030504020204" pitchFamily="34" charset="0"/>
            </a:endParaRPr>
          </a:p>
          <a:p>
            <a:pPr marL="457200" indent="-457200">
              <a:lnSpc>
                <a:spcPts val="4420"/>
              </a:lnSpc>
              <a:buFont typeface="Calibri"/>
              <a:buChar char="-"/>
            </a:pPr>
            <a:r>
              <a:rPr lang="en-US" sz="3600">
                <a:solidFill>
                  <a:srgbClr val="000000"/>
                </a:solidFill>
                <a:ea typeface="Open Sans"/>
                <a:cs typeface="Open Sans"/>
              </a:rPr>
              <a:t>Hoe </a:t>
            </a:r>
            <a:r>
              <a:rPr lang="en-US" sz="3600" err="1">
                <a:solidFill>
                  <a:srgbClr val="000000"/>
                </a:solidFill>
                <a:ea typeface="Open Sans"/>
                <a:cs typeface="Open Sans"/>
              </a:rPr>
              <a:t>zorg</a:t>
            </a:r>
            <a:r>
              <a:rPr lang="en-US" sz="3600">
                <a:solidFill>
                  <a:srgbClr val="000000"/>
                </a:solidFill>
                <a:ea typeface="Open Sans"/>
                <a:cs typeface="Open Sans"/>
              </a:rPr>
              <a:t> je </a:t>
            </a:r>
            <a:r>
              <a:rPr lang="en-US" sz="3600" err="1">
                <a:solidFill>
                  <a:srgbClr val="000000"/>
                </a:solidFill>
                <a:ea typeface="Open Sans"/>
                <a:cs typeface="Open Sans"/>
              </a:rPr>
              <a:t>ervoor</a:t>
            </a:r>
            <a:r>
              <a:rPr lang="en-US" sz="3600">
                <a:solidFill>
                  <a:srgbClr val="000000"/>
                </a:solidFill>
                <a:ea typeface="Open Sans"/>
                <a:cs typeface="Open Sans"/>
              </a:rPr>
              <a:t> </a:t>
            </a:r>
            <a:r>
              <a:rPr lang="en-US" sz="3600" err="1">
                <a:solidFill>
                  <a:srgbClr val="000000"/>
                </a:solidFill>
                <a:ea typeface="Open Sans"/>
                <a:cs typeface="Open Sans"/>
              </a:rPr>
              <a:t>dat</a:t>
            </a:r>
            <a:r>
              <a:rPr lang="en-US" sz="3600">
                <a:solidFill>
                  <a:srgbClr val="000000"/>
                </a:solidFill>
                <a:ea typeface="Open Sans"/>
                <a:cs typeface="Open Sans"/>
              </a:rPr>
              <a:t> </a:t>
            </a:r>
            <a:r>
              <a:rPr lang="en-US" sz="3600" err="1">
                <a:solidFill>
                  <a:srgbClr val="000000"/>
                </a:solidFill>
                <a:ea typeface="Open Sans"/>
                <a:cs typeface="Open Sans"/>
              </a:rPr>
              <a:t>alle</a:t>
            </a:r>
            <a:r>
              <a:rPr lang="en-US" sz="3600">
                <a:solidFill>
                  <a:srgbClr val="000000"/>
                </a:solidFill>
                <a:ea typeface="Open Sans"/>
                <a:cs typeface="Open Sans"/>
              </a:rPr>
              <a:t> </a:t>
            </a:r>
            <a:r>
              <a:rPr lang="en-US" sz="3600" err="1">
                <a:solidFill>
                  <a:srgbClr val="000000"/>
                </a:solidFill>
                <a:ea typeface="Open Sans"/>
                <a:cs typeface="Open Sans"/>
              </a:rPr>
              <a:t>leerlingen</a:t>
            </a:r>
            <a:r>
              <a:rPr lang="en-US" sz="3600">
                <a:solidFill>
                  <a:srgbClr val="000000"/>
                </a:solidFill>
                <a:ea typeface="Open Sans"/>
                <a:cs typeface="Open Sans"/>
              </a:rPr>
              <a:t> </a:t>
            </a:r>
            <a:r>
              <a:rPr lang="en-US" sz="3600" err="1">
                <a:solidFill>
                  <a:srgbClr val="000000"/>
                </a:solidFill>
                <a:ea typeface="Open Sans"/>
                <a:cs typeface="Open Sans"/>
              </a:rPr>
              <a:t>weten</a:t>
            </a:r>
            <a:r>
              <a:rPr lang="en-US" sz="3600">
                <a:solidFill>
                  <a:srgbClr val="000000"/>
                </a:solidFill>
                <a:ea typeface="Open Sans"/>
                <a:cs typeface="Open Sans"/>
              </a:rPr>
              <a:t> wat </a:t>
            </a:r>
            <a:r>
              <a:rPr lang="en-US" sz="3600" err="1">
                <a:solidFill>
                  <a:srgbClr val="000000"/>
                </a:solidFill>
                <a:ea typeface="Open Sans"/>
                <a:cs typeface="Open Sans"/>
              </a:rPr>
              <a:t>zij</a:t>
            </a:r>
            <a:r>
              <a:rPr lang="en-US" sz="3600">
                <a:solidFill>
                  <a:srgbClr val="000000"/>
                </a:solidFill>
                <a:ea typeface="Open Sans"/>
                <a:cs typeface="Open Sans"/>
              </a:rPr>
              <a:t> </a:t>
            </a:r>
            <a:r>
              <a:rPr lang="en-US" sz="3600" err="1">
                <a:solidFill>
                  <a:srgbClr val="000000"/>
                </a:solidFill>
                <a:ea typeface="Open Sans"/>
                <a:cs typeface="Open Sans"/>
              </a:rPr>
              <a:t>moeten</a:t>
            </a:r>
            <a:r>
              <a:rPr lang="en-US" sz="3600">
                <a:solidFill>
                  <a:srgbClr val="000000"/>
                </a:solidFill>
                <a:ea typeface="Open Sans"/>
                <a:cs typeface="Open Sans"/>
              </a:rPr>
              <a:t> </a:t>
            </a:r>
            <a:r>
              <a:rPr lang="en-US" sz="3600" err="1">
                <a:solidFill>
                  <a:srgbClr val="000000"/>
                </a:solidFill>
                <a:ea typeface="Open Sans"/>
                <a:cs typeface="Open Sans"/>
              </a:rPr>
              <a:t>doen</a:t>
            </a:r>
            <a:r>
              <a:rPr lang="en-US" sz="3600">
                <a:solidFill>
                  <a:srgbClr val="000000"/>
                </a:solidFill>
                <a:ea typeface="Open Sans"/>
                <a:cs typeface="Open Sans"/>
              </a:rPr>
              <a:t> </a:t>
            </a:r>
            <a:r>
              <a:rPr lang="en-US" sz="3600" err="1">
                <a:solidFill>
                  <a:srgbClr val="000000"/>
                </a:solidFill>
                <a:ea typeface="Open Sans"/>
                <a:cs typeface="Open Sans"/>
              </a:rPr>
              <a:t>wanneer</a:t>
            </a:r>
            <a:r>
              <a:rPr lang="en-US" sz="3600">
                <a:solidFill>
                  <a:srgbClr val="000000"/>
                </a:solidFill>
                <a:ea typeface="Open Sans"/>
                <a:cs typeface="Open Sans"/>
              </a:rPr>
              <a:t> </a:t>
            </a:r>
            <a:r>
              <a:rPr lang="en-US" sz="3600" err="1">
                <a:solidFill>
                  <a:srgbClr val="000000"/>
                </a:solidFill>
                <a:ea typeface="Open Sans"/>
                <a:cs typeface="Open Sans"/>
              </a:rPr>
              <a:t>zij</a:t>
            </a:r>
            <a:r>
              <a:rPr lang="en-US" sz="3600">
                <a:solidFill>
                  <a:srgbClr val="000000"/>
                </a:solidFill>
                <a:ea typeface="Open Sans"/>
                <a:cs typeface="Open Sans"/>
              </a:rPr>
              <a:t> </a:t>
            </a:r>
            <a:r>
              <a:rPr lang="en-US" sz="3600" err="1">
                <a:solidFill>
                  <a:srgbClr val="000000"/>
                </a:solidFill>
                <a:ea typeface="Open Sans"/>
                <a:cs typeface="Open Sans"/>
              </a:rPr>
              <a:t>moeten</a:t>
            </a:r>
            <a:r>
              <a:rPr lang="en-US" sz="3600">
                <a:solidFill>
                  <a:srgbClr val="000000"/>
                </a:solidFill>
                <a:ea typeface="Open Sans"/>
                <a:cs typeface="Open Sans"/>
              </a:rPr>
              <a:t> </a:t>
            </a:r>
            <a:r>
              <a:rPr lang="en-US" sz="3600" err="1">
                <a:solidFill>
                  <a:srgbClr val="000000"/>
                </a:solidFill>
                <a:ea typeface="Open Sans"/>
                <a:cs typeface="Open Sans"/>
              </a:rPr>
              <a:t>beginnen</a:t>
            </a:r>
            <a:r>
              <a:rPr lang="en-US" sz="3600">
                <a:solidFill>
                  <a:srgbClr val="000000"/>
                </a:solidFill>
                <a:ea typeface="Open Sans"/>
                <a:cs typeface="Open Sans"/>
              </a:rPr>
              <a:t> </a:t>
            </a:r>
            <a:r>
              <a:rPr lang="en-US" sz="3600" err="1">
                <a:solidFill>
                  <a:srgbClr val="000000"/>
                </a:solidFill>
                <a:ea typeface="Open Sans"/>
                <a:cs typeface="Open Sans"/>
              </a:rPr>
              <a:t>aan</a:t>
            </a:r>
            <a:r>
              <a:rPr lang="en-US" sz="3600">
                <a:solidFill>
                  <a:srgbClr val="000000"/>
                </a:solidFill>
                <a:ea typeface="Open Sans"/>
                <a:cs typeface="Open Sans"/>
              </a:rPr>
              <a:t> </a:t>
            </a:r>
            <a:r>
              <a:rPr lang="en-US" sz="3600" err="1">
                <a:solidFill>
                  <a:srgbClr val="000000"/>
                </a:solidFill>
                <a:ea typeface="Open Sans"/>
                <a:cs typeface="Open Sans"/>
              </a:rPr>
              <a:t>een</a:t>
            </a:r>
            <a:r>
              <a:rPr lang="en-US" sz="3600">
                <a:solidFill>
                  <a:srgbClr val="000000"/>
                </a:solidFill>
                <a:ea typeface="Open Sans"/>
                <a:cs typeface="Open Sans"/>
              </a:rPr>
              <a:t> </a:t>
            </a:r>
            <a:r>
              <a:rPr lang="en-US" sz="3600" err="1">
                <a:solidFill>
                  <a:srgbClr val="000000"/>
                </a:solidFill>
                <a:ea typeface="Open Sans"/>
                <a:cs typeface="Open Sans"/>
              </a:rPr>
              <a:t>zelfstandige</a:t>
            </a:r>
            <a:r>
              <a:rPr lang="en-US" sz="3600">
                <a:solidFill>
                  <a:srgbClr val="000000"/>
                </a:solidFill>
                <a:ea typeface="Open Sans"/>
                <a:cs typeface="Open Sans"/>
              </a:rPr>
              <a:t> </a:t>
            </a:r>
            <a:r>
              <a:rPr lang="en-US" sz="3600" err="1">
                <a:solidFill>
                  <a:srgbClr val="000000"/>
                </a:solidFill>
                <a:ea typeface="Open Sans"/>
                <a:cs typeface="Open Sans"/>
              </a:rPr>
              <a:t>opdracht</a:t>
            </a:r>
            <a:r>
              <a:rPr lang="en-US" sz="3600">
                <a:solidFill>
                  <a:srgbClr val="000000"/>
                </a:solidFill>
                <a:ea typeface="Open Sans"/>
                <a:cs typeface="Open Sans"/>
              </a:rPr>
              <a:t>?</a:t>
            </a:r>
          </a:p>
          <a:p>
            <a:pPr marL="457200" indent="-457200">
              <a:lnSpc>
                <a:spcPts val="4420"/>
              </a:lnSpc>
              <a:buFont typeface="Calibri"/>
              <a:buChar char="-"/>
            </a:pPr>
            <a:r>
              <a:rPr lang="en-US" sz="3600" err="1">
                <a:solidFill>
                  <a:srgbClr val="000000"/>
                </a:solidFill>
                <a:ea typeface="Open Sans"/>
                <a:cs typeface="Open Sans"/>
              </a:rPr>
              <a:t>Bespreek</a:t>
            </a:r>
            <a:r>
              <a:rPr lang="en-US" sz="3600">
                <a:solidFill>
                  <a:srgbClr val="000000"/>
                </a:solidFill>
                <a:ea typeface="Open Sans"/>
                <a:cs typeface="Open Sans"/>
              </a:rPr>
              <a:t> met </a:t>
            </a:r>
            <a:r>
              <a:rPr lang="en-US" sz="3600" err="1">
                <a:solidFill>
                  <a:srgbClr val="000000"/>
                </a:solidFill>
                <a:ea typeface="Open Sans"/>
                <a:cs typeface="Open Sans"/>
              </a:rPr>
              <a:t>groepsgenoten</a:t>
            </a:r>
            <a:r>
              <a:rPr lang="en-US" sz="3600">
                <a:solidFill>
                  <a:srgbClr val="000000"/>
                </a:solidFill>
                <a:ea typeface="Open Sans"/>
                <a:cs typeface="Open Sans"/>
              </a:rPr>
              <a:t> </a:t>
            </a:r>
            <a:r>
              <a:rPr lang="en-US" sz="3600" err="1">
                <a:solidFill>
                  <a:srgbClr val="000000"/>
                </a:solidFill>
                <a:ea typeface="Open Sans"/>
                <a:cs typeface="Open Sans"/>
              </a:rPr>
              <a:t>een</a:t>
            </a:r>
            <a:r>
              <a:rPr lang="en-US" sz="3600">
                <a:solidFill>
                  <a:srgbClr val="000000"/>
                </a:solidFill>
                <a:ea typeface="Open Sans"/>
                <a:cs typeface="Open Sans"/>
              </a:rPr>
              <a:t> </a:t>
            </a:r>
            <a:r>
              <a:rPr lang="en-US" sz="3600" err="1">
                <a:solidFill>
                  <a:srgbClr val="000000"/>
                </a:solidFill>
                <a:ea typeface="Open Sans"/>
                <a:cs typeface="Open Sans"/>
              </a:rPr>
              <a:t>opdracht</a:t>
            </a:r>
            <a:r>
              <a:rPr lang="en-US" sz="3600">
                <a:solidFill>
                  <a:srgbClr val="000000"/>
                </a:solidFill>
                <a:ea typeface="Open Sans"/>
                <a:cs typeface="Open Sans"/>
              </a:rPr>
              <a:t> die je </a:t>
            </a:r>
            <a:r>
              <a:rPr lang="en-US" sz="3600" err="1">
                <a:solidFill>
                  <a:srgbClr val="000000"/>
                </a:solidFill>
                <a:ea typeface="Open Sans"/>
                <a:cs typeface="Open Sans"/>
              </a:rPr>
              <a:t>recentelijk</a:t>
            </a:r>
            <a:r>
              <a:rPr lang="en-US" sz="3600">
                <a:solidFill>
                  <a:srgbClr val="000000"/>
                </a:solidFill>
                <a:ea typeface="Open Sans"/>
                <a:cs typeface="Open Sans"/>
              </a:rPr>
              <a:t> </a:t>
            </a:r>
            <a:r>
              <a:rPr lang="en-US" sz="3600" err="1">
                <a:solidFill>
                  <a:srgbClr val="000000"/>
                </a:solidFill>
                <a:ea typeface="Open Sans"/>
                <a:cs typeface="Open Sans"/>
              </a:rPr>
              <a:t>hebt</a:t>
            </a:r>
            <a:r>
              <a:rPr lang="en-US" sz="3600">
                <a:solidFill>
                  <a:srgbClr val="000000"/>
                </a:solidFill>
                <a:ea typeface="Open Sans"/>
                <a:cs typeface="Open Sans"/>
              </a:rPr>
              <a:t> </a:t>
            </a:r>
            <a:r>
              <a:rPr lang="en-US" sz="3600" err="1">
                <a:solidFill>
                  <a:srgbClr val="000000"/>
                </a:solidFill>
                <a:ea typeface="Open Sans"/>
                <a:cs typeface="Open Sans"/>
              </a:rPr>
              <a:t>gebruikt</a:t>
            </a:r>
            <a:r>
              <a:rPr lang="en-US" sz="3600">
                <a:solidFill>
                  <a:srgbClr val="000000"/>
                </a:solidFill>
                <a:ea typeface="Open Sans"/>
                <a:cs typeface="Open Sans"/>
              </a:rPr>
              <a:t> in </a:t>
            </a:r>
            <a:r>
              <a:rPr lang="en-US" sz="3600" err="1">
                <a:solidFill>
                  <a:srgbClr val="000000"/>
                </a:solidFill>
                <a:ea typeface="Open Sans"/>
                <a:cs typeface="Open Sans"/>
              </a:rPr>
              <a:t>een</a:t>
            </a:r>
            <a:r>
              <a:rPr lang="en-US" sz="3600">
                <a:solidFill>
                  <a:srgbClr val="000000"/>
                </a:solidFill>
                <a:ea typeface="Open Sans"/>
                <a:cs typeface="Open Sans"/>
              </a:rPr>
              <a:t> van </a:t>
            </a:r>
            <a:r>
              <a:rPr lang="en-US" sz="3600" err="1">
                <a:solidFill>
                  <a:srgbClr val="000000"/>
                </a:solidFill>
                <a:ea typeface="Open Sans"/>
                <a:cs typeface="Open Sans"/>
              </a:rPr>
              <a:t>jouw</a:t>
            </a:r>
            <a:r>
              <a:rPr lang="en-US" sz="3600">
                <a:solidFill>
                  <a:srgbClr val="000000"/>
                </a:solidFill>
                <a:ea typeface="Open Sans"/>
                <a:cs typeface="Open Sans"/>
              </a:rPr>
              <a:t> lessen: hoe </a:t>
            </a:r>
            <a:r>
              <a:rPr lang="en-US" sz="3600" err="1">
                <a:solidFill>
                  <a:srgbClr val="000000"/>
                </a:solidFill>
                <a:ea typeface="Open Sans"/>
                <a:cs typeface="Open Sans"/>
              </a:rPr>
              <a:t>heb</a:t>
            </a:r>
            <a:r>
              <a:rPr lang="en-US" sz="3600">
                <a:solidFill>
                  <a:srgbClr val="000000"/>
                </a:solidFill>
                <a:ea typeface="Open Sans"/>
                <a:cs typeface="Open Sans"/>
              </a:rPr>
              <a:t> je </a:t>
            </a:r>
            <a:r>
              <a:rPr lang="en-US" sz="3600" err="1">
                <a:solidFill>
                  <a:srgbClr val="000000"/>
                </a:solidFill>
                <a:ea typeface="Open Sans"/>
                <a:cs typeface="Open Sans"/>
              </a:rPr>
              <a:t>deze</a:t>
            </a:r>
            <a:r>
              <a:rPr lang="en-US" sz="3600">
                <a:solidFill>
                  <a:srgbClr val="000000"/>
                </a:solidFill>
                <a:ea typeface="Open Sans"/>
                <a:cs typeface="Open Sans"/>
              </a:rPr>
              <a:t> </a:t>
            </a:r>
            <a:r>
              <a:rPr lang="en-US" sz="3600" err="1">
                <a:solidFill>
                  <a:srgbClr val="000000"/>
                </a:solidFill>
                <a:ea typeface="Open Sans"/>
                <a:cs typeface="Open Sans"/>
              </a:rPr>
              <a:t>opdracht</a:t>
            </a:r>
            <a:r>
              <a:rPr lang="en-US" sz="3600">
                <a:solidFill>
                  <a:srgbClr val="000000"/>
                </a:solidFill>
                <a:ea typeface="Open Sans"/>
                <a:cs typeface="Open Sans"/>
              </a:rPr>
              <a:t> </a:t>
            </a:r>
            <a:r>
              <a:rPr lang="en-US" sz="3600" err="1">
                <a:solidFill>
                  <a:srgbClr val="000000"/>
                </a:solidFill>
                <a:ea typeface="Open Sans"/>
                <a:cs typeface="Open Sans"/>
              </a:rPr>
              <a:t>geïntroduceerd</a:t>
            </a:r>
            <a:r>
              <a:rPr lang="en-US" sz="3600">
                <a:solidFill>
                  <a:srgbClr val="000000"/>
                </a:solidFill>
                <a:ea typeface="Open Sans"/>
                <a:cs typeface="Open Sans"/>
              </a:rPr>
              <a:t>? Denk </a:t>
            </a:r>
            <a:r>
              <a:rPr lang="en-US" sz="3600" err="1">
                <a:solidFill>
                  <a:srgbClr val="000000"/>
                </a:solidFill>
                <a:ea typeface="Open Sans"/>
                <a:cs typeface="Open Sans"/>
              </a:rPr>
              <a:t>hierbij</a:t>
            </a:r>
            <a:r>
              <a:rPr lang="en-US" sz="3600">
                <a:solidFill>
                  <a:srgbClr val="000000"/>
                </a:solidFill>
                <a:ea typeface="Open Sans"/>
                <a:cs typeface="Open Sans"/>
              </a:rPr>
              <a:t> </a:t>
            </a:r>
            <a:r>
              <a:rPr lang="en-US" sz="3600" err="1">
                <a:solidFill>
                  <a:srgbClr val="000000"/>
                </a:solidFill>
                <a:ea typeface="Open Sans"/>
                <a:cs typeface="Open Sans"/>
              </a:rPr>
              <a:t>aan</a:t>
            </a:r>
            <a:r>
              <a:rPr lang="en-US" sz="3600">
                <a:solidFill>
                  <a:srgbClr val="000000"/>
                </a:solidFill>
                <a:ea typeface="Open Sans"/>
                <a:cs typeface="Open Sans"/>
              </a:rPr>
              <a:t> </a:t>
            </a:r>
            <a:r>
              <a:rPr lang="en-US" sz="3600" err="1">
                <a:solidFill>
                  <a:srgbClr val="000000"/>
                </a:solidFill>
                <a:ea typeface="Open Sans"/>
                <a:cs typeface="Open Sans"/>
              </a:rPr>
              <a:t>modelleren</a:t>
            </a:r>
            <a:r>
              <a:rPr lang="en-US" sz="3600">
                <a:solidFill>
                  <a:srgbClr val="000000"/>
                </a:solidFill>
                <a:ea typeface="Open Sans"/>
                <a:cs typeface="Open Sans"/>
              </a:rPr>
              <a:t>, scaffolding etc. </a:t>
            </a:r>
            <a:r>
              <a:rPr lang="en-US" sz="3600" err="1">
                <a:solidFill>
                  <a:srgbClr val="000000"/>
                </a:solidFill>
                <a:ea typeface="Open Sans"/>
                <a:cs typeface="Open Sans"/>
              </a:rPr>
              <a:t>Werkte</a:t>
            </a:r>
            <a:r>
              <a:rPr lang="en-US" sz="3600">
                <a:solidFill>
                  <a:srgbClr val="000000"/>
                </a:solidFill>
                <a:ea typeface="Open Sans"/>
                <a:cs typeface="Open Sans"/>
              </a:rPr>
              <a:t> </a:t>
            </a:r>
            <a:r>
              <a:rPr lang="en-US" sz="3600" err="1">
                <a:solidFill>
                  <a:srgbClr val="000000"/>
                </a:solidFill>
                <a:ea typeface="Open Sans"/>
                <a:cs typeface="Open Sans"/>
              </a:rPr>
              <a:t>deze</a:t>
            </a:r>
            <a:r>
              <a:rPr lang="en-US" sz="3600">
                <a:solidFill>
                  <a:srgbClr val="000000"/>
                </a:solidFill>
                <a:ea typeface="Open Sans"/>
                <a:cs typeface="Open Sans"/>
              </a:rPr>
              <a:t> </a:t>
            </a:r>
            <a:r>
              <a:rPr lang="en-US" sz="3600" err="1">
                <a:solidFill>
                  <a:srgbClr val="000000"/>
                </a:solidFill>
                <a:ea typeface="Open Sans"/>
                <a:cs typeface="Open Sans"/>
              </a:rPr>
              <a:t>introductie</a:t>
            </a:r>
            <a:r>
              <a:rPr lang="en-US" sz="3600">
                <a:solidFill>
                  <a:srgbClr val="000000"/>
                </a:solidFill>
                <a:ea typeface="Open Sans"/>
                <a:cs typeface="Open Sans"/>
              </a:rPr>
              <a:t>? </a:t>
            </a:r>
            <a:endParaRPr lang="en-US" sz="3600">
              <a:solidFill>
                <a:srgbClr val="000000"/>
              </a:solidFill>
              <a:ea typeface="Open Sans" panose="020B0606030504020204" pitchFamily="34" charset="0"/>
              <a:cs typeface="Open Sans" panose="020B0606030504020204" pitchFamily="34" charset="0"/>
            </a:endParaRPr>
          </a:p>
          <a:p>
            <a:pPr marL="457200" indent="-457200">
              <a:lnSpc>
                <a:spcPts val="4420"/>
              </a:lnSpc>
              <a:buFont typeface="Calibri"/>
              <a:buChar char="-"/>
            </a:pPr>
            <a:r>
              <a:rPr lang="en-US" sz="3600">
                <a:solidFill>
                  <a:srgbClr val="000000"/>
                </a:solidFill>
                <a:ea typeface="Open Sans"/>
                <a:cs typeface="Open Sans"/>
              </a:rPr>
              <a:t>Help je </a:t>
            </a:r>
            <a:r>
              <a:rPr lang="en-US" sz="3600" err="1">
                <a:solidFill>
                  <a:srgbClr val="000000"/>
                </a:solidFill>
                <a:ea typeface="Open Sans"/>
                <a:cs typeface="Open Sans"/>
              </a:rPr>
              <a:t>leerlingen</a:t>
            </a:r>
            <a:r>
              <a:rPr lang="en-US" sz="3600">
                <a:solidFill>
                  <a:srgbClr val="000000"/>
                </a:solidFill>
                <a:ea typeface="Open Sans"/>
                <a:cs typeface="Open Sans"/>
              </a:rPr>
              <a:t> </a:t>
            </a:r>
            <a:r>
              <a:rPr lang="en-US" sz="3600" err="1">
                <a:solidFill>
                  <a:srgbClr val="000000"/>
                </a:solidFill>
                <a:ea typeface="Open Sans"/>
                <a:cs typeface="Open Sans"/>
              </a:rPr>
              <a:t>ook</a:t>
            </a:r>
            <a:r>
              <a:rPr lang="en-US" sz="3600">
                <a:solidFill>
                  <a:srgbClr val="000000"/>
                </a:solidFill>
                <a:ea typeface="Open Sans"/>
                <a:cs typeface="Open Sans"/>
              </a:rPr>
              <a:t> met </a:t>
            </a:r>
            <a:r>
              <a:rPr lang="en-US" sz="3600" err="1">
                <a:solidFill>
                  <a:srgbClr val="000000"/>
                </a:solidFill>
                <a:ea typeface="Open Sans"/>
                <a:cs typeface="Open Sans"/>
              </a:rPr>
              <a:t>plannen</a:t>
            </a:r>
            <a:r>
              <a:rPr lang="en-US" sz="3600">
                <a:solidFill>
                  <a:srgbClr val="000000"/>
                </a:solidFill>
                <a:ea typeface="Open Sans"/>
                <a:cs typeface="Open Sans"/>
              </a:rPr>
              <a:t> </a:t>
            </a:r>
            <a:r>
              <a:rPr lang="en-US" sz="3600" err="1">
                <a:solidFill>
                  <a:srgbClr val="000000"/>
                </a:solidFill>
                <a:ea typeface="Open Sans"/>
                <a:cs typeface="Open Sans"/>
              </a:rPr>
              <a:t>en</a:t>
            </a:r>
            <a:r>
              <a:rPr lang="en-US" sz="3600">
                <a:solidFill>
                  <a:srgbClr val="000000"/>
                </a:solidFill>
                <a:ea typeface="Open Sans"/>
                <a:cs typeface="Open Sans"/>
              </a:rPr>
              <a:t> </a:t>
            </a:r>
            <a:r>
              <a:rPr lang="en-US" sz="3600" err="1">
                <a:solidFill>
                  <a:srgbClr val="000000"/>
                </a:solidFill>
                <a:ea typeface="Open Sans"/>
                <a:cs typeface="Open Sans"/>
              </a:rPr>
              <a:t>organiseren</a:t>
            </a:r>
            <a:r>
              <a:rPr lang="en-US" sz="3600">
                <a:solidFill>
                  <a:srgbClr val="000000"/>
                </a:solidFill>
                <a:ea typeface="Open Sans"/>
                <a:cs typeface="Open Sans"/>
              </a:rPr>
              <a:t>? Hoe </a:t>
            </a:r>
            <a:r>
              <a:rPr lang="en-US" sz="3600" err="1">
                <a:solidFill>
                  <a:srgbClr val="000000"/>
                </a:solidFill>
                <a:ea typeface="Open Sans"/>
                <a:cs typeface="Open Sans"/>
              </a:rPr>
              <a:t>heb</a:t>
            </a:r>
            <a:r>
              <a:rPr lang="en-US" sz="3600">
                <a:solidFill>
                  <a:srgbClr val="000000"/>
                </a:solidFill>
                <a:ea typeface="Open Sans"/>
                <a:cs typeface="Open Sans"/>
              </a:rPr>
              <a:t> je </a:t>
            </a:r>
            <a:r>
              <a:rPr lang="en-US" sz="3600" err="1">
                <a:solidFill>
                  <a:srgbClr val="000000"/>
                </a:solidFill>
                <a:ea typeface="Open Sans"/>
                <a:cs typeface="Open Sans"/>
              </a:rPr>
              <a:t>dit</a:t>
            </a:r>
            <a:r>
              <a:rPr lang="en-US" sz="3600">
                <a:solidFill>
                  <a:srgbClr val="000000"/>
                </a:solidFill>
                <a:ea typeface="Open Sans"/>
                <a:cs typeface="Open Sans"/>
              </a:rPr>
              <a:t> </a:t>
            </a:r>
            <a:r>
              <a:rPr lang="en-US" sz="3600" err="1">
                <a:solidFill>
                  <a:srgbClr val="000000"/>
                </a:solidFill>
                <a:ea typeface="Open Sans"/>
                <a:cs typeface="Open Sans"/>
              </a:rPr>
              <a:t>aangepakt</a:t>
            </a:r>
            <a:r>
              <a:rPr lang="en-US" sz="3600">
                <a:solidFill>
                  <a:srgbClr val="000000"/>
                </a:solidFill>
                <a:ea typeface="Open Sans"/>
                <a:cs typeface="Open Sans"/>
              </a:rPr>
              <a:t>?</a:t>
            </a:r>
            <a:endParaRPr lang="en-US" sz="3600">
              <a:solidFill>
                <a:srgbClr val="000000"/>
              </a:solidFill>
              <a:ea typeface="Open Sans" panose="020B0606030504020204" pitchFamily="34" charset="0"/>
              <a:cs typeface="Open Sans" panose="020B0606030504020204" pitchFamily="34" charset="0"/>
            </a:endParaRPr>
          </a:p>
          <a:p>
            <a:pPr>
              <a:lnSpc>
                <a:spcPts val="4420"/>
              </a:lnSpc>
            </a:pPr>
            <a:endParaRPr lang="en-US" sz="3400">
              <a:solidFill>
                <a:srgbClr val="000000"/>
              </a:solidFill>
              <a:latin typeface="Open Sauce Bold"/>
            </a:endParaRPr>
          </a:p>
          <a:p>
            <a:pPr>
              <a:lnSpc>
                <a:spcPts val="4420"/>
              </a:lnSpc>
              <a:spcBef>
                <a:spcPct val="0"/>
              </a:spcBef>
            </a:pPr>
            <a:endParaRPr lang="en-US" sz="3400">
              <a:solidFill>
                <a:srgbClr val="000000"/>
              </a:solidFill>
              <a:latin typeface="Open Sauce"/>
            </a:endParaRPr>
          </a:p>
        </p:txBody>
      </p:sp>
      <p:grpSp>
        <p:nvGrpSpPr>
          <p:cNvPr id="4" name="Group 4"/>
          <p:cNvGrpSpPr/>
          <p:nvPr/>
        </p:nvGrpSpPr>
        <p:grpSpPr>
          <a:xfrm>
            <a:off x="-4026842" y="0"/>
            <a:ext cx="24290298" cy="1619865"/>
            <a:chOff x="0" y="0"/>
            <a:chExt cx="2354408" cy="157010"/>
          </a:xfrm>
        </p:grpSpPr>
        <p:sp>
          <p:nvSpPr>
            <p:cNvPr id="5" name="Freeform 5"/>
            <p:cNvSpPr/>
            <p:nvPr/>
          </p:nvSpPr>
          <p:spPr>
            <a:xfrm>
              <a:off x="0" y="0"/>
              <a:ext cx="2354408" cy="157010"/>
            </a:xfrm>
            <a:custGeom>
              <a:avLst/>
              <a:gdLst/>
              <a:ahLst/>
              <a:cxnLst/>
              <a:rect l="l" t="t" r="r" b="b"/>
              <a:pathLst>
                <a:path w="2354408" h="157010">
                  <a:moveTo>
                    <a:pt x="2151208" y="0"/>
                  </a:moveTo>
                  <a:lnTo>
                    <a:pt x="0" y="0"/>
                  </a:lnTo>
                  <a:lnTo>
                    <a:pt x="203200" y="157010"/>
                  </a:lnTo>
                  <a:lnTo>
                    <a:pt x="2354408" y="157010"/>
                  </a:lnTo>
                  <a:lnTo>
                    <a:pt x="2151208"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6" name="TextBox 6"/>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TextBox 7"/>
          <p:cNvSpPr txBox="1"/>
          <p:nvPr/>
        </p:nvSpPr>
        <p:spPr>
          <a:xfrm>
            <a:off x="1726042" y="409785"/>
            <a:ext cx="19278599" cy="841897"/>
          </a:xfrm>
          <a:prstGeom prst="rect">
            <a:avLst/>
          </a:prstGeom>
        </p:spPr>
        <p:txBody>
          <a:bodyPr wrap="square" lIns="0" tIns="0" rIns="0" bIns="0" rtlCol="0" anchor="t">
            <a:spAutoFit/>
          </a:bodyPr>
          <a:lstStyle/>
          <a:p>
            <a:pPr>
              <a:lnSpc>
                <a:spcPts val="6900"/>
              </a:lnSpc>
              <a:spcBef>
                <a:spcPct val="0"/>
              </a:spcBef>
            </a:pPr>
            <a:r>
              <a:rPr lang="en-US" sz="5000" spc="40" err="1">
                <a:solidFill>
                  <a:srgbClr val="FFFFFF"/>
                </a:solidFill>
                <a:latin typeface="Archivo Black"/>
              </a:rPr>
              <a:t>Zelfregulatie</a:t>
            </a:r>
            <a:r>
              <a:rPr lang="en-US" sz="5000" spc="40">
                <a:solidFill>
                  <a:srgbClr val="FFFFFF"/>
                </a:solidFill>
                <a:latin typeface="Archivo Black"/>
              </a:rPr>
              <a:t> </a:t>
            </a:r>
            <a:r>
              <a:rPr lang="en-US" sz="5000" spc="40" err="1">
                <a:solidFill>
                  <a:srgbClr val="FFFFFF"/>
                </a:solidFill>
                <a:latin typeface="Archivo Black"/>
              </a:rPr>
              <a:t>bevorderen</a:t>
            </a:r>
            <a:endParaRPr lang="en-US" sz="5000" spc="40">
              <a:solidFill>
                <a:srgbClr val="FFFFFF"/>
              </a:solidFill>
              <a:latin typeface="Archivo Black"/>
            </a:endParaRPr>
          </a:p>
        </p:txBody>
      </p:sp>
      <p:sp>
        <p:nvSpPr>
          <p:cNvPr id="8" name="Freeform 4">
            <a:extLst>
              <a:ext uri="{FF2B5EF4-FFF2-40B4-BE49-F238E27FC236}">
                <a16:creationId xmlns:a16="http://schemas.microsoft.com/office/drawing/2014/main" id="{5C79711B-AC73-2816-2BDC-C36C34B96D6E}"/>
              </a:ext>
            </a:extLst>
          </p:cNvPr>
          <p:cNvSpPr/>
          <p:nvPr/>
        </p:nvSpPr>
        <p:spPr>
          <a:xfrm rot="5400000">
            <a:off x="-2628590" y="1830239"/>
            <a:ext cx="6725513" cy="1468333"/>
          </a:xfrm>
          <a:custGeom>
            <a:avLst/>
            <a:gdLst/>
            <a:ahLst/>
            <a:cxnLst/>
            <a:rect l="l" t="t" r="r" b="b"/>
            <a:pathLst>
              <a:path w="1560186" h="218865">
                <a:moveTo>
                  <a:pt x="1356986" y="0"/>
                </a:moveTo>
                <a:lnTo>
                  <a:pt x="0" y="0"/>
                </a:lnTo>
                <a:lnTo>
                  <a:pt x="203200" y="218865"/>
                </a:lnTo>
                <a:lnTo>
                  <a:pt x="1560186" y="218865"/>
                </a:lnTo>
                <a:lnTo>
                  <a:pt x="1356986" y="0"/>
                </a:lnTo>
                <a:close/>
              </a:path>
            </a:pathLst>
          </a:custGeom>
          <a:solidFill>
            <a:srgbClr val="FFC000"/>
          </a:solidFill>
          <a:ln cap="sq">
            <a:noFill/>
            <a:prstDash val="solid"/>
            <a:miter/>
          </a:ln>
        </p:spPr>
        <p:txBody>
          <a:bodyPr/>
          <a:lstStyle/>
          <a:p>
            <a:endParaRPr lang="nl-NL"/>
          </a:p>
        </p:txBody>
      </p:sp>
      <p:sp>
        <p:nvSpPr>
          <p:cNvPr id="9" name="TextBox 10">
            <a:extLst>
              <a:ext uri="{FF2B5EF4-FFF2-40B4-BE49-F238E27FC236}">
                <a16:creationId xmlns:a16="http://schemas.microsoft.com/office/drawing/2014/main" id="{AC7B348E-2A27-3799-4C47-EB86393D6587}"/>
              </a:ext>
            </a:extLst>
          </p:cNvPr>
          <p:cNvSpPr txBox="1"/>
          <p:nvPr/>
        </p:nvSpPr>
        <p:spPr>
          <a:xfrm rot="16200000">
            <a:off x="-2987760" y="2537847"/>
            <a:ext cx="7332834" cy="841897"/>
          </a:xfrm>
          <a:prstGeom prst="rect">
            <a:avLst/>
          </a:prstGeom>
        </p:spPr>
        <p:txBody>
          <a:bodyPr wrap="square" lIns="0" tIns="0" rIns="0" bIns="0" rtlCol="0" anchor="t">
            <a:spAutoFit/>
          </a:bodyPr>
          <a:lstStyle/>
          <a:p>
            <a:pPr algn="ctr">
              <a:lnSpc>
                <a:spcPts val="6900"/>
              </a:lnSpc>
              <a:spcBef>
                <a:spcPct val="0"/>
              </a:spcBef>
            </a:pPr>
            <a:r>
              <a:rPr lang="en-US" sz="5000" spc="40" err="1">
                <a:solidFill>
                  <a:srgbClr val="FFFFFF"/>
                </a:solidFill>
                <a:latin typeface="Archivo Black"/>
              </a:rPr>
              <a:t>Opdracht</a:t>
            </a:r>
            <a:r>
              <a:rPr lang="en-US" sz="5000" spc="40">
                <a:solidFill>
                  <a:srgbClr val="FFFFFF"/>
                </a:solidFill>
                <a:latin typeface="Archivo Black"/>
              </a:rPr>
              <a:t> </a:t>
            </a:r>
          </a:p>
        </p:txBody>
      </p:sp>
    </p:spTree>
    <p:extLst>
      <p:ext uri="{BB962C8B-B14F-4D97-AF65-F5344CB8AC3E}">
        <p14:creationId xmlns:p14="http://schemas.microsoft.com/office/powerpoint/2010/main" val="3435860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47400" y="5138"/>
            <a:ext cx="25233906" cy="2071655"/>
            <a:chOff x="0" y="0"/>
            <a:chExt cx="1649258" cy="204934"/>
          </a:xfrm>
        </p:grpSpPr>
        <p:sp>
          <p:nvSpPr>
            <p:cNvPr id="3" name="Freeform 3"/>
            <p:cNvSpPr/>
            <p:nvPr/>
          </p:nvSpPr>
          <p:spPr>
            <a:xfrm>
              <a:off x="0" y="0"/>
              <a:ext cx="1649258" cy="204934"/>
            </a:xfrm>
            <a:custGeom>
              <a:avLst/>
              <a:gdLst/>
              <a:ahLst/>
              <a:cxnLst/>
              <a:rect l="l" t="t" r="r" b="b"/>
              <a:pathLst>
                <a:path w="1649258" h="204934">
                  <a:moveTo>
                    <a:pt x="1446058" y="0"/>
                  </a:moveTo>
                  <a:lnTo>
                    <a:pt x="0" y="0"/>
                  </a:lnTo>
                  <a:lnTo>
                    <a:pt x="203200" y="204934"/>
                  </a:lnTo>
                  <a:lnTo>
                    <a:pt x="1649258" y="204934"/>
                  </a:lnTo>
                  <a:lnTo>
                    <a:pt x="1446058" y="0"/>
                  </a:lnTo>
                  <a:close/>
                </a:path>
              </a:pathLst>
            </a:custGeom>
            <a:gradFill rotWithShape="1">
              <a:gsLst>
                <a:gs pos="0">
                  <a:srgbClr val="0097B2">
                    <a:alpha val="100000"/>
                  </a:srgbClr>
                </a:gs>
                <a:gs pos="100000">
                  <a:srgbClr val="7ED957">
                    <a:alpha val="100000"/>
                  </a:srgbClr>
                </a:gs>
              </a:gsLst>
              <a:lin ang="0"/>
            </a:gradFill>
            <a:ln cap="sq">
              <a:noFill/>
              <a:prstDash val="solid"/>
              <a:miter/>
            </a:ln>
          </p:spPr>
          <p:txBody>
            <a:bodyPr/>
            <a:lstStyle/>
            <a:p>
              <a:endParaRPr lang="nl-NL"/>
            </a:p>
          </p:txBody>
        </p:sp>
        <p:sp>
          <p:nvSpPr>
            <p:cNvPr id="4" name="TextBox 4"/>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9" name="TextBox 9"/>
          <p:cNvSpPr txBox="1"/>
          <p:nvPr/>
        </p:nvSpPr>
        <p:spPr>
          <a:xfrm>
            <a:off x="2795803" y="209730"/>
            <a:ext cx="14710637" cy="828625"/>
          </a:xfrm>
          <a:prstGeom prst="rect">
            <a:avLst/>
          </a:prstGeom>
        </p:spPr>
        <p:txBody>
          <a:bodyPr wrap="square" lIns="0" tIns="0" rIns="0" bIns="0" rtlCol="0" anchor="t">
            <a:spAutoFit/>
          </a:bodyPr>
          <a:lstStyle/>
          <a:p>
            <a:pPr marL="0" lvl="0" indent="0">
              <a:lnSpc>
                <a:spcPts val="6760"/>
              </a:lnSpc>
              <a:spcBef>
                <a:spcPct val="0"/>
              </a:spcBef>
            </a:pPr>
            <a:r>
              <a:rPr lang="en-US" sz="4899" spc="39">
                <a:solidFill>
                  <a:srgbClr val="FFFFFF"/>
                </a:solidFill>
                <a:latin typeface="Archivo Black"/>
              </a:rPr>
              <a:t>DE BELEVINGSWERELD VAN LEERLINGEN</a:t>
            </a:r>
          </a:p>
        </p:txBody>
      </p:sp>
      <p:sp>
        <p:nvSpPr>
          <p:cNvPr id="10" name="TextBox 10"/>
          <p:cNvSpPr txBox="1"/>
          <p:nvPr/>
        </p:nvSpPr>
        <p:spPr>
          <a:xfrm>
            <a:off x="3157961" y="2444711"/>
            <a:ext cx="12985895" cy="7892866"/>
          </a:xfrm>
          <a:prstGeom prst="rect">
            <a:avLst/>
          </a:prstGeom>
        </p:spPr>
        <p:txBody>
          <a:bodyPr wrap="square" lIns="0" tIns="0" rIns="0" bIns="0" rtlCol="0" anchor="t">
            <a:spAutoFit/>
          </a:bodyPr>
          <a:lstStyle/>
          <a:p>
            <a:pPr>
              <a:lnSpc>
                <a:spcPts val="4393"/>
              </a:lnSpc>
            </a:pPr>
            <a:r>
              <a:rPr lang="en-US" sz="3379">
                <a:solidFill>
                  <a:srgbClr val="000000"/>
                </a:solidFill>
              </a:rPr>
              <a:t>Om </a:t>
            </a:r>
            <a:r>
              <a:rPr lang="en-US" sz="3379" err="1">
                <a:solidFill>
                  <a:srgbClr val="000000"/>
                </a:solidFill>
              </a:rPr>
              <a:t>een</a:t>
            </a:r>
            <a:r>
              <a:rPr lang="en-US" sz="3379">
                <a:solidFill>
                  <a:srgbClr val="000000"/>
                </a:solidFill>
              </a:rPr>
              <a:t> </a:t>
            </a:r>
            <a:r>
              <a:rPr lang="en-US" sz="3379" err="1">
                <a:solidFill>
                  <a:srgbClr val="000000"/>
                </a:solidFill>
              </a:rPr>
              <a:t>relatie</a:t>
            </a:r>
            <a:r>
              <a:rPr lang="en-US" sz="3379">
                <a:solidFill>
                  <a:srgbClr val="000000"/>
                </a:solidFill>
              </a:rPr>
              <a:t> </a:t>
            </a:r>
            <a:r>
              <a:rPr lang="en-US" sz="3379" err="1">
                <a:solidFill>
                  <a:srgbClr val="000000"/>
                </a:solidFill>
              </a:rPr>
              <a:t>aan</a:t>
            </a:r>
            <a:r>
              <a:rPr lang="en-US" sz="3379">
                <a:solidFill>
                  <a:srgbClr val="000000"/>
                </a:solidFill>
              </a:rPr>
              <a:t> </a:t>
            </a:r>
            <a:r>
              <a:rPr lang="en-US" sz="3379" err="1">
                <a:solidFill>
                  <a:srgbClr val="000000"/>
                </a:solidFill>
              </a:rPr>
              <a:t>te</a:t>
            </a:r>
            <a:r>
              <a:rPr lang="en-US" sz="3379">
                <a:solidFill>
                  <a:srgbClr val="000000"/>
                </a:solidFill>
              </a:rPr>
              <a:t> </a:t>
            </a:r>
            <a:r>
              <a:rPr lang="en-US" sz="3379" err="1">
                <a:solidFill>
                  <a:srgbClr val="000000"/>
                </a:solidFill>
              </a:rPr>
              <a:t>kunnen</a:t>
            </a:r>
            <a:r>
              <a:rPr lang="en-US" sz="3379">
                <a:solidFill>
                  <a:srgbClr val="000000"/>
                </a:solidFill>
              </a:rPr>
              <a:t> </a:t>
            </a:r>
            <a:r>
              <a:rPr lang="en-US" sz="3379" err="1">
                <a:solidFill>
                  <a:srgbClr val="000000"/>
                </a:solidFill>
              </a:rPr>
              <a:t>gaan</a:t>
            </a:r>
            <a:r>
              <a:rPr lang="en-US" sz="3379">
                <a:solidFill>
                  <a:srgbClr val="000000"/>
                </a:solidFill>
              </a:rPr>
              <a:t> met </a:t>
            </a:r>
            <a:r>
              <a:rPr lang="en-US" sz="3379" err="1">
                <a:solidFill>
                  <a:srgbClr val="000000"/>
                </a:solidFill>
              </a:rPr>
              <a:t>jouw</a:t>
            </a:r>
            <a:r>
              <a:rPr lang="en-US" sz="3379">
                <a:solidFill>
                  <a:srgbClr val="000000"/>
                </a:solidFill>
              </a:rPr>
              <a:t> </a:t>
            </a:r>
            <a:r>
              <a:rPr lang="en-US" sz="3379" err="1">
                <a:solidFill>
                  <a:srgbClr val="000000"/>
                </a:solidFill>
              </a:rPr>
              <a:t>leerlingen</a:t>
            </a:r>
            <a:r>
              <a:rPr lang="en-US" sz="3379">
                <a:solidFill>
                  <a:srgbClr val="000000"/>
                </a:solidFill>
              </a:rPr>
              <a:t>/</a:t>
            </a:r>
            <a:r>
              <a:rPr lang="en-US" sz="3379" err="1">
                <a:solidFill>
                  <a:srgbClr val="000000"/>
                </a:solidFill>
              </a:rPr>
              <a:t>studenten</a:t>
            </a:r>
            <a:r>
              <a:rPr lang="en-US" sz="3379">
                <a:solidFill>
                  <a:srgbClr val="000000"/>
                </a:solidFill>
              </a:rPr>
              <a:t> is het </a:t>
            </a:r>
            <a:r>
              <a:rPr lang="en-US" sz="3379" err="1">
                <a:solidFill>
                  <a:srgbClr val="000000"/>
                </a:solidFill>
              </a:rPr>
              <a:t>ook</a:t>
            </a:r>
            <a:r>
              <a:rPr lang="en-US" sz="3379">
                <a:solidFill>
                  <a:srgbClr val="000000"/>
                </a:solidFill>
              </a:rPr>
              <a:t> van </a:t>
            </a:r>
            <a:r>
              <a:rPr lang="en-US" sz="3379" err="1">
                <a:solidFill>
                  <a:srgbClr val="000000"/>
                </a:solidFill>
              </a:rPr>
              <a:t>belang</a:t>
            </a:r>
            <a:r>
              <a:rPr lang="en-US" sz="3379">
                <a:solidFill>
                  <a:srgbClr val="000000"/>
                </a:solidFill>
              </a:rPr>
              <a:t> </a:t>
            </a:r>
            <a:r>
              <a:rPr lang="en-US" sz="3379" err="1">
                <a:solidFill>
                  <a:srgbClr val="000000"/>
                </a:solidFill>
              </a:rPr>
              <a:t>dat</a:t>
            </a:r>
            <a:r>
              <a:rPr lang="en-US" sz="3379">
                <a:solidFill>
                  <a:srgbClr val="000000"/>
                </a:solidFill>
              </a:rPr>
              <a:t> je in je lessen </a:t>
            </a:r>
            <a:r>
              <a:rPr lang="en-US" sz="3379" err="1">
                <a:solidFill>
                  <a:srgbClr val="000000"/>
                </a:solidFill>
              </a:rPr>
              <a:t>rekening</a:t>
            </a:r>
            <a:r>
              <a:rPr lang="en-US" sz="3379">
                <a:solidFill>
                  <a:srgbClr val="000000"/>
                </a:solidFill>
              </a:rPr>
              <a:t> </a:t>
            </a:r>
            <a:r>
              <a:rPr lang="en-US" sz="3379" err="1">
                <a:solidFill>
                  <a:srgbClr val="000000"/>
                </a:solidFill>
              </a:rPr>
              <a:t>houdt</a:t>
            </a:r>
            <a:r>
              <a:rPr lang="en-US" sz="3379">
                <a:solidFill>
                  <a:srgbClr val="000000"/>
                </a:solidFill>
              </a:rPr>
              <a:t> met </a:t>
            </a:r>
            <a:r>
              <a:rPr lang="en-US" sz="3379" err="1">
                <a:solidFill>
                  <a:srgbClr val="000000"/>
                </a:solidFill>
              </a:rPr>
              <a:t>hun</a:t>
            </a:r>
            <a:r>
              <a:rPr lang="en-US" sz="3379">
                <a:solidFill>
                  <a:srgbClr val="000000"/>
                </a:solidFill>
              </a:rPr>
              <a:t> </a:t>
            </a:r>
            <a:r>
              <a:rPr lang="en-US" sz="3379" err="1">
                <a:solidFill>
                  <a:srgbClr val="000000"/>
                </a:solidFill>
              </a:rPr>
              <a:t>leefwereld</a:t>
            </a:r>
            <a:r>
              <a:rPr lang="en-US" sz="3379">
                <a:solidFill>
                  <a:srgbClr val="000000"/>
                </a:solidFill>
              </a:rPr>
              <a:t> </a:t>
            </a:r>
            <a:r>
              <a:rPr lang="en-US" sz="3379" err="1">
                <a:solidFill>
                  <a:srgbClr val="000000"/>
                </a:solidFill>
              </a:rPr>
              <a:t>en</a:t>
            </a:r>
            <a:r>
              <a:rPr lang="en-US" sz="3379">
                <a:solidFill>
                  <a:srgbClr val="000000"/>
                </a:solidFill>
              </a:rPr>
              <a:t> </a:t>
            </a:r>
            <a:r>
              <a:rPr lang="en-US" sz="3379" err="1">
                <a:solidFill>
                  <a:srgbClr val="000000"/>
                </a:solidFill>
              </a:rPr>
              <a:t>hier</a:t>
            </a:r>
            <a:r>
              <a:rPr lang="en-US" sz="3379">
                <a:solidFill>
                  <a:srgbClr val="000000"/>
                </a:solidFill>
              </a:rPr>
              <a:t> in </a:t>
            </a:r>
            <a:r>
              <a:rPr lang="en-US" sz="3379" err="1">
                <a:solidFill>
                  <a:srgbClr val="000000"/>
                </a:solidFill>
              </a:rPr>
              <a:t>opdrachten</a:t>
            </a:r>
            <a:r>
              <a:rPr lang="en-US" sz="3379">
                <a:solidFill>
                  <a:srgbClr val="000000"/>
                </a:solidFill>
              </a:rPr>
              <a:t> </a:t>
            </a:r>
            <a:r>
              <a:rPr lang="en-US" sz="3379" err="1">
                <a:solidFill>
                  <a:srgbClr val="000000"/>
                </a:solidFill>
              </a:rPr>
              <a:t>een</a:t>
            </a:r>
            <a:r>
              <a:rPr lang="en-US" sz="3379">
                <a:solidFill>
                  <a:srgbClr val="000000"/>
                </a:solidFill>
              </a:rPr>
              <a:t> link </a:t>
            </a:r>
            <a:r>
              <a:rPr lang="en-US" sz="3379" err="1">
                <a:solidFill>
                  <a:srgbClr val="000000"/>
                </a:solidFill>
              </a:rPr>
              <a:t>naar</a:t>
            </a:r>
            <a:r>
              <a:rPr lang="en-US" sz="3379">
                <a:solidFill>
                  <a:srgbClr val="000000"/>
                </a:solidFill>
              </a:rPr>
              <a:t> </a:t>
            </a:r>
            <a:r>
              <a:rPr lang="en-US" sz="3379" err="1">
                <a:solidFill>
                  <a:srgbClr val="000000"/>
                </a:solidFill>
              </a:rPr>
              <a:t>kunt</a:t>
            </a:r>
            <a:r>
              <a:rPr lang="en-US" sz="3379">
                <a:solidFill>
                  <a:srgbClr val="000000"/>
                </a:solidFill>
              </a:rPr>
              <a:t> </a:t>
            </a:r>
            <a:r>
              <a:rPr lang="en-US" sz="3379" err="1">
                <a:solidFill>
                  <a:srgbClr val="000000"/>
                </a:solidFill>
              </a:rPr>
              <a:t>maken</a:t>
            </a:r>
            <a:r>
              <a:rPr lang="en-US" sz="3379">
                <a:solidFill>
                  <a:srgbClr val="000000"/>
                </a:solidFill>
              </a:rPr>
              <a:t>.</a:t>
            </a:r>
          </a:p>
          <a:p>
            <a:pPr>
              <a:lnSpc>
                <a:spcPts val="4393"/>
              </a:lnSpc>
            </a:pPr>
            <a:endParaRPr lang="en-US" sz="3379">
              <a:solidFill>
                <a:srgbClr val="000000"/>
              </a:solidFill>
            </a:endParaRPr>
          </a:p>
          <a:p>
            <a:pPr>
              <a:lnSpc>
                <a:spcPts val="4393"/>
              </a:lnSpc>
            </a:pPr>
            <a:r>
              <a:rPr lang="en-US" sz="3379" err="1">
                <a:solidFill>
                  <a:srgbClr val="000000"/>
                </a:solidFill>
              </a:rPr>
              <a:t>Bedenk</a:t>
            </a:r>
            <a:r>
              <a:rPr lang="en-US" sz="3379">
                <a:solidFill>
                  <a:srgbClr val="000000"/>
                </a:solidFill>
              </a:rPr>
              <a:t> </a:t>
            </a:r>
            <a:r>
              <a:rPr lang="en-US" sz="3379" err="1">
                <a:solidFill>
                  <a:srgbClr val="000000"/>
                </a:solidFill>
              </a:rPr>
              <a:t>voor</a:t>
            </a:r>
            <a:r>
              <a:rPr lang="en-US" sz="3379">
                <a:solidFill>
                  <a:srgbClr val="000000"/>
                </a:solidFill>
              </a:rPr>
              <a:t> </a:t>
            </a:r>
            <a:r>
              <a:rPr lang="en-US" sz="3379" err="1">
                <a:solidFill>
                  <a:srgbClr val="000000"/>
                </a:solidFill>
              </a:rPr>
              <a:t>jouw</a:t>
            </a:r>
            <a:r>
              <a:rPr lang="en-US" sz="3379">
                <a:solidFill>
                  <a:srgbClr val="000000"/>
                </a:solidFill>
              </a:rPr>
              <a:t> </a:t>
            </a:r>
            <a:r>
              <a:rPr lang="en-US" sz="3379" err="1">
                <a:solidFill>
                  <a:srgbClr val="000000"/>
                </a:solidFill>
              </a:rPr>
              <a:t>vak</a:t>
            </a:r>
            <a:r>
              <a:rPr lang="en-US" sz="3379">
                <a:solidFill>
                  <a:srgbClr val="000000"/>
                </a:solidFill>
              </a:rPr>
              <a:t> </a:t>
            </a:r>
            <a:r>
              <a:rPr lang="en-US" sz="3379" err="1">
                <a:solidFill>
                  <a:srgbClr val="000000"/>
                </a:solidFill>
              </a:rPr>
              <a:t>drie</a:t>
            </a:r>
            <a:r>
              <a:rPr lang="en-US" sz="3379">
                <a:solidFill>
                  <a:srgbClr val="000000"/>
                </a:solidFill>
              </a:rPr>
              <a:t> </a:t>
            </a:r>
            <a:r>
              <a:rPr lang="en-US" sz="3379" err="1">
                <a:solidFill>
                  <a:srgbClr val="000000"/>
                </a:solidFill>
              </a:rPr>
              <a:t>situaties</a:t>
            </a:r>
            <a:r>
              <a:rPr lang="en-US" sz="3379">
                <a:solidFill>
                  <a:srgbClr val="000000"/>
                </a:solidFill>
              </a:rPr>
              <a:t> </a:t>
            </a:r>
            <a:r>
              <a:rPr lang="en-US" sz="3379" err="1">
                <a:solidFill>
                  <a:srgbClr val="000000"/>
                </a:solidFill>
              </a:rPr>
              <a:t>waarin</a:t>
            </a:r>
            <a:r>
              <a:rPr lang="en-US" sz="3379">
                <a:solidFill>
                  <a:srgbClr val="000000"/>
                </a:solidFill>
              </a:rPr>
              <a:t> je in </a:t>
            </a:r>
            <a:r>
              <a:rPr lang="en-US" sz="3379" err="1">
                <a:solidFill>
                  <a:srgbClr val="000000"/>
                </a:solidFill>
              </a:rPr>
              <a:t>zou</a:t>
            </a:r>
            <a:r>
              <a:rPr lang="en-US" sz="3379">
                <a:solidFill>
                  <a:srgbClr val="000000"/>
                </a:solidFill>
              </a:rPr>
              <a:t> </a:t>
            </a:r>
            <a:r>
              <a:rPr lang="en-US" sz="3379" err="1">
                <a:solidFill>
                  <a:srgbClr val="000000"/>
                </a:solidFill>
              </a:rPr>
              <a:t>kunnen</a:t>
            </a:r>
            <a:r>
              <a:rPr lang="en-US" sz="3379">
                <a:solidFill>
                  <a:srgbClr val="000000"/>
                </a:solidFill>
              </a:rPr>
              <a:t> </a:t>
            </a:r>
            <a:r>
              <a:rPr lang="en-US" sz="3379" err="1">
                <a:solidFill>
                  <a:srgbClr val="000000"/>
                </a:solidFill>
              </a:rPr>
              <a:t>spelen</a:t>
            </a:r>
            <a:r>
              <a:rPr lang="en-US" sz="3379">
                <a:solidFill>
                  <a:srgbClr val="000000"/>
                </a:solidFill>
              </a:rPr>
              <a:t> op de </a:t>
            </a:r>
            <a:r>
              <a:rPr lang="en-US" sz="3379" err="1">
                <a:solidFill>
                  <a:srgbClr val="000000"/>
                </a:solidFill>
              </a:rPr>
              <a:t>belevingswereld</a:t>
            </a:r>
            <a:r>
              <a:rPr lang="en-US" sz="3379">
                <a:solidFill>
                  <a:srgbClr val="000000"/>
                </a:solidFill>
              </a:rPr>
              <a:t> van je </a:t>
            </a:r>
            <a:r>
              <a:rPr lang="en-US" sz="3379" err="1">
                <a:solidFill>
                  <a:srgbClr val="000000"/>
                </a:solidFill>
              </a:rPr>
              <a:t>leerlingen</a:t>
            </a:r>
            <a:r>
              <a:rPr lang="en-US" sz="3379">
                <a:solidFill>
                  <a:srgbClr val="000000"/>
                </a:solidFill>
              </a:rPr>
              <a:t>. Zet ze in de </a:t>
            </a:r>
            <a:r>
              <a:rPr lang="en-US" sz="3379" err="1">
                <a:solidFill>
                  <a:srgbClr val="000000"/>
                </a:solidFill>
              </a:rPr>
              <a:t>padlet</a:t>
            </a:r>
            <a:r>
              <a:rPr lang="en-US" sz="3379">
                <a:solidFill>
                  <a:srgbClr val="000000"/>
                </a:solidFill>
              </a:rPr>
              <a:t>.</a:t>
            </a:r>
          </a:p>
          <a:p>
            <a:pPr>
              <a:lnSpc>
                <a:spcPts val="4393"/>
              </a:lnSpc>
            </a:pPr>
            <a:endParaRPr lang="en-US" sz="3379">
              <a:solidFill>
                <a:srgbClr val="000000"/>
              </a:solidFill>
            </a:endParaRPr>
          </a:p>
          <a:p>
            <a:pPr>
              <a:lnSpc>
                <a:spcPts val="4393"/>
              </a:lnSpc>
            </a:pPr>
            <a:r>
              <a:rPr lang="en-US" sz="3379" err="1">
                <a:solidFill>
                  <a:srgbClr val="000000"/>
                </a:solidFill>
              </a:rPr>
              <a:t>Bijvoorbeeld</a:t>
            </a:r>
            <a:r>
              <a:rPr lang="en-US" sz="3379">
                <a:solidFill>
                  <a:srgbClr val="000000"/>
                </a:solidFill>
              </a:rPr>
              <a:t>: </a:t>
            </a:r>
            <a:r>
              <a:rPr lang="en-US" sz="3379" i="1">
                <a:solidFill>
                  <a:srgbClr val="000000"/>
                </a:solidFill>
              </a:rPr>
              <a:t>we </a:t>
            </a:r>
            <a:r>
              <a:rPr lang="en-US" sz="3379" i="1" err="1">
                <a:solidFill>
                  <a:srgbClr val="000000"/>
                </a:solidFill>
              </a:rPr>
              <a:t>moeten</a:t>
            </a:r>
            <a:r>
              <a:rPr lang="en-US" sz="3379" i="1">
                <a:solidFill>
                  <a:srgbClr val="000000"/>
                </a:solidFill>
              </a:rPr>
              <a:t> het </a:t>
            </a:r>
            <a:r>
              <a:rPr lang="en-US" sz="3379" i="1" err="1">
                <a:solidFill>
                  <a:srgbClr val="000000"/>
                </a:solidFill>
              </a:rPr>
              <a:t>onderwerp</a:t>
            </a:r>
            <a:r>
              <a:rPr lang="en-US" sz="3379" i="1">
                <a:solidFill>
                  <a:srgbClr val="000000"/>
                </a:solidFill>
              </a:rPr>
              <a:t> van </a:t>
            </a:r>
            <a:r>
              <a:rPr lang="en-US" sz="3379" i="1" err="1">
                <a:solidFill>
                  <a:srgbClr val="000000"/>
                </a:solidFill>
              </a:rPr>
              <a:t>een</a:t>
            </a:r>
            <a:r>
              <a:rPr lang="en-US" sz="3379" i="1">
                <a:solidFill>
                  <a:srgbClr val="000000"/>
                </a:solidFill>
              </a:rPr>
              <a:t> </a:t>
            </a:r>
            <a:r>
              <a:rPr lang="en-US" sz="3379" i="1" err="1">
                <a:solidFill>
                  <a:srgbClr val="000000"/>
                </a:solidFill>
              </a:rPr>
              <a:t>tekst</a:t>
            </a:r>
            <a:r>
              <a:rPr lang="en-US" sz="3379" i="1">
                <a:solidFill>
                  <a:srgbClr val="000000"/>
                </a:solidFill>
              </a:rPr>
              <a:t> </a:t>
            </a:r>
            <a:r>
              <a:rPr lang="en-US" sz="3379" i="1" err="1">
                <a:solidFill>
                  <a:srgbClr val="000000"/>
                </a:solidFill>
              </a:rPr>
              <a:t>bepalen</a:t>
            </a:r>
            <a:r>
              <a:rPr lang="en-US" sz="3379" i="1">
                <a:solidFill>
                  <a:srgbClr val="000000"/>
                </a:solidFill>
              </a:rPr>
              <a:t>. Ik </a:t>
            </a:r>
            <a:r>
              <a:rPr lang="en-US" sz="3379" i="1" err="1">
                <a:solidFill>
                  <a:srgbClr val="000000"/>
                </a:solidFill>
              </a:rPr>
              <a:t>kies</a:t>
            </a:r>
            <a:r>
              <a:rPr lang="en-US" sz="3379" i="1">
                <a:solidFill>
                  <a:srgbClr val="000000"/>
                </a:solidFill>
              </a:rPr>
              <a:t> </a:t>
            </a:r>
            <a:r>
              <a:rPr lang="en-US" sz="3379" i="1" err="1">
                <a:solidFill>
                  <a:srgbClr val="000000"/>
                </a:solidFill>
              </a:rPr>
              <a:t>een</a:t>
            </a:r>
            <a:r>
              <a:rPr lang="en-US" sz="3379" i="1">
                <a:solidFill>
                  <a:srgbClr val="000000"/>
                </a:solidFill>
              </a:rPr>
              <a:t> </a:t>
            </a:r>
            <a:r>
              <a:rPr lang="en-US" sz="3379" i="1" err="1">
                <a:solidFill>
                  <a:srgbClr val="000000"/>
                </a:solidFill>
              </a:rPr>
              <a:t>nieuwsbericht</a:t>
            </a:r>
            <a:r>
              <a:rPr lang="en-US" sz="3379" i="1">
                <a:solidFill>
                  <a:srgbClr val="000000"/>
                </a:solidFill>
              </a:rPr>
              <a:t> over Taylor Swift.</a:t>
            </a:r>
          </a:p>
          <a:p>
            <a:pPr>
              <a:lnSpc>
                <a:spcPts val="4393"/>
              </a:lnSpc>
            </a:pPr>
            <a:endParaRPr lang="en-US" sz="3379">
              <a:solidFill>
                <a:srgbClr val="000000"/>
              </a:solidFill>
            </a:endParaRPr>
          </a:p>
          <a:p>
            <a:pPr>
              <a:lnSpc>
                <a:spcPts val="4393"/>
              </a:lnSpc>
            </a:pPr>
            <a:r>
              <a:rPr lang="en-US" sz="3350" err="1">
                <a:solidFill>
                  <a:srgbClr val="000000"/>
                </a:solidFill>
              </a:rPr>
              <a:t>Bekijk</a:t>
            </a:r>
            <a:r>
              <a:rPr lang="en-US" sz="3350">
                <a:solidFill>
                  <a:srgbClr val="000000"/>
                </a:solidFill>
              </a:rPr>
              <a:t> de </a:t>
            </a:r>
            <a:r>
              <a:rPr lang="en-US" sz="3350" err="1">
                <a:solidFill>
                  <a:srgbClr val="000000"/>
                </a:solidFill>
              </a:rPr>
              <a:t>padlet</a:t>
            </a:r>
            <a:r>
              <a:rPr lang="en-US" sz="3350">
                <a:solidFill>
                  <a:srgbClr val="000000"/>
                </a:solidFill>
              </a:rPr>
              <a:t>. Kies </a:t>
            </a:r>
            <a:r>
              <a:rPr lang="en-US" sz="3350" err="1">
                <a:solidFill>
                  <a:srgbClr val="000000"/>
                </a:solidFill>
              </a:rPr>
              <a:t>een</a:t>
            </a:r>
            <a:r>
              <a:rPr lang="en-US" sz="3350">
                <a:solidFill>
                  <a:srgbClr val="000000"/>
                </a:solidFill>
              </a:rPr>
              <a:t> </a:t>
            </a:r>
            <a:r>
              <a:rPr lang="en-US" sz="3350" err="1">
                <a:solidFill>
                  <a:srgbClr val="000000"/>
                </a:solidFill>
              </a:rPr>
              <a:t>situatie</a:t>
            </a:r>
            <a:r>
              <a:rPr lang="en-US" sz="3350">
                <a:solidFill>
                  <a:srgbClr val="000000"/>
                </a:solidFill>
              </a:rPr>
              <a:t> die je </a:t>
            </a:r>
            <a:r>
              <a:rPr lang="en-US" sz="3350" err="1">
                <a:solidFill>
                  <a:srgbClr val="000000"/>
                </a:solidFill>
              </a:rPr>
              <a:t>volgende</a:t>
            </a:r>
            <a:r>
              <a:rPr lang="en-US" sz="3350">
                <a:solidFill>
                  <a:srgbClr val="000000"/>
                </a:solidFill>
              </a:rPr>
              <a:t> week in </a:t>
            </a:r>
            <a:r>
              <a:rPr lang="en-US" sz="3350" err="1">
                <a:solidFill>
                  <a:srgbClr val="000000"/>
                </a:solidFill>
              </a:rPr>
              <a:t>jouw</a:t>
            </a:r>
            <a:r>
              <a:rPr lang="en-US" sz="3350">
                <a:solidFill>
                  <a:srgbClr val="000000"/>
                </a:solidFill>
              </a:rPr>
              <a:t> les </a:t>
            </a:r>
            <a:r>
              <a:rPr lang="en-US" sz="3350" err="1">
                <a:solidFill>
                  <a:srgbClr val="000000"/>
                </a:solidFill>
              </a:rPr>
              <a:t>zou</a:t>
            </a:r>
            <a:r>
              <a:rPr lang="en-US" sz="3350">
                <a:solidFill>
                  <a:srgbClr val="000000"/>
                </a:solidFill>
              </a:rPr>
              <a:t> </a:t>
            </a:r>
            <a:r>
              <a:rPr lang="en-US" sz="3350" err="1">
                <a:solidFill>
                  <a:srgbClr val="000000"/>
                </a:solidFill>
              </a:rPr>
              <a:t>kunnen</a:t>
            </a:r>
            <a:r>
              <a:rPr lang="en-US" sz="3350">
                <a:solidFill>
                  <a:srgbClr val="000000"/>
                </a:solidFill>
              </a:rPr>
              <a:t> </a:t>
            </a:r>
            <a:r>
              <a:rPr lang="en-US" sz="3350" err="1">
                <a:solidFill>
                  <a:srgbClr val="000000"/>
                </a:solidFill>
              </a:rPr>
              <a:t>toepassen</a:t>
            </a:r>
            <a:r>
              <a:rPr lang="en-US" sz="3350">
                <a:solidFill>
                  <a:srgbClr val="000000"/>
                </a:solidFill>
              </a:rPr>
              <a:t> in </a:t>
            </a:r>
            <a:r>
              <a:rPr lang="en-US" sz="3350" err="1">
                <a:solidFill>
                  <a:srgbClr val="000000"/>
                </a:solidFill>
              </a:rPr>
              <a:t>jouw</a:t>
            </a:r>
            <a:r>
              <a:rPr lang="en-US" sz="3350">
                <a:solidFill>
                  <a:srgbClr val="000000"/>
                </a:solidFill>
              </a:rPr>
              <a:t> </a:t>
            </a:r>
            <a:r>
              <a:rPr lang="en-US" sz="3350" err="1">
                <a:solidFill>
                  <a:srgbClr val="000000"/>
                </a:solidFill>
              </a:rPr>
              <a:t>werkveld</a:t>
            </a:r>
            <a:r>
              <a:rPr lang="en-US" sz="3350">
                <a:solidFill>
                  <a:srgbClr val="000000"/>
                </a:solidFill>
              </a:rPr>
              <a:t>. </a:t>
            </a:r>
            <a:endParaRPr lang="en-US" sz="3350">
              <a:solidFill>
                <a:srgbClr val="000000"/>
              </a:solidFill>
              <a:ea typeface="Calibri"/>
              <a:cs typeface="Calibri"/>
            </a:endParaRPr>
          </a:p>
          <a:p>
            <a:pPr>
              <a:lnSpc>
                <a:spcPts val="4522"/>
              </a:lnSpc>
              <a:spcBef>
                <a:spcPct val="0"/>
              </a:spcBef>
            </a:pPr>
            <a:endParaRPr lang="en-US" sz="3379">
              <a:solidFill>
                <a:srgbClr val="000000"/>
              </a:solidFill>
              <a:latin typeface="Open Sans 1"/>
            </a:endParaRPr>
          </a:p>
          <a:p>
            <a:pPr>
              <a:lnSpc>
                <a:spcPts val="4522"/>
              </a:lnSpc>
              <a:spcBef>
                <a:spcPct val="0"/>
              </a:spcBef>
            </a:pPr>
            <a:endParaRPr lang="en-US" sz="3379">
              <a:solidFill>
                <a:srgbClr val="000000"/>
              </a:solidFill>
              <a:latin typeface="Open Sans 1"/>
            </a:endParaRPr>
          </a:p>
        </p:txBody>
      </p:sp>
      <p:sp>
        <p:nvSpPr>
          <p:cNvPr id="12" name="Freeform 4">
            <a:extLst>
              <a:ext uri="{FF2B5EF4-FFF2-40B4-BE49-F238E27FC236}">
                <a16:creationId xmlns:a16="http://schemas.microsoft.com/office/drawing/2014/main" id="{BADE783C-4AC0-7B50-28BC-D6B17E789814}"/>
              </a:ext>
            </a:extLst>
          </p:cNvPr>
          <p:cNvSpPr/>
          <p:nvPr/>
        </p:nvSpPr>
        <p:spPr>
          <a:xfrm rot="5400000">
            <a:off x="-2607024" y="1700843"/>
            <a:ext cx="6725513" cy="1468333"/>
          </a:xfrm>
          <a:custGeom>
            <a:avLst/>
            <a:gdLst/>
            <a:ahLst/>
            <a:cxnLst/>
            <a:rect l="l" t="t" r="r" b="b"/>
            <a:pathLst>
              <a:path w="1560186" h="218865">
                <a:moveTo>
                  <a:pt x="1356986" y="0"/>
                </a:moveTo>
                <a:lnTo>
                  <a:pt x="0" y="0"/>
                </a:lnTo>
                <a:lnTo>
                  <a:pt x="203200" y="218865"/>
                </a:lnTo>
                <a:lnTo>
                  <a:pt x="1560186" y="218865"/>
                </a:lnTo>
                <a:lnTo>
                  <a:pt x="1356986" y="0"/>
                </a:lnTo>
                <a:close/>
              </a:path>
            </a:pathLst>
          </a:custGeom>
          <a:solidFill>
            <a:srgbClr val="FFC000"/>
          </a:solidFill>
          <a:ln cap="sq">
            <a:noFill/>
            <a:prstDash val="solid"/>
            <a:miter/>
          </a:ln>
        </p:spPr>
        <p:txBody>
          <a:bodyPr/>
          <a:lstStyle/>
          <a:p>
            <a:endParaRPr lang="nl-NL"/>
          </a:p>
        </p:txBody>
      </p:sp>
      <p:sp>
        <p:nvSpPr>
          <p:cNvPr id="14" name="TextBox 10">
            <a:extLst>
              <a:ext uri="{FF2B5EF4-FFF2-40B4-BE49-F238E27FC236}">
                <a16:creationId xmlns:a16="http://schemas.microsoft.com/office/drawing/2014/main" id="{884FC4C7-AC9F-EC2D-C275-7525A865352D}"/>
              </a:ext>
            </a:extLst>
          </p:cNvPr>
          <p:cNvSpPr txBox="1"/>
          <p:nvPr/>
        </p:nvSpPr>
        <p:spPr>
          <a:xfrm rot="16200000">
            <a:off x="-2966194" y="2408451"/>
            <a:ext cx="7332834" cy="841897"/>
          </a:xfrm>
          <a:prstGeom prst="rect">
            <a:avLst/>
          </a:prstGeom>
        </p:spPr>
        <p:txBody>
          <a:bodyPr wrap="square" lIns="0" tIns="0" rIns="0" bIns="0" rtlCol="0" anchor="t">
            <a:spAutoFit/>
          </a:bodyPr>
          <a:lstStyle/>
          <a:p>
            <a:pPr algn="ctr">
              <a:lnSpc>
                <a:spcPts val="6900"/>
              </a:lnSpc>
              <a:spcBef>
                <a:spcPct val="0"/>
              </a:spcBef>
            </a:pPr>
            <a:r>
              <a:rPr lang="en-US" sz="5000" spc="40" err="1">
                <a:solidFill>
                  <a:srgbClr val="FFFFFF"/>
                </a:solidFill>
                <a:latin typeface="Archivo Black"/>
              </a:rPr>
              <a:t>Opdracht</a:t>
            </a:r>
            <a:r>
              <a:rPr lang="en-US" sz="5000" spc="40">
                <a:solidFill>
                  <a:srgbClr val="FFFFFF"/>
                </a:solidFill>
                <a:latin typeface="Archivo Black"/>
              </a:rPr>
              <a:t> </a:t>
            </a:r>
          </a:p>
        </p:txBody>
      </p:sp>
    </p:spTree>
    <p:extLst>
      <p:ext uri="{BB962C8B-B14F-4D97-AF65-F5344CB8AC3E}">
        <p14:creationId xmlns:p14="http://schemas.microsoft.com/office/powerpoint/2010/main" val="3924179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kleding, Menselijk gezicht, persoon, tafel&#10;&#10;Automatisch gegenereerde beschrijving">
            <a:extLst>
              <a:ext uri="{FF2B5EF4-FFF2-40B4-BE49-F238E27FC236}">
                <a16:creationId xmlns:a16="http://schemas.microsoft.com/office/drawing/2014/main" id="{8D433C2C-CC8D-462A-30EA-8AAB44B9790E}"/>
              </a:ext>
            </a:extLst>
          </p:cNvPr>
          <p:cNvPicPr>
            <a:picLocks noChangeAspect="1"/>
          </p:cNvPicPr>
          <p:nvPr/>
        </p:nvPicPr>
        <p:blipFill>
          <a:blip r:embed="rId3"/>
          <a:srcRect l="2023" t="29814" r="-145" b="-207"/>
          <a:stretch/>
        </p:blipFill>
        <p:spPr>
          <a:xfrm>
            <a:off x="3761969" y="9"/>
            <a:ext cx="14652186" cy="7332532"/>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vak 5">
            <a:extLst>
              <a:ext uri="{FF2B5EF4-FFF2-40B4-BE49-F238E27FC236}">
                <a16:creationId xmlns:a16="http://schemas.microsoft.com/office/drawing/2014/main" id="{050D4CB3-96A3-341B-3621-DEFADA7600F2}"/>
              </a:ext>
            </a:extLst>
          </p:cNvPr>
          <p:cNvSpPr txBox="1"/>
          <p:nvPr/>
        </p:nvSpPr>
        <p:spPr>
          <a:xfrm>
            <a:off x="1149470" y="7964508"/>
            <a:ext cx="16580999" cy="231454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gn="ctr">
              <a:lnSpc>
                <a:spcPct val="90000"/>
              </a:lnSpc>
              <a:spcAft>
                <a:spcPts val="600"/>
              </a:spcAft>
            </a:pPr>
            <a:r>
              <a:rPr lang="en-US" sz="4400"/>
              <a:t>Bij N2 '</a:t>
            </a:r>
            <a:r>
              <a:rPr lang="en-US" sz="4400" err="1"/>
              <a:t>leren</a:t>
            </a:r>
            <a:r>
              <a:rPr lang="en-US" sz="4400"/>
              <a:t> </a:t>
            </a:r>
            <a:r>
              <a:rPr lang="en-US" sz="4400" err="1"/>
              <a:t>lesgeven</a:t>
            </a:r>
            <a:r>
              <a:rPr lang="en-US" sz="4400"/>
              <a:t>' is het </a:t>
            </a:r>
            <a:r>
              <a:rPr lang="en-US" sz="4400" err="1"/>
              <a:t>vooral</a:t>
            </a:r>
            <a:r>
              <a:rPr lang="en-US" sz="4400"/>
              <a:t> </a:t>
            </a:r>
            <a:r>
              <a:rPr lang="en-US" sz="4400" err="1"/>
              <a:t>belangrijk</a:t>
            </a:r>
            <a:r>
              <a:rPr lang="en-US" sz="4400"/>
              <a:t> om </a:t>
            </a:r>
            <a:r>
              <a:rPr lang="en-US" sz="4400" err="1"/>
              <a:t>te</a:t>
            </a:r>
            <a:r>
              <a:rPr lang="en-US" sz="4400"/>
              <a:t> </a:t>
            </a:r>
            <a:r>
              <a:rPr lang="en-US" sz="4400" err="1"/>
              <a:t>investeren</a:t>
            </a:r>
            <a:r>
              <a:rPr lang="en-US" sz="4400"/>
              <a:t> in de </a:t>
            </a:r>
            <a:r>
              <a:rPr lang="en-US" sz="4400" err="1"/>
              <a:t>relatie</a:t>
            </a:r>
            <a:r>
              <a:rPr lang="en-US" sz="4400"/>
              <a:t> met </a:t>
            </a:r>
            <a:r>
              <a:rPr lang="en-US" sz="4400" err="1"/>
              <a:t>jouw</a:t>
            </a:r>
            <a:r>
              <a:rPr lang="en-US" sz="4400"/>
              <a:t> </a:t>
            </a:r>
            <a:r>
              <a:rPr lang="en-US" sz="4400" err="1"/>
              <a:t>leerlingen</a:t>
            </a:r>
            <a:r>
              <a:rPr lang="en-US" sz="4400"/>
              <a:t> </a:t>
            </a:r>
            <a:r>
              <a:rPr lang="en-US" sz="4400" err="1"/>
              <a:t>en</a:t>
            </a:r>
            <a:r>
              <a:rPr lang="en-US" sz="4400"/>
              <a:t> </a:t>
            </a:r>
            <a:r>
              <a:rPr lang="en-US" sz="4400" err="1"/>
              <a:t>meer</a:t>
            </a:r>
            <a:r>
              <a:rPr lang="en-US" sz="4400"/>
              <a:t> </a:t>
            </a:r>
            <a:r>
              <a:rPr lang="en-US" sz="4400" err="1"/>
              <a:t>te</a:t>
            </a:r>
            <a:r>
              <a:rPr lang="en-US" sz="4400"/>
              <a:t> </a:t>
            </a:r>
            <a:r>
              <a:rPr lang="en-US" sz="4400" err="1"/>
              <a:t>weten</a:t>
            </a:r>
            <a:r>
              <a:rPr lang="en-US" sz="4400"/>
              <a:t> </a:t>
            </a:r>
            <a:r>
              <a:rPr lang="en-US" sz="4400" err="1"/>
              <a:t>te</a:t>
            </a:r>
            <a:r>
              <a:rPr lang="en-US" sz="4400"/>
              <a:t> </a:t>
            </a:r>
            <a:r>
              <a:rPr lang="en-US" sz="4400" err="1"/>
              <a:t>komen</a:t>
            </a:r>
            <a:r>
              <a:rPr lang="en-US" sz="4400"/>
              <a:t> over </a:t>
            </a:r>
            <a:r>
              <a:rPr lang="en-US" sz="4400" err="1"/>
              <a:t>hun</a:t>
            </a:r>
            <a:r>
              <a:rPr lang="en-US" sz="4400"/>
              <a:t> </a:t>
            </a:r>
            <a:r>
              <a:rPr lang="en-US" sz="4400" err="1"/>
              <a:t>belevingswereld</a:t>
            </a:r>
            <a:r>
              <a:rPr lang="en-US" sz="4400"/>
              <a:t>!</a:t>
            </a:r>
            <a:endParaRPr lang="nl-NL" sz="4400">
              <a:cs typeface="Calibri"/>
            </a:endParaRPr>
          </a:p>
          <a:p>
            <a:pPr indent="-228600">
              <a:lnSpc>
                <a:spcPct val="90000"/>
              </a:lnSpc>
              <a:spcAft>
                <a:spcPts val="600"/>
              </a:spcAft>
              <a:buFont typeface="Arial" panose="020B0604020202020204" pitchFamily="34" charset="0"/>
              <a:buChar char="•"/>
            </a:pPr>
            <a:endParaRPr lang="en-US" sz="4400">
              <a:cs typeface="Calibri"/>
            </a:endParaRPr>
          </a:p>
        </p:txBody>
      </p:sp>
    </p:spTree>
    <p:extLst>
      <p:ext uri="{BB962C8B-B14F-4D97-AF65-F5344CB8AC3E}">
        <p14:creationId xmlns:p14="http://schemas.microsoft.com/office/powerpoint/2010/main" val="3741517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C1D25-65B9-A3CE-AB7D-47B3C01FF9B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09F5291-B7A0-71DB-6146-AF4AE196F099}"/>
              </a:ext>
            </a:extLst>
          </p:cNvPr>
          <p:cNvGrpSpPr/>
          <p:nvPr/>
        </p:nvGrpSpPr>
        <p:grpSpPr>
          <a:xfrm>
            <a:off x="-3900618" y="-187436"/>
            <a:ext cx="25233906" cy="6354953"/>
            <a:chOff x="-16550" y="-19050"/>
            <a:chExt cx="1649258" cy="628650"/>
          </a:xfrm>
        </p:grpSpPr>
        <p:sp>
          <p:nvSpPr>
            <p:cNvPr id="3" name="Freeform 3">
              <a:extLst>
                <a:ext uri="{FF2B5EF4-FFF2-40B4-BE49-F238E27FC236}">
                  <a16:creationId xmlns:a16="http://schemas.microsoft.com/office/drawing/2014/main" id="{5FE87963-2ECE-6C04-58F5-81533B230592}"/>
                </a:ext>
              </a:extLst>
            </p:cNvPr>
            <p:cNvSpPr/>
            <p:nvPr/>
          </p:nvSpPr>
          <p:spPr>
            <a:xfrm>
              <a:off x="-16550" y="-508"/>
              <a:ext cx="1649258" cy="204934"/>
            </a:xfrm>
            <a:custGeom>
              <a:avLst/>
              <a:gdLst/>
              <a:ahLst/>
              <a:cxnLst/>
              <a:rect l="l" t="t" r="r" b="b"/>
              <a:pathLst>
                <a:path w="1649258" h="204934">
                  <a:moveTo>
                    <a:pt x="1446058" y="0"/>
                  </a:moveTo>
                  <a:lnTo>
                    <a:pt x="0" y="0"/>
                  </a:lnTo>
                  <a:lnTo>
                    <a:pt x="203200" y="204934"/>
                  </a:lnTo>
                  <a:lnTo>
                    <a:pt x="1649258" y="204934"/>
                  </a:lnTo>
                  <a:lnTo>
                    <a:pt x="1446058" y="0"/>
                  </a:lnTo>
                  <a:close/>
                </a:path>
              </a:pathLst>
            </a:custGeom>
            <a:gradFill rotWithShape="1">
              <a:gsLst>
                <a:gs pos="0">
                  <a:srgbClr val="0097B2">
                    <a:alpha val="100000"/>
                  </a:srgbClr>
                </a:gs>
                <a:gs pos="100000">
                  <a:srgbClr val="7ED957">
                    <a:alpha val="100000"/>
                  </a:srgbClr>
                </a:gs>
              </a:gsLst>
              <a:lin ang="0"/>
            </a:gradFill>
            <a:ln cap="sq">
              <a:noFill/>
              <a:prstDash val="solid"/>
              <a:miter/>
            </a:ln>
          </p:spPr>
          <p:txBody>
            <a:bodyPr/>
            <a:lstStyle/>
            <a:p>
              <a:endParaRPr lang="nl-NL"/>
            </a:p>
          </p:txBody>
        </p:sp>
        <p:sp>
          <p:nvSpPr>
            <p:cNvPr id="4" name="TextBox 4">
              <a:extLst>
                <a:ext uri="{FF2B5EF4-FFF2-40B4-BE49-F238E27FC236}">
                  <a16:creationId xmlns:a16="http://schemas.microsoft.com/office/drawing/2014/main" id="{4FD073A3-8364-6362-22CC-8626A54A1EF4}"/>
                </a:ext>
              </a:extLst>
            </p:cNvPr>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9" name="TextBox 9">
            <a:extLst>
              <a:ext uri="{FF2B5EF4-FFF2-40B4-BE49-F238E27FC236}">
                <a16:creationId xmlns:a16="http://schemas.microsoft.com/office/drawing/2014/main" id="{A8FEEB31-A6A9-7BC8-0D65-7F1A917B226E}"/>
              </a:ext>
            </a:extLst>
          </p:cNvPr>
          <p:cNvSpPr txBox="1"/>
          <p:nvPr/>
        </p:nvSpPr>
        <p:spPr>
          <a:xfrm>
            <a:off x="3010486" y="209730"/>
            <a:ext cx="16860782" cy="828625"/>
          </a:xfrm>
          <a:prstGeom prst="rect">
            <a:avLst/>
          </a:prstGeom>
        </p:spPr>
        <p:txBody>
          <a:bodyPr wrap="square" lIns="0" tIns="0" rIns="0" bIns="0" rtlCol="0" anchor="t">
            <a:spAutoFit/>
          </a:bodyPr>
          <a:lstStyle/>
          <a:p>
            <a:pPr marL="0" lvl="0" indent="0">
              <a:lnSpc>
                <a:spcPts val="6760"/>
              </a:lnSpc>
              <a:spcBef>
                <a:spcPct val="0"/>
              </a:spcBef>
            </a:pPr>
            <a:r>
              <a:rPr lang="en-US" sz="4899" spc="39">
                <a:solidFill>
                  <a:srgbClr val="FFFFFF"/>
                </a:solidFill>
                <a:latin typeface="Archivo Black"/>
              </a:rPr>
              <a:t>REGELS</a:t>
            </a:r>
          </a:p>
        </p:txBody>
      </p:sp>
      <p:sp>
        <p:nvSpPr>
          <p:cNvPr id="10" name="TextBox 10">
            <a:extLst>
              <a:ext uri="{FF2B5EF4-FFF2-40B4-BE49-F238E27FC236}">
                <a16:creationId xmlns:a16="http://schemas.microsoft.com/office/drawing/2014/main" id="{746A71C3-0EA2-D1E1-5D13-10CD35121C56}"/>
              </a:ext>
            </a:extLst>
          </p:cNvPr>
          <p:cNvSpPr txBox="1"/>
          <p:nvPr/>
        </p:nvSpPr>
        <p:spPr>
          <a:xfrm>
            <a:off x="2124223" y="2444711"/>
            <a:ext cx="14019634" cy="6315511"/>
          </a:xfrm>
          <a:prstGeom prst="rect">
            <a:avLst/>
          </a:prstGeom>
        </p:spPr>
        <p:txBody>
          <a:bodyPr wrap="square" lIns="0" tIns="0" rIns="0" bIns="0" rtlCol="0" anchor="t">
            <a:spAutoFit/>
          </a:bodyPr>
          <a:lstStyle/>
          <a:p>
            <a:pPr>
              <a:lnSpc>
                <a:spcPts val="7529"/>
              </a:lnSpc>
            </a:pPr>
            <a:r>
              <a:rPr lang="en-US" sz="3200">
                <a:solidFill>
                  <a:srgbClr val="000000"/>
                </a:solidFill>
                <a:cs typeface="Calibri"/>
              </a:rPr>
              <a:t>Hoe </a:t>
            </a:r>
            <a:r>
              <a:rPr lang="en-US" sz="3200" err="1">
                <a:solidFill>
                  <a:srgbClr val="000000"/>
                </a:solidFill>
                <a:cs typeface="Calibri"/>
              </a:rPr>
              <a:t>stel</a:t>
            </a:r>
            <a:r>
              <a:rPr lang="en-US" sz="3200">
                <a:solidFill>
                  <a:srgbClr val="000000"/>
                </a:solidFill>
                <a:cs typeface="Calibri"/>
              </a:rPr>
              <a:t> </a:t>
            </a:r>
            <a:r>
              <a:rPr lang="en-US" sz="3200" err="1">
                <a:solidFill>
                  <a:srgbClr val="000000"/>
                </a:solidFill>
                <a:cs typeface="Calibri"/>
              </a:rPr>
              <a:t>jij</a:t>
            </a:r>
            <a:r>
              <a:rPr lang="en-US" sz="3200">
                <a:solidFill>
                  <a:srgbClr val="000000"/>
                </a:solidFill>
                <a:cs typeface="Calibri"/>
              </a:rPr>
              <a:t> regels op </a:t>
            </a:r>
            <a:r>
              <a:rPr lang="en-US" sz="3200" err="1">
                <a:solidFill>
                  <a:srgbClr val="000000"/>
                </a:solidFill>
                <a:cs typeface="Calibri"/>
              </a:rPr>
              <a:t>binnen</a:t>
            </a:r>
            <a:r>
              <a:rPr lang="en-US" sz="3200">
                <a:solidFill>
                  <a:srgbClr val="000000"/>
                </a:solidFill>
                <a:cs typeface="Calibri"/>
              </a:rPr>
              <a:t> </a:t>
            </a:r>
            <a:r>
              <a:rPr lang="en-US" sz="3200" err="1">
                <a:solidFill>
                  <a:srgbClr val="000000"/>
                </a:solidFill>
                <a:cs typeface="Calibri"/>
              </a:rPr>
              <a:t>jouw</a:t>
            </a:r>
            <a:r>
              <a:rPr lang="en-US" sz="3200">
                <a:solidFill>
                  <a:srgbClr val="000000"/>
                </a:solidFill>
                <a:cs typeface="Calibri"/>
              </a:rPr>
              <a:t> </a:t>
            </a:r>
            <a:r>
              <a:rPr lang="en-US" sz="3200" err="1">
                <a:solidFill>
                  <a:srgbClr val="000000"/>
                </a:solidFill>
                <a:cs typeface="Calibri"/>
              </a:rPr>
              <a:t>lespraktijk</a:t>
            </a:r>
            <a:r>
              <a:rPr lang="en-US" sz="3200">
                <a:solidFill>
                  <a:srgbClr val="000000"/>
                </a:solidFill>
                <a:cs typeface="Calibri"/>
              </a:rPr>
              <a:t>?</a:t>
            </a:r>
            <a:endParaRPr lang="nl-NL" sz="3200">
              <a:cs typeface="Calibri"/>
            </a:endParaRPr>
          </a:p>
          <a:p>
            <a:pPr>
              <a:lnSpc>
                <a:spcPts val="7529"/>
              </a:lnSpc>
            </a:pPr>
            <a:r>
              <a:rPr lang="en-US" sz="3200">
                <a:solidFill>
                  <a:srgbClr val="000000"/>
                </a:solidFill>
                <a:cs typeface="Calibri"/>
              </a:rPr>
              <a:t>Wat is </a:t>
            </a:r>
            <a:r>
              <a:rPr lang="en-US" sz="3200" err="1">
                <a:solidFill>
                  <a:srgbClr val="000000"/>
                </a:solidFill>
                <a:cs typeface="Calibri"/>
              </a:rPr>
              <a:t>voor</a:t>
            </a:r>
            <a:r>
              <a:rPr lang="en-US" sz="3200">
                <a:solidFill>
                  <a:srgbClr val="000000"/>
                </a:solidFill>
                <a:cs typeface="Calibri"/>
              </a:rPr>
              <a:t> </a:t>
            </a:r>
            <a:r>
              <a:rPr lang="en-US" sz="3200" err="1">
                <a:solidFill>
                  <a:srgbClr val="000000"/>
                </a:solidFill>
                <a:cs typeface="Calibri"/>
              </a:rPr>
              <a:t>jou</a:t>
            </a:r>
            <a:r>
              <a:rPr lang="en-US" sz="3200">
                <a:solidFill>
                  <a:srgbClr val="000000"/>
                </a:solidFill>
                <a:cs typeface="Calibri"/>
              </a:rPr>
              <a:t> </a:t>
            </a:r>
            <a:r>
              <a:rPr lang="en-US" sz="3200" err="1">
                <a:solidFill>
                  <a:srgbClr val="000000"/>
                </a:solidFill>
                <a:cs typeface="Calibri"/>
              </a:rPr>
              <a:t>belangrijk</a:t>
            </a:r>
            <a:r>
              <a:rPr lang="en-US" sz="3200">
                <a:solidFill>
                  <a:srgbClr val="000000"/>
                </a:solidFill>
                <a:cs typeface="Calibri"/>
              </a:rPr>
              <a:t>?</a:t>
            </a:r>
          </a:p>
          <a:p>
            <a:pPr>
              <a:lnSpc>
                <a:spcPts val="7529"/>
              </a:lnSpc>
            </a:pPr>
            <a:r>
              <a:rPr lang="en-US" sz="3200">
                <a:solidFill>
                  <a:srgbClr val="000000"/>
                </a:solidFill>
                <a:cs typeface="Calibri"/>
              </a:rPr>
              <a:t>Hoe </a:t>
            </a:r>
            <a:r>
              <a:rPr lang="en-US" sz="3200" err="1">
                <a:solidFill>
                  <a:srgbClr val="000000"/>
                </a:solidFill>
                <a:cs typeface="Calibri"/>
              </a:rPr>
              <a:t>communiceer</a:t>
            </a:r>
            <a:r>
              <a:rPr lang="en-US" sz="3200">
                <a:solidFill>
                  <a:srgbClr val="000000"/>
                </a:solidFill>
                <a:cs typeface="Calibri"/>
              </a:rPr>
              <a:t> </a:t>
            </a:r>
            <a:r>
              <a:rPr lang="en-US" sz="3200" err="1">
                <a:solidFill>
                  <a:srgbClr val="000000"/>
                </a:solidFill>
                <a:cs typeface="Calibri"/>
              </a:rPr>
              <a:t>jij</a:t>
            </a:r>
            <a:r>
              <a:rPr lang="en-US" sz="3200">
                <a:solidFill>
                  <a:srgbClr val="000000"/>
                </a:solidFill>
                <a:cs typeface="Calibri"/>
              </a:rPr>
              <a:t> </a:t>
            </a:r>
            <a:r>
              <a:rPr lang="en-US" sz="3200" err="1">
                <a:solidFill>
                  <a:srgbClr val="000000"/>
                </a:solidFill>
                <a:cs typeface="Calibri"/>
              </a:rPr>
              <a:t>dit</a:t>
            </a:r>
            <a:r>
              <a:rPr lang="en-US" sz="3200">
                <a:solidFill>
                  <a:srgbClr val="000000"/>
                </a:solidFill>
                <a:cs typeface="Calibri"/>
              </a:rPr>
              <a:t> </a:t>
            </a:r>
            <a:r>
              <a:rPr lang="en-US" sz="3200" err="1">
                <a:solidFill>
                  <a:srgbClr val="000000"/>
                </a:solidFill>
                <a:cs typeface="Calibri"/>
              </a:rPr>
              <a:t>richting</a:t>
            </a:r>
            <a:r>
              <a:rPr lang="en-US" sz="3200">
                <a:solidFill>
                  <a:srgbClr val="000000"/>
                </a:solidFill>
                <a:cs typeface="Calibri"/>
              </a:rPr>
              <a:t> </a:t>
            </a:r>
            <a:r>
              <a:rPr lang="en-US" sz="3200" err="1">
                <a:solidFill>
                  <a:srgbClr val="000000"/>
                </a:solidFill>
                <a:cs typeface="Calibri"/>
              </a:rPr>
              <a:t>leerlingen</a:t>
            </a:r>
            <a:r>
              <a:rPr lang="en-US" sz="3200">
                <a:solidFill>
                  <a:srgbClr val="000000"/>
                </a:solidFill>
                <a:cs typeface="Calibri"/>
              </a:rPr>
              <a:t>?</a:t>
            </a:r>
          </a:p>
          <a:p>
            <a:pPr>
              <a:lnSpc>
                <a:spcPts val="7529"/>
              </a:lnSpc>
            </a:pPr>
            <a:r>
              <a:rPr lang="en-US" sz="3200">
                <a:solidFill>
                  <a:srgbClr val="000000"/>
                </a:solidFill>
                <a:cs typeface="Calibri"/>
              </a:rPr>
              <a:t>Wat doe je </a:t>
            </a:r>
            <a:r>
              <a:rPr lang="en-US" sz="3200" err="1">
                <a:solidFill>
                  <a:srgbClr val="000000"/>
                </a:solidFill>
                <a:cs typeface="Calibri"/>
              </a:rPr>
              <a:t>als</a:t>
            </a:r>
            <a:r>
              <a:rPr lang="en-US" sz="3200">
                <a:solidFill>
                  <a:srgbClr val="000000"/>
                </a:solidFill>
                <a:cs typeface="Calibri"/>
              </a:rPr>
              <a:t> </a:t>
            </a:r>
            <a:r>
              <a:rPr lang="en-US" sz="3200" err="1">
                <a:solidFill>
                  <a:srgbClr val="000000"/>
                </a:solidFill>
                <a:cs typeface="Calibri"/>
              </a:rPr>
              <a:t>leerlingen</a:t>
            </a:r>
            <a:r>
              <a:rPr lang="en-US" sz="3200">
                <a:solidFill>
                  <a:srgbClr val="000000"/>
                </a:solidFill>
                <a:cs typeface="Calibri"/>
              </a:rPr>
              <a:t> </a:t>
            </a:r>
            <a:r>
              <a:rPr lang="en-US" sz="3200" err="1">
                <a:solidFill>
                  <a:srgbClr val="000000"/>
                </a:solidFill>
                <a:cs typeface="Calibri"/>
              </a:rPr>
              <a:t>zich</a:t>
            </a:r>
            <a:r>
              <a:rPr lang="en-US" sz="3200">
                <a:solidFill>
                  <a:srgbClr val="000000"/>
                </a:solidFill>
                <a:cs typeface="Calibri"/>
              </a:rPr>
              <a:t> </a:t>
            </a:r>
            <a:r>
              <a:rPr lang="en-US" sz="3200" err="1">
                <a:solidFill>
                  <a:srgbClr val="000000"/>
                </a:solidFill>
                <a:cs typeface="Calibri"/>
              </a:rPr>
              <a:t>niet</a:t>
            </a:r>
            <a:r>
              <a:rPr lang="en-US" sz="3200">
                <a:solidFill>
                  <a:srgbClr val="000000"/>
                </a:solidFill>
                <a:cs typeface="Calibri"/>
              </a:rPr>
              <a:t> </a:t>
            </a:r>
            <a:r>
              <a:rPr lang="en-US" sz="3200" err="1">
                <a:solidFill>
                  <a:srgbClr val="000000"/>
                </a:solidFill>
                <a:cs typeface="Calibri"/>
              </a:rPr>
              <a:t>aan</a:t>
            </a:r>
            <a:r>
              <a:rPr lang="en-US" sz="3200">
                <a:solidFill>
                  <a:srgbClr val="000000"/>
                </a:solidFill>
                <a:cs typeface="Calibri"/>
              </a:rPr>
              <a:t> de regels </a:t>
            </a:r>
            <a:r>
              <a:rPr lang="en-US" sz="3200" err="1">
                <a:solidFill>
                  <a:srgbClr val="000000"/>
                </a:solidFill>
                <a:cs typeface="Calibri"/>
              </a:rPr>
              <a:t>houden</a:t>
            </a:r>
            <a:r>
              <a:rPr lang="en-US" sz="3200">
                <a:solidFill>
                  <a:srgbClr val="000000"/>
                </a:solidFill>
                <a:cs typeface="Calibri"/>
              </a:rPr>
              <a:t>?</a:t>
            </a:r>
          </a:p>
          <a:p>
            <a:pPr>
              <a:lnSpc>
                <a:spcPts val="7529"/>
              </a:lnSpc>
            </a:pPr>
            <a:r>
              <a:rPr lang="en-US" sz="3200" err="1">
                <a:solidFill>
                  <a:srgbClr val="000000"/>
                </a:solidFill>
                <a:cs typeface="Calibri"/>
              </a:rPr>
              <a:t>Vraag</a:t>
            </a:r>
            <a:r>
              <a:rPr lang="en-US" sz="3200">
                <a:solidFill>
                  <a:srgbClr val="000000"/>
                </a:solidFill>
                <a:cs typeface="Calibri"/>
              </a:rPr>
              <a:t> </a:t>
            </a:r>
            <a:r>
              <a:rPr lang="en-US" sz="3200" err="1">
                <a:solidFill>
                  <a:srgbClr val="000000"/>
                </a:solidFill>
                <a:cs typeface="Calibri"/>
              </a:rPr>
              <a:t>ook</a:t>
            </a:r>
            <a:r>
              <a:rPr lang="en-US" sz="3200">
                <a:solidFill>
                  <a:srgbClr val="000000"/>
                </a:solidFill>
                <a:cs typeface="Calibri"/>
              </a:rPr>
              <a:t> </a:t>
            </a:r>
            <a:r>
              <a:rPr lang="en-US" sz="3200" err="1">
                <a:solidFill>
                  <a:srgbClr val="000000"/>
                </a:solidFill>
                <a:cs typeface="Calibri"/>
              </a:rPr>
              <a:t>eens</a:t>
            </a:r>
            <a:r>
              <a:rPr lang="en-US" sz="3200">
                <a:solidFill>
                  <a:srgbClr val="000000"/>
                </a:solidFill>
                <a:cs typeface="Calibri"/>
              </a:rPr>
              <a:t> </a:t>
            </a:r>
            <a:r>
              <a:rPr lang="en-US" sz="3200" err="1">
                <a:solidFill>
                  <a:srgbClr val="000000"/>
                </a:solidFill>
                <a:cs typeface="Calibri"/>
              </a:rPr>
              <a:t>aan</a:t>
            </a:r>
            <a:r>
              <a:rPr lang="en-US" sz="3200">
                <a:solidFill>
                  <a:srgbClr val="000000"/>
                </a:solidFill>
                <a:cs typeface="Calibri"/>
              </a:rPr>
              <a:t> </a:t>
            </a:r>
            <a:r>
              <a:rPr lang="en-US" sz="3200" err="1">
                <a:solidFill>
                  <a:srgbClr val="000000"/>
                </a:solidFill>
                <a:cs typeface="Calibri"/>
              </a:rPr>
              <a:t>een</a:t>
            </a:r>
            <a:r>
              <a:rPr lang="en-US" sz="3200">
                <a:solidFill>
                  <a:srgbClr val="000000"/>
                </a:solidFill>
                <a:cs typeface="Calibri"/>
              </a:rPr>
              <a:t> </a:t>
            </a:r>
            <a:r>
              <a:rPr lang="en-US" sz="3200" err="1">
                <a:solidFill>
                  <a:srgbClr val="000000"/>
                </a:solidFill>
                <a:cs typeface="Calibri"/>
              </a:rPr>
              <a:t>collega</a:t>
            </a:r>
            <a:r>
              <a:rPr lang="en-US" sz="3200">
                <a:solidFill>
                  <a:srgbClr val="000000"/>
                </a:solidFill>
                <a:cs typeface="Calibri"/>
              </a:rPr>
              <a:t> </a:t>
            </a:r>
            <a:r>
              <a:rPr lang="en-US" sz="3200" err="1">
                <a:solidFill>
                  <a:srgbClr val="000000"/>
                </a:solidFill>
                <a:cs typeface="Calibri"/>
              </a:rPr>
              <a:t>bij</a:t>
            </a:r>
            <a:r>
              <a:rPr lang="en-US" sz="3200">
                <a:solidFill>
                  <a:srgbClr val="000000"/>
                </a:solidFill>
                <a:cs typeface="Calibri"/>
              </a:rPr>
              <a:t> </a:t>
            </a:r>
            <a:r>
              <a:rPr lang="en-US" sz="3200" err="1">
                <a:solidFill>
                  <a:srgbClr val="000000"/>
                </a:solidFill>
                <a:cs typeface="Calibri"/>
              </a:rPr>
              <a:t>jou</a:t>
            </a:r>
            <a:r>
              <a:rPr lang="en-US" sz="3200">
                <a:solidFill>
                  <a:srgbClr val="000000"/>
                </a:solidFill>
                <a:cs typeface="Calibri"/>
              </a:rPr>
              <a:t> op school die mentor is, of er met de </a:t>
            </a:r>
            <a:r>
              <a:rPr lang="en-US" sz="3200" err="1">
                <a:solidFill>
                  <a:srgbClr val="000000"/>
                </a:solidFill>
                <a:cs typeface="Calibri"/>
              </a:rPr>
              <a:t>klas</a:t>
            </a:r>
            <a:r>
              <a:rPr lang="en-US" sz="3200">
                <a:solidFill>
                  <a:srgbClr val="000000"/>
                </a:solidFill>
                <a:cs typeface="Calibri"/>
              </a:rPr>
              <a:t> </a:t>
            </a:r>
            <a:r>
              <a:rPr lang="en-US" sz="3200" err="1">
                <a:solidFill>
                  <a:srgbClr val="000000"/>
                </a:solidFill>
                <a:cs typeface="Calibri"/>
              </a:rPr>
              <a:t>algemene</a:t>
            </a:r>
            <a:r>
              <a:rPr lang="en-US" sz="3200">
                <a:solidFill>
                  <a:srgbClr val="000000"/>
                </a:solidFill>
                <a:cs typeface="Calibri"/>
              </a:rPr>
              <a:t> regels </a:t>
            </a:r>
            <a:r>
              <a:rPr lang="en-US" sz="3200" err="1">
                <a:solidFill>
                  <a:srgbClr val="000000"/>
                </a:solidFill>
                <a:cs typeface="Calibri"/>
              </a:rPr>
              <a:t>zijn</a:t>
            </a:r>
            <a:r>
              <a:rPr lang="en-US" sz="3200">
                <a:solidFill>
                  <a:srgbClr val="000000"/>
                </a:solidFill>
                <a:cs typeface="Calibri"/>
              </a:rPr>
              <a:t> </a:t>
            </a:r>
            <a:r>
              <a:rPr lang="en-US" sz="3200" err="1">
                <a:solidFill>
                  <a:srgbClr val="000000"/>
                </a:solidFill>
                <a:cs typeface="Calibri"/>
              </a:rPr>
              <a:t>opgesteld</a:t>
            </a:r>
            <a:r>
              <a:rPr lang="en-US" sz="3200">
                <a:solidFill>
                  <a:srgbClr val="000000"/>
                </a:solidFill>
                <a:cs typeface="Calibri"/>
              </a:rPr>
              <a:t>. Hoe </a:t>
            </a:r>
            <a:r>
              <a:rPr lang="en-US" sz="3200" err="1">
                <a:solidFill>
                  <a:srgbClr val="000000"/>
                </a:solidFill>
                <a:cs typeface="Calibri"/>
              </a:rPr>
              <a:t>kwamen</a:t>
            </a:r>
            <a:r>
              <a:rPr lang="en-US" sz="3200">
                <a:solidFill>
                  <a:srgbClr val="000000"/>
                </a:solidFill>
                <a:cs typeface="Calibri"/>
              </a:rPr>
              <a:t> </a:t>
            </a:r>
            <a:r>
              <a:rPr lang="en-US" sz="3200" err="1">
                <a:solidFill>
                  <a:srgbClr val="000000"/>
                </a:solidFill>
                <a:cs typeface="Calibri"/>
              </a:rPr>
              <a:t>deze</a:t>
            </a:r>
            <a:r>
              <a:rPr lang="en-US" sz="3200">
                <a:solidFill>
                  <a:srgbClr val="000000"/>
                </a:solidFill>
                <a:cs typeface="Calibri"/>
              </a:rPr>
              <a:t> regels tot stand?</a:t>
            </a:r>
          </a:p>
          <a:p>
            <a:pPr>
              <a:lnSpc>
                <a:spcPts val="4522"/>
              </a:lnSpc>
              <a:spcBef>
                <a:spcPct val="0"/>
              </a:spcBef>
            </a:pPr>
            <a:endParaRPr lang="en-US" sz="3379">
              <a:solidFill>
                <a:srgbClr val="000000"/>
              </a:solidFill>
              <a:latin typeface="Open Sans 1"/>
            </a:endParaRPr>
          </a:p>
        </p:txBody>
      </p:sp>
      <p:sp>
        <p:nvSpPr>
          <p:cNvPr id="12" name="Freeform 4">
            <a:extLst>
              <a:ext uri="{FF2B5EF4-FFF2-40B4-BE49-F238E27FC236}">
                <a16:creationId xmlns:a16="http://schemas.microsoft.com/office/drawing/2014/main" id="{E6E3D43B-0A14-BB77-DBBC-7415F602933F}"/>
              </a:ext>
            </a:extLst>
          </p:cNvPr>
          <p:cNvSpPr/>
          <p:nvPr/>
        </p:nvSpPr>
        <p:spPr>
          <a:xfrm rot="5400000">
            <a:off x="-2607024" y="1700843"/>
            <a:ext cx="6725513" cy="1468333"/>
          </a:xfrm>
          <a:custGeom>
            <a:avLst/>
            <a:gdLst/>
            <a:ahLst/>
            <a:cxnLst/>
            <a:rect l="l" t="t" r="r" b="b"/>
            <a:pathLst>
              <a:path w="1560186" h="218865">
                <a:moveTo>
                  <a:pt x="1356986" y="0"/>
                </a:moveTo>
                <a:lnTo>
                  <a:pt x="0" y="0"/>
                </a:lnTo>
                <a:lnTo>
                  <a:pt x="203200" y="218865"/>
                </a:lnTo>
                <a:lnTo>
                  <a:pt x="1560186" y="218865"/>
                </a:lnTo>
                <a:lnTo>
                  <a:pt x="1356986" y="0"/>
                </a:lnTo>
                <a:close/>
              </a:path>
            </a:pathLst>
          </a:custGeom>
          <a:solidFill>
            <a:srgbClr val="FFC000"/>
          </a:solidFill>
          <a:ln cap="sq">
            <a:noFill/>
            <a:prstDash val="solid"/>
            <a:miter/>
          </a:ln>
        </p:spPr>
        <p:txBody>
          <a:bodyPr/>
          <a:lstStyle/>
          <a:p>
            <a:endParaRPr lang="nl-NL"/>
          </a:p>
        </p:txBody>
      </p:sp>
      <p:sp>
        <p:nvSpPr>
          <p:cNvPr id="14" name="TextBox 10">
            <a:extLst>
              <a:ext uri="{FF2B5EF4-FFF2-40B4-BE49-F238E27FC236}">
                <a16:creationId xmlns:a16="http://schemas.microsoft.com/office/drawing/2014/main" id="{0A826A44-36E0-2F0D-5F65-862C2473CB33}"/>
              </a:ext>
            </a:extLst>
          </p:cNvPr>
          <p:cNvSpPr txBox="1"/>
          <p:nvPr/>
        </p:nvSpPr>
        <p:spPr>
          <a:xfrm rot="16200000">
            <a:off x="-2966194" y="2408451"/>
            <a:ext cx="7332834" cy="841897"/>
          </a:xfrm>
          <a:prstGeom prst="rect">
            <a:avLst/>
          </a:prstGeom>
        </p:spPr>
        <p:txBody>
          <a:bodyPr wrap="square" lIns="0" tIns="0" rIns="0" bIns="0" rtlCol="0" anchor="t">
            <a:spAutoFit/>
          </a:bodyPr>
          <a:lstStyle/>
          <a:p>
            <a:pPr algn="ctr">
              <a:lnSpc>
                <a:spcPts val="6900"/>
              </a:lnSpc>
              <a:spcBef>
                <a:spcPct val="0"/>
              </a:spcBef>
            </a:pPr>
            <a:r>
              <a:rPr lang="en-US" sz="5000" spc="40" err="1">
                <a:solidFill>
                  <a:srgbClr val="FFFFFF"/>
                </a:solidFill>
                <a:latin typeface="Archivo Black"/>
              </a:rPr>
              <a:t>Opdracht</a:t>
            </a:r>
            <a:r>
              <a:rPr lang="en-US" sz="5000" spc="40">
                <a:solidFill>
                  <a:srgbClr val="FFFFFF"/>
                </a:solidFill>
                <a:latin typeface="Archivo Black"/>
              </a:rPr>
              <a:t> </a:t>
            </a:r>
          </a:p>
        </p:txBody>
      </p:sp>
    </p:spTree>
    <p:extLst>
      <p:ext uri="{BB962C8B-B14F-4D97-AF65-F5344CB8AC3E}">
        <p14:creationId xmlns:p14="http://schemas.microsoft.com/office/powerpoint/2010/main" val="4051387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0BDD-4CED-5EDA-018B-6C052539F12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DB086BE-65A8-1344-305B-0F8046A4F834}"/>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grpSp>
        <p:nvGrpSpPr>
          <p:cNvPr id="3" name="Group 3">
            <a:extLst>
              <a:ext uri="{FF2B5EF4-FFF2-40B4-BE49-F238E27FC236}">
                <a16:creationId xmlns:a16="http://schemas.microsoft.com/office/drawing/2014/main" id="{9E8ECDF3-F211-D270-EB1E-B6118970E563}"/>
              </a:ext>
            </a:extLst>
          </p:cNvPr>
          <p:cNvGrpSpPr/>
          <p:nvPr/>
        </p:nvGrpSpPr>
        <p:grpSpPr>
          <a:xfrm>
            <a:off x="-380856" y="0"/>
            <a:ext cx="18857314" cy="1963203"/>
            <a:chOff x="0" y="0"/>
            <a:chExt cx="4966535" cy="517058"/>
          </a:xfrm>
        </p:grpSpPr>
        <p:sp>
          <p:nvSpPr>
            <p:cNvPr id="4" name="Freeform 4">
              <a:extLst>
                <a:ext uri="{FF2B5EF4-FFF2-40B4-BE49-F238E27FC236}">
                  <a16:creationId xmlns:a16="http://schemas.microsoft.com/office/drawing/2014/main" id="{CEBCB5DC-B652-834A-5A3D-C48E8949917F}"/>
                </a:ext>
              </a:extLst>
            </p:cNvPr>
            <p:cNvSpPr/>
            <p:nvPr/>
          </p:nvSpPr>
          <p:spPr>
            <a:xfrm>
              <a:off x="0" y="0"/>
              <a:ext cx="4966536" cy="517058"/>
            </a:xfrm>
            <a:custGeom>
              <a:avLst/>
              <a:gdLst/>
              <a:ahLst/>
              <a:cxnLst/>
              <a:rect l="l" t="t" r="r" b="b"/>
              <a:pathLst>
                <a:path w="4966536" h="517058">
                  <a:moveTo>
                    <a:pt x="0" y="0"/>
                  </a:moveTo>
                  <a:lnTo>
                    <a:pt x="4966536" y="0"/>
                  </a:lnTo>
                  <a:lnTo>
                    <a:pt x="4966536" y="517058"/>
                  </a:lnTo>
                  <a:lnTo>
                    <a:pt x="0" y="517058"/>
                  </a:lnTo>
                  <a:close/>
                </a:path>
              </a:pathLst>
            </a:custGeom>
            <a:gradFill rotWithShape="1">
              <a:gsLst>
                <a:gs pos="0">
                  <a:srgbClr val="0097B2">
                    <a:alpha val="100000"/>
                  </a:srgbClr>
                </a:gs>
                <a:gs pos="100000">
                  <a:srgbClr val="7ED957">
                    <a:alpha val="100000"/>
                  </a:srgbClr>
                </a:gs>
              </a:gsLst>
              <a:lin ang="0"/>
            </a:gradFill>
          </p:spPr>
          <p:txBody>
            <a:bodyPr/>
            <a:lstStyle/>
            <a:p>
              <a:endParaRPr lang="nl-NL"/>
            </a:p>
          </p:txBody>
        </p:sp>
        <p:sp>
          <p:nvSpPr>
            <p:cNvPr id="5" name="TextBox 5">
              <a:extLst>
                <a:ext uri="{FF2B5EF4-FFF2-40B4-BE49-F238E27FC236}">
                  <a16:creationId xmlns:a16="http://schemas.microsoft.com/office/drawing/2014/main" id="{434744AE-A4D9-23D3-F7E0-0B8845185455}"/>
                </a:ext>
              </a:extLst>
            </p:cNvPr>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6" name="Freeform 6">
            <a:extLst>
              <a:ext uri="{FF2B5EF4-FFF2-40B4-BE49-F238E27FC236}">
                <a16:creationId xmlns:a16="http://schemas.microsoft.com/office/drawing/2014/main" id="{3ABFACC8-CE42-AF7A-FA46-48C300639EB7}"/>
              </a:ext>
            </a:extLst>
          </p:cNvPr>
          <p:cNvSpPr/>
          <p:nvPr/>
        </p:nvSpPr>
        <p:spPr>
          <a:xfrm>
            <a:off x="1028700" y="8017162"/>
            <a:ext cx="14379781" cy="2085958"/>
          </a:xfrm>
          <a:custGeom>
            <a:avLst/>
            <a:gdLst/>
            <a:ahLst/>
            <a:cxnLst/>
            <a:rect l="l" t="t" r="r" b="b"/>
            <a:pathLst>
              <a:path w="16230600" h="4462814">
                <a:moveTo>
                  <a:pt x="0" y="0"/>
                </a:moveTo>
                <a:lnTo>
                  <a:pt x="16230600" y="0"/>
                </a:lnTo>
                <a:lnTo>
                  <a:pt x="16230600" y="4462814"/>
                </a:lnTo>
                <a:lnTo>
                  <a:pt x="0" y="4462814"/>
                </a:lnTo>
                <a:lnTo>
                  <a:pt x="0" y="0"/>
                </a:lnTo>
                <a:close/>
              </a:path>
            </a:pathLst>
          </a:custGeom>
          <a:blipFill dpi="0" rotWithShape="1">
            <a:blip r:embed="rId4">
              <a:alphaModFix amt="34000"/>
            </a:blip>
            <a:srcRect/>
            <a:stretch>
              <a:fillRect t="-167295" b="-6681"/>
            </a:stretch>
          </a:blipFill>
        </p:spPr>
        <p:txBody>
          <a:bodyPr/>
          <a:lstStyle/>
          <a:p>
            <a:endParaRPr lang="nl-NL"/>
          </a:p>
        </p:txBody>
      </p:sp>
      <p:sp>
        <p:nvSpPr>
          <p:cNvPr id="7" name="Freeform 7">
            <a:extLst>
              <a:ext uri="{FF2B5EF4-FFF2-40B4-BE49-F238E27FC236}">
                <a16:creationId xmlns:a16="http://schemas.microsoft.com/office/drawing/2014/main" id="{D35CA23E-8DE2-071F-9C37-AA18F67A9BE3}"/>
              </a:ext>
            </a:extLst>
          </p:cNvPr>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Freeform 8">
            <a:extLst>
              <a:ext uri="{FF2B5EF4-FFF2-40B4-BE49-F238E27FC236}">
                <a16:creationId xmlns:a16="http://schemas.microsoft.com/office/drawing/2014/main" id="{4DB5D79E-0A28-B344-84CE-AB1859A19242}"/>
              </a:ext>
            </a:extLst>
          </p:cNvPr>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9" name="TextBox 9">
            <a:extLst>
              <a:ext uri="{FF2B5EF4-FFF2-40B4-BE49-F238E27FC236}">
                <a16:creationId xmlns:a16="http://schemas.microsoft.com/office/drawing/2014/main" id="{E287E762-3D04-9E40-5FF8-F1269A8CFF91}"/>
              </a:ext>
            </a:extLst>
          </p:cNvPr>
          <p:cNvSpPr txBox="1"/>
          <p:nvPr/>
        </p:nvSpPr>
        <p:spPr>
          <a:xfrm>
            <a:off x="1560593" y="326708"/>
            <a:ext cx="14597020" cy="1083053"/>
          </a:xfrm>
          <a:prstGeom prst="rect">
            <a:avLst/>
          </a:prstGeom>
        </p:spPr>
        <p:txBody>
          <a:bodyPr lIns="0" tIns="0" rIns="0" bIns="0" rtlCol="0" anchor="t">
            <a:spAutoFit/>
          </a:bodyPr>
          <a:lstStyle/>
          <a:p>
            <a:pPr algn="just">
              <a:lnSpc>
                <a:spcPts val="8970"/>
              </a:lnSpc>
            </a:pPr>
            <a:r>
              <a:rPr lang="en-US" sz="6500" spc="637" err="1">
                <a:solidFill>
                  <a:srgbClr val="FFFFFF"/>
                </a:solidFill>
                <a:latin typeface="Codec Pro ExtraBold"/>
              </a:rPr>
              <a:t>Verslag</a:t>
            </a:r>
            <a:endParaRPr lang="en-US" err="1"/>
          </a:p>
        </p:txBody>
      </p:sp>
      <p:sp>
        <p:nvSpPr>
          <p:cNvPr id="10" name="TextBox 10">
            <a:extLst>
              <a:ext uri="{FF2B5EF4-FFF2-40B4-BE49-F238E27FC236}">
                <a16:creationId xmlns:a16="http://schemas.microsoft.com/office/drawing/2014/main" id="{26A97A02-E4FC-FAB0-38CC-687C7934DC32}"/>
              </a:ext>
            </a:extLst>
          </p:cNvPr>
          <p:cNvSpPr txBox="1"/>
          <p:nvPr/>
        </p:nvSpPr>
        <p:spPr>
          <a:xfrm>
            <a:off x="580366" y="1964095"/>
            <a:ext cx="16557474" cy="6121740"/>
          </a:xfrm>
          <a:prstGeom prst="rect">
            <a:avLst/>
          </a:prstGeom>
        </p:spPr>
        <p:txBody>
          <a:bodyPr lIns="0" tIns="0" rIns="0" bIns="0" rtlCol="0" anchor="t">
            <a:spAutoFit/>
          </a:bodyPr>
          <a:lstStyle/>
          <a:p>
            <a:pPr marL="528955" lvl="1">
              <a:lnSpc>
                <a:spcPts val="6859"/>
              </a:lnSpc>
            </a:pPr>
            <a:r>
              <a:rPr lang="en-US" sz="3600" err="1">
                <a:solidFill>
                  <a:srgbClr val="000000"/>
                </a:solidFill>
                <a:highlight>
                  <a:srgbClr val="F9F9F9"/>
                </a:highlight>
                <a:cs typeface="Calibri"/>
              </a:rPr>
              <a:t>Schrijf</a:t>
            </a:r>
            <a:r>
              <a:rPr lang="en-US" sz="3600">
                <a:solidFill>
                  <a:srgbClr val="000000"/>
                </a:solidFill>
                <a:highlight>
                  <a:srgbClr val="F9F9F9"/>
                </a:highlight>
                <a:cs typeface="Calibri"/>
              </a:rPr>
              <a:t> in 10 </a:t>
            </a:r>
            <a:r>
              <a:rPr lang="en-US" sz="3600" err="1">
                <a:solidFill>
                  <a:srgbClr val="000000"/>
                </a:solidFill>
                <a:highlight>
                  <a:srgbClr val="F9F9F9"/>
                </a:highlight>
                <a:cs typeface="Calibri"/>
              </a:rPr>
              <a:t>minuten</a:t>
            </a:r>
            <a:r>
              <a:rPr lang="en-US" sz="3600">
                <a:solidFill>
                  <a:srgbClr val="000000"/>
                </a:solidFill>
                <a:highlight>
                  <a:srgbClr val="F9F9F9"/>
                </a:highlight>
                <a:cs typeface="Calibri"/>
              </a:rPr>
              <a:t> </a:t>
            </a:r>
            <a:r>
              <a:rPr lang="en-US" sz="3600" err="1">
                <a:solidFill>
                  <a:srgbClr val="000000"/>
                </a:solidFill>
                <a:highlight>
                  <a:srgbClr val="F9F9F9"/>
                </a:highlight>
                <a:cs typeface="Calibri"/>
              </a:rPr>
              <a:t>een</a:t>
            </a:r>
            <a:r>
              <a:rPr lang="en-US" sz="3600">
                <a:solidFill>
                  <a:srgbClr val="000000"/>
                </a:solidFill>
                <a:highlight>
                  <a:srgbClr val="F9F9F9"/>
                </a:highlight>
                <a:cs typeface="Calibri"/>
              </a:rPr>
              <a:t> </a:t>
            </a:r>
            <a:r>
              <a:rPr lang="en-US" sz="3600" err="1">
                <a:solidFill>
                  <a:srgbClr val="000000"/>
                </a:solidFill>
                <a:highlight>
                  <a:srgbClr val="F9F9F9"/>
                </a:highlight>
                <a:cs typeface="Calibri"/>
              </a:rPr>
              <a:t>verslagje</a:t>
            </a:r>
            <a:r>
              <a:rPr lang="en-US" sz="3600">
                <a:solidFill>
                  <a:srgbClr val="000000"/>
                </a:solidFill>
                <a:highlight>
                  <a:srgbClr val="F9F9F9"/>
                </a:highlight>
                <a:cs typeface="Calibri"/>
              </a:rPr>
              <a:t> van </a:t>
            </a:r>
            <a:r>
              <a:rPr lang="en-US" sz="3600" err="1">
                <a:solidFill>
                  <a:srgbClr val="000000"/>
                </a:solidFill>
                <a:highlight>
                  <a:srgbClr val="F9F9F9"/>
                </a:highlight>
                <a:cs typeface="Calibri"/>
              </a:rPr>
              <a:t>deze</a:t>
            </a:r>
            <a:r>
              <a:rPr lang="en-US" sz="3600">
                <a:solidFill>
                  <a:srgbClr val="000000"/>
                </a:solidFill>
                <a:highlight>
                  <a:srgbClr val="F9F9F9"/>
                </a:highlight>
                <a:cs typeface="Calibri"/>
              </a:rPr>
              <a:t> </a:t>
            </a:r>
            <a:r>
              <a:rPr lang="en-US" sz="3600" err="1">
                <a:solidFill>
                  <a:srgbClr val="000000"/>
                </a:solidFill>
                <a:highlight>
                  <a:srgbClr val="F9F9F9"/>
                </a:highlight>
                <a:cs typeface="Calibri"/>
              </a:rPr>
              <a:t>transferdag</a:t>
            </a:r>
            <a:r>
              <a:rPr lang="en-US" sz="3600">
                <a:solidFill>
                  <a:srgbClr val="000000"/>
                </a:solidFill>
                <a:highlight>
                  <a:srgbClr val="F9F9F9"/>
                </a:highlight>
                <a:cs typeface="Calibri"/>
              </a:rPr>
              <a:t>.</a:t>
            </a:r>
            <a:endParaRPr lang="en-US" sz="3600">
              <a:solidFill>
                <a:srgbClr val="000000"/>
              </a:solidFill>
              <a:ea typeface="Calibri"/>
              <a:cs typeface="Calibri"/>
            </a:endParaRPr>
          </a:p>
          <a:p>
            <a:pPr marL="528955" lvl="1">
              <a:lnSpc>
                <a:spcPts val="6859"/>
              </a:lnSpc>
            </a:pPr>
            <a:r>
              <a:rPr lang="en-US" sz="3600" err="1">
                <a:highlight>
                  <a:srgbClr val="F9F9F9"/>
                </a:highlight>
                <a:ea typeface="Calibri"/>
                <a:cs typeface="Calibri"/>
              </a:rPr>
              <a:t>Benoem</a:t>
            </a:r>
            <a:r>
              <a:rPr lang="en-US" sz="3600">
                <a:highlight>
                  <a:srgbClr val="F9F9F9"/>
                </a:highlight>
                <a:ea typeface="Calibri"/>
                <a:cs typeface="Calibri"/>
              </a:rPr>
              <a:t> </a:t>
            </a:r>
            <a:r>
              <a:rPr lang="en-US" sz="3600" err="1">
                <a:highlight>
                  <a:srgbClr val="F9F9F9"/>
                </a:highlight>
                <a:ea typeface="Calibri"/>
                <a:cs typeface="Calibri"/>
              </a:rPr>
              <a:t>minimaal</a:t>
            </a:r>
            <a:r>
              <a:rPr lang="en-US" sz="3600">
                <a:highlight>
                  <a:srgbClr val="F9F9F9"/>
                </a:highlight>
                <a:ea typeface="Calibri"/>
                <a:cs typeface="Calibri"/>
              </a:rPr>
              <a:t>:</a:t>
            </a:r>
          </a:p>
          <a:p>
            <a:pPr marL="1214755" lvl="1" indent="-685800">
              <a:lnSpc>
                <a:spcPts val="6859"/>
              </a:lnSpc>
              <a:buFont typeface="Arial"/>
              <a:buChar char="•"/>
            </a:pPr>
            <a:r>
              <a:rPr lang="en-US" sz="3600">
                <a:highlight>
                  <a:srgbClr val="F9F9F9"/>
                </a:highlight>
                <a:ea typeface="Calibri"/>
                <a:cs typeface="Calibri"/>
              </a:rPr>
              <a:t>De </a:t>
            </a:r>
            <a:r>
              <a:rPr lang="en-US" sz="3600" err="1">
                <a:highlight>
                  <a:srgbClr val="F9F9F9"/>
                </a:highlight>
                <a:ea typeface="Calibri"/>
                <a:cs typeface="Calibri"/>
              </a:rPr>
              <a:t>behandelde</a:t>
            </a:r>
            <a:r>
              <a:rPr lang="en-US" sz="3600">
                <a:highlight>
                  <a:srgbClr val="F9F9F9"/>
                </a:highlight>
                <a:ea typeface="Calibri"/>
                <a:cs typeface="Calibri"/>
              </a:rPr>
              <a:t> </a:t>
            </a:r>
            <a:r>
              <a:rPr lang="en-US" sz="3600" err="1">
                <a:highlight>
                  <a:srgbClr val="F9F9F9"/>
                </a:highlight>
                <a:ea typeface="Calibri"/>
                <a:cs typeface="Calibri"/>
              </a:rPr>
              <a:t>onderwerpen</a:t>
            </a:r>
            <a:r>
              <a:rPr lang="en-US" sz="3600">
                <a:highlight>
                  <a:srgbClr val="F9F9F9"/>
                </a:highlight>
                <a:ea typeface="Calibri"/>
                <a:cs typeface="Calibri"/>
              </a:rPr>
              <a:t>.</a:t>
            </a:r>
          </a:p>
          <a:p>
            <a:pPr marL="1214755" lvl="1" indent="-685800">
              <a:lnSpc>
                <a:spcPts val="6859"/>
              </a:lnSpc>
              <a:buFont typeface="Arial"/>
              <a:buChar char="•"/>
            </a:pPr>
            <a:r>
              <a:rPr lang="en-US" sz="3600">
                <a:highlight>
                  <a:srgbClr val="F9F9F9"/>
                </a:highlight>
                <a:ea typeface="Calibri"/>
                <a:cs typeface="Calibri"/>
              </a:rPr>
              <a:t>Wat je </a:t>
            </a:r>
            <a:r>
              <a:rPr lang="en-US" sz="3600" err="1">
                <a:highlight>
                  <a:srgbClr val="F9F9F9"/>
                </a:highlight>
                <a:ea typeface="Calibri"/>
                <a:cs typeface="Calibri"/>
              </a:rPr>
              <a:t>vandaag</a:t>
            </a:r>
            <a:r>
              <a:rPr lang="en-US" sz="3600">
                <a:highlight>
                  <a:srgbClr val="F9F9F9"/>
                </a:highlight>
                <a:ea typeface="Calibri"/>
                <a:cs typeface="Calibri"/>
              </a:rPr>
              <a:t> </a:t>
            </a:r>
            <a:r>
              <a:rPr lang="en-US" sz="3600" err="1">
                <a:highlight>
                  <a:srgbClr val="F9F9F9"/>
                </a:highlight>
                <a:ea typeface="Calibri"/>
                <a:cs typeface="Calibri"/>
              </a:rPr>
              <a:t>geleerd</a:t>
            </a:r>
            <a:r>
              <a:rPr lang="en-US" sz="3600">
                <a:highlight>
                  <a:srgbClr val="F9F9F9"/>
                </a:highlight>
                <a:ea typeface="Calibri"/>
                <a:cs typeface="Calibri"/>
              </a:rPr>
              <a:t> </a:t>
            </a:r>
            <a:r>
              <a:rPr lang="en-US" sz="3600" err="1">
                <a:highlight>
                  <a:srgbClr val="F9F9F9"/>
                </a:highlight>
                <a:ea typeface="Calibri"/>
                <a:cs typeface="Calibri"/>
              </a:rPr>
              <a:t>hebt</a:t>
            </a:r>
            <a:r>
              <a:rPr lang="en-US" sz="3600">
                <a:highlight>
                  <a:srgbClr val="F9F9F9"/>
                </a:highlight>
                <a:ea typeface="Calibri"/>
                <a:cs typeface="Calibri"/>
              </a:rPr>
              <a:t>.</a:t>
            </a:r>
          </a:p>
          <a:p>
            <a:pPr marL="1214755" lvl="1" indent="-685800">
              <a:lnSpc>
                <a:spcPts val="6859"/>
              </a:lnSpc>
              <a:buFont typeface="Arial"/>
              <a:buChar char="•"/>
            </a:pPr>
            <a:r>
              <a:rPr lang="en-US" sz="3600">
                <a:highlight>
                  <a:srgbClr val="F9F9F9"/>
                </a:highlight>
                <a:ea typeface="Calibri"/>
                <a:cs typeface="Calibri"/>
              </a:rPr>
              <a:t>Wat je </a:t>
            </a:r>
            <a:r>
              <a:rPr lang="en-US" sz="3600" err="1">
                <a:highlight>
                  <a:srgbClr val="F9F9F9"/>
                </a:highlight>
                <a:ea typeface="Calibri"/>
                <a:cs typeface="Calibri"/>
              </a:rPr>
              <a:t>uit</a:t>
            </a:r>
            <a:r>
              <a:rPr lang="en-US" sz="3600">
                <a:highlight>
                  <a:srgbClr val="F9F9F9"/>
                </a:highlight>
                <a:ea typeface="Calibri"/>
                <a:cs typeface="Calibri"/>
              </a:rPr>
              <a:t> </a:t>
            </a:r>
            <a:r>
              <a:rPr lang="en-US" sz="3600" err="1">
                <a:highlight>
                  <a:srgbClr val="F9F9F9"/>
                </a:highlight>
                <a:ea typeface="Calibri"/>
                <a:cs typeface="Calibri"/>
              </a:rPr>
              <a:t>deze</a:t>
            </a:r>
            <a:r>
              <a:rPr lang="en-US" sz="3600">
                <a:highlight>
                  <a:srgbClr val="F9F9F9"/>
                </a:highlight>
                <a:ea typeface="Calibri"/>
                <a:cs typeface="Calibri"/>
              </a:rPr>
              <a:t> transfer </a:t>
            </a:r>
            <a:r>
              <a:rPr lang="en-US" sz="3600" err="1">
                <a:highlight>
                  <a:srgbClr val="F9F9F9"/>
                </a:highlight>
                <a:ea typeface="Calibri"/>
                <a:cs typeface="Calibri"/>
              </a:rPr>
              <a:t>kan</a:t>
            </a:r>
            <a:r>
              <a:rPr lang="en-US" sz="3600">
                <a:highlight>
                  <a:srgbClr val="F9F9F9"/>
                </a:highlight>
                <a:ea typeface="Calibri"/>
                <a:cs typeface="Calibri"/>
              </a:rPr>
              <a:t> of wilt </a:t>
            </a:r>
            <a:r>
              <a:rPr lang="en-US" sz="3600" err="1">
                <a:highlight>
                  <a:srgbClr val="F9F9F9"/>
                </a:highlight>
                <a:ea typeface="Calibri"/>
                <a:cs typeface="Calibri"/>
              </a:rPr>
              <a:t>gaan</a:t>
            </a:r>
            <a:r>
              <a:rPr lang="en-US" sz="3600">
                <a:highlight>
                  <a:srgbClr val="F9F9F9"/>
                </a:highlight>
                <a:ea typeface="Calibri"/>
                <a:cs typeface="Calibri"/>
              </a:rPr>
              <a:t> </a:t>
            </a:r>
            <a:r>
              <a:rPr lang="en-US" sz="3600" err="1">
                <a:highlight>
                  <a:srgbClr val="F9F9F9"/>
                </a:highlight>
                <a:ea typeface="Calibri"/>
                <a:cs typeface="Calibri"/>
              </a:rPr>
              <a:t>toepassen</a:t>
            </a:r>
            <a:r>
              <a:rPr lang="en-US" sz="3600">
                <a:highlight>
                  <a:srgbClr val="F9F9F9"/>
                </a:highlight>
                <a:ea typeface="Calibri"/>
                <a:cs typeface="Calibri"/>
              </a:rPr>
              <a:t> in je </a:t>
            </a:r>
            <a:r>
              <a:rPr lang="en-US" sz="3600" err="1">
                <a:highlight>
                  <a:srgbClr val="F9F9F9"/>
                </a:highlight>
                <a:ea typeface="Calibri"/>
                <a:cs typeface="Calibri"/>
              </a:rPr>
              <a:t>lespraktijk</a:t>
            </a:r>
            <a:r>
              <a:rPr lang="en-US" sz="3600">
                <a:highlight>
                  <a:srgbClr val="F9F9F9"/>
                </a:highlight>
                <a:ea typeface="Calibri"/>
                <a:cs typeface="Calibri"/>
              </a:rPr>
              <a:t>.</a:t>
            </a:r>
          </a:p>
          <a:p>
            <a:pPr marL="1214755" lvl="1" indent="-685800">
              <a:lnSpc>
                <a:spcPts val="6859"/>
              </a:lnSpc>
              <a:buFont typeface="Arial"/>
              <a:buChar char="•"/>
            </a:pPr>
            <a:endParaRPr lang="en-US" sz="3600">
              <a:highlight>
                <a:srgbClr val="F9F9F9"/>
              </a:highlight>
              <a:ea typeface="Calibri"/>
              <a:cs typeface="Calibri"/>
            </a:endParaRPr>
          </a:p>
          <a:p>
            <a:pPr marL="1214755" lvl="1" indent="-685800">
              <a:lnSpc>
                <a:spcPts val="6859"/>
              </a:lnSpc>
              <a:buFont typeface="Arial"/>
              <a:buChar char="•"/>
            </a:pPr>
            <a:r>
              <a:rPr lang="en-US" sz="3600">
                <a:highlight>
                  <a:srgbClr val="F9F9F9"/>
                </a:highlight>
                <a:ea typeface="Calibri"/>
                <a:cs typeface="Calibri"/>
              </a:rPr>
              <a:t>Mail </a:t>
            </a:r>
            <a:r>
              <a:rPr lang="en-US" sz="3600" err="1">
                <a:highlight>
                  <a:srgbClr val="F9F9F9"/>
                </a:highlight>
                <a:ea typeface="Calibri"/>
                <a:cs typeface="Calibri"/>
              </a:rPr>
              <a:t>dit</a:t>
            </a:r>
            <a:r>
              <a:rPr lang="en-US" sz="3600">
                <a:highlight>
                  <a:srgbClr val="F9F9F9"/>
                </a:highlight>
                <a:ea typeface="Calibri"/>
                <a:cs typeface="Calibri"/>
              </a:rPr>
              <a:t> </a:t>
            </a:r>
            <a:r>
              <a:rPr lang="en-US" sz="3600" err="1">
                <a:highlight>
                  <a:srgbClr val="F9F9F9"/>
                </a:highlight>
                <a:ea typeface="Calibri"/>
                <a:cs typeface="Calibri"/>
              </a:rPr>
              <a:t>verslagje</a:t>
            </a:r>
            <a:r>
              <a:rPr lang="en-US" sz="3600">
                <a:highlight>
                  <a:srgbClr val="F9F9F9"/>
                </a:highlight>
                <a:ea typeface="Calibri"/>
                <a:cs typeface="Calibri"/>
              </a:rPr>
              <a:t> </a:t>
            </a:r>
            <a:r>
              <a:rPr lang="en-US" sz="3600" err="1">
                <a:highlight>
                  <a:srgbClr val="F9F9F9"/>
                </a:highlight>
                <a:ea typeface="Calibri"/>
                <a:cs typeface="Calibri"/>
              </a:rPr>
              <a:t>naar</a:t>
            </a:r>
            <a:r>
              <a:rPr lang="en-US" sz="3600">
                <a:highlight>
                  <a:srgbClr val="F9F9F9"/>
                </a:highlight>
                <a:ea typeface="Calibri"/>
                <a:cs typeface="Calibri"/>
              </a:rPr>
              <a:t> je WPB-er </a:t>
            </a:r>
            <a:r>
              <a:rPr lang="en-US" sz="3600" err="1">
                <a:highlight>
                  <a:srgbClr val="F9F9F9"/>
                </a:highlight>
                <a:ea typeface="Calibri"/>
                <a:cs typeface="Calibri"/>
              </a:rPr>
              <a:t>en</a:t>
            </a:r>
            <a:r>
              <a:rPr lang="en-US" sz="3600">
                <a:highlight>
                  <a:srgbClr val="F9F9F9"/>
                </a:highlight>
                <a:ea typeface="Calibri"/>
                <a:cs typeface="Calibri"/>
              </a:rPr>
              <a:t>/of SO-er.</a:t>
            </a:r>
          </a:p>
        </p:txBody>
      </p:sp>
    </p:spTree>
    <p:extLst>
      <p:ext uri="{BB962C8B-B14F-4D97-AF65-F5344CB8AC3E}">
        <p14:creationId xmlns:p14="http://schemas.microsoft.com/office/powerpoint/2010/main" val="3962884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grpSp>
        <p:nvGrpSpPr>
          <p:cNvPr id="3" name="Group 3"/>
          <p:cNvGrpSpPr/>
          <p:nvPr/>
        </p:nvGrpSpPr>
        <p:grpSpPr>
          <a:xfrm>
            <a:off x="-380856" y="0"/>
            <a:ext cx="18857314" cy="1963203"/>
            <a:chOff x="0" y="0"/>
            <a:chExt cx="4966535" cy="517058"/>
          </a:xfrm>
        </p:grpSpPr>
        <p:sp>
          <p:nvSpPr>
            <p:cNvPr id="4" name="Freeform 4"/>
            <p:cNvSpPr/>
            <p:nvPr/>
          </p:nvSpPr>
          <p:spPr>
            <a:xfrm>
              <a:off x="0" y="0"/>
              <a:ext cx="4966536" cy="517058"/>
            </a:xfrm>
            <a:custGeom>
              <a:avLst/>
              <a:gdLst/>
              <a:ahLst/>
              <a:cxnLst/>
              <a:rect l="l" t="t" r="r" b="b"/>
              <a:pathLst>
                <a:path w="4966536" h="517058">
                  <a:moveTo>
                    <a:pt x="0" y="0"/>
                  </a:moveTo>
                  <a:lnTo>
                    <a:pt x="4966536" y="0"/>
                  </a:lnTo>
                  <a:lnTo>
                    <a:pt x="4966536" y="517058"/>
                  </a:lnTo>
                  <a:lnTo>
                    <a:pt x="0" y="517058"/>
                  </a:lnTo>
                  <a:close/>
                </a:path>
              </a:pathLst>
            </a:custGeom>
            <a:gradFill rotWithShape="1">
              <a:gsLst>
                <a:gs pos="0">
                  <a:srgbClr val="0097B2">
                    <a:alpha val="100000"/>
                  </a:srgbClr>
                </a:gs>
                <a:gs pos="100000">
                  <a:srgbClr val="7ED957">
                    <a:alpha val="100000"/>
                  </a:srgbClr>
                </a:gs>
              </a:gsLst>
              <a:lin ang="0"/>
            </a:gradFill>
          </p:spPr>
          <p:txBody>
            <a:bodyPr/>
            <a:lstStyle/>
            <a:p>
              <a:endParaRPr lang="nl-NL"/>
            </a:p>
          </p:txBody>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028700" y="8017162"/>
            <a:ext cx="14379781" cy="2085958"/>
          </a:xfrm>
          <a:custGeom>
            <a:avLst/>
            <a:gdLst/>
            <a:ahLst/>
            <a:cxnLst/>
            <a:rect l="l" t="t" r="r" b="b"/>
            <a:pathLst>
              <a:path w="16230600" h="4462814">
                <a:moveTo>
                  <a:pt x="0" y="0"/>
                </a:moveTo>
                <a:lnTo>
                  <a:pt x="16230600" y="0"/>
                </a:lnTo>
                <a:lnTo>
                  <a:pt x="16230600" y="4462814"/>
                </a:lnTo>
                <a:lnTo>
                  <a:pt x="0" y="4462814"/>
                </a:lnTo>
                <a:lnTo>
                  <a:pt x="0" y="0"/>
                </a:lnTo>
                <a:close/>
              </a:path>
            </a:pathLst>
          </a:custGeom>
          <a:blipFill dpi="0" rotWithShape="1">
            <a:blip r:embed="rId4">
              <a:alphaModFix amt="34000"/>
            </a:blip>
            <a:srcRect/>
            <a:stretch>
              <a:fillRect t="-167295" b="-6681"/>
            </a:stretch>
          </a:blipFill>
        </p:spPr>
        <p:txBody>
          <a:bodyPr/>
          <a:lstStyle/>
          <a:p>
            <a:endParaRPr lang="nl-NL"/>
          </a:p>
        </p:txBody>
      </p:sp>
      <p:sp>
        <p:nvSpPr>
          <p:cNvPr id="7" name="Freeform 7"/>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Freeform 8"/>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9" name="TextBox 9"/>
          <p:cNvSpPr txBox="1"/>
          <p:nvPr/>
        </p:nvSpPr>
        <p:spPr>
          <a:xfrm>
            <a:off x="1560593" y="326708"/>
            <a:ext cx="14597020" cy="1083053"/>
          </a:xfrm>
          <a:prstGeom prst="rect">
            <a:avLst/>
          </a:prstGeom>
        </p:spPr>
        <p:txBody>
          <a:bodyPr lIns="0" tIns="0" rIns="0" bIns="0" rtlCol="0" anchor="t">
            <a:spAutoFit/>
          </a:bodyPr>
          <a:lstStyle/>
          <a:p>
            <a:pPr algn="just">
              <a:lnSpc>
                <a:spcPts val="8970"/>
              </a:lnSpc>
            </a:pPr>
            <a:r>
              <a:rPr lang="en-US" sz="6500" spc="637" err="1">
                <a:solidFill>
                  <a:srgbClr val="FFFFFF"/>
                </a:solidFill>
                <a:latin typeface="Codec Pro ExtraBold"/>
              </a:rPr>
              <a:t>Doelen</a:t>
            </a:r>
            <a:endParaRPr lang="en-US" sz="6500" spc="637">
              <a:solidFill>
                <a:srgbClr val="FFFFFF"/>
              </a:solidFill>
              <a:latin typeface="Codec Pro ExtraBold"/>
            </a:endParaRPr>
          </a:p>
        </p:txBody>
      </p:sp>
      <p:sp>
        <p:nvSpPr>
          <p:cNvPr id="10" name="TextBox 10"/>
          <p:cNvSpPr txBox="1"/>
          <p:nvPr/>
        </p:nvSpPr>
        <p:spPr>
          <a:xfrm>
            <a:off x="580366" y="1964095"/>
            <a:ext cx="16557474" cy="5660396"/>
          </a:xfrm>
          <a:prstGeom prst="rect">
            <a:avLst/>
          </a:prstGeom>
        </p:spPr>
        <p:txBody>
          <a:bodyPr lIns="0" tIns="0" rIns="0" bIns="0" rtlCol="0" anchor="t">
            <a:spAutoFit/>
          </a:bodyPr>
          <a:lstStyle/>
          <a:p>
            <a:pPr>
              <a:lnSpc>
                <a:spcPts val="5589"/>
              </a:lnSpc>
              <a:spcBef>
                <a:spcPct val="0"/>
              </a:spcBef>
            </a:pPr>
            <a:r>
              <a:rPr lang="en-US" sz="2800" b="1">
                <a:solidFill>
                  <a:srgbClr val="000000"/>
                </a:solidFill>
                <a:ea typeface="Open Sans"/>
                <a:cs typeface="Open Sans"/>
              </a:rPr>
              <a:t>Aan het </a:t>
            </a:r>
            <a:r>
              <a:rPr lang="en-US" sz="2800" b="1" err="1">
                <a:solidFill>
                  <a:srgbClr val="000000"/>
                </a:solidFill>
                <a:ea typeface="Open Sans"/>
                <a:cs typeface="Open Sans"/>
              </a:rPr>
              <a:t>eind</a:t>
            </a:r>
            <a:r>
              <a:rPr lang="en-US" sz="2800" b="1">
                <a:solidFill>
                  <a:srgbClr val="000000"/>
                </a:solidFill>
                <a:ea typeface="Open Sans"/>
                <a:cs typeface="Open Sans"/>
              </a:rPr>
              <a:t> van </a:t>
            </a:r>
            <a:r>
              <a:rPr lang="en-US" sz="2800" b="1" err="1">
                <a:solidFill>
                  <a:srgbClr val="000000"/>
                </a:solidFill>
                <a:ea typeface="Open Sans"/>
                <a:cs typeface="Open Sans"/>
              </a:rPr>
              <a:t>deze</a:t>
            </a:r>
            <a:r>
              <a:rPr lang="en-US" sz="2800" b="1">
                <a:solidFill>
                  <a:srgbClr val="000000"/>
                </a:solidFill>
                <a:ea typeface="Open Sans"/>
                <a:cs typeface="Open Sans"/>
              </a:rPr>
              <a:t> </a:t>
            </a:r>
            <a:r>
              <a:rPr lang="en-US" sz="2800" b="1" err="1">
                <a:solidFill>
                  <a:srgbClr val="000000"/>
                </a:solidFill>
                <a:ea typeface="Open Sans"/>
                <a:cs typeface="Open Sans"/>
              </a:rPr>
              <a:t>bijeenkomst</a:t>
            </a:r>
            <a:r>
              <a:rPr lang="en-US" sz="2800" b="1">
                <a:solidFill>
                  <a:srgbClr val="000000"/>
                </a:solidFill>
                <a:ea typeface="Open Sans"/>
                <a:cs typeface="Open Sans"/>
              </a:rPr>
              <a:t>:</a:t>
            </a:r>
            <a:endParaRPr lang="nl-NL" sz="2800" b="1">
              <a:solidFill>
                <a:srgbClr val="000000"/>
              </a:solidFill>
              <a:ea typeface="Open Sans"/>
              <a:cs typeface="Open Sans"/>
            </a:endParaRPr>
          </a:p>
          <a:p>
            <a:pPr marL="342900" indent="-342900">
              <a:lnSpc>
                <a:spcPts val="5589"/>
              </a:lnSpc>
              <a:spcBef>
                <a:spcPct val="0"/>
              </a:spcBef>
              <a:buFont typeface="Arial"/>
              <a:buChar char="•"/>
            </a:pPr>
            <a:r>
              <a:rPr lang="en-US" sz="2800">
                <a:solidFill>
                  <a:srgbClr val="000000"/>
                </a:solidFill>
                <a:ea typeface="Open Sans"/>
                <a:cs typeface="Open Sans"/>
              </a:rPr>
              <a:t>Kan je </a:t>
            </a:r>
            <a:r>
              <a:rPr lang="en-US" sz="2800" err="1">
                <a:solidFill>
                  <a:srgbClr val="000000"/>
                </a:solidFill>
                <a:ea typeface="Open Sans"/>
                <a:cs typeface="Open Sans"/>
              </a:rPr>
              <a:t>benoemen</a:t>
            </a:r>
            <a:r>
              <a:rPr lang="en-US" sz="2800">
                <a:solidFill>
                  <a:srgbClr val="000000"/>
                </a:solidFill>
                <a:ea typeface="Open Sans"/>
                <a:cs typeface="Open Sans"/>
              </a:rPr>
              <a:t> welk </a:t>
            </a:r>
            <a:r>
              <a:rPr lang="en-US" sz="2800" err="1">
                <a:solidFill>
                  <a:srgbClr val="000000"/>
                </a:solidFill>
                <a:ea typeface="Open Sans"/>
                <a:cs typeface="Open Sans"/>
              </a:rPr>
              <a:t>onderdelen</a:t>
            </a:r>
            <a:r>
              <a:rPr lang="en-US" sz="2800">
                <a:solidFill>
                  <a:srgbClr val="000000"/>
                </a:solidFill>
                <a:ea typeface="Open Sans"/>
                <a:cs typeface="Open Sans"/>
              </a:rPr>
              <a:t> van het CAR model je al </a:t>
            </a:r>
            <a:r>
              <a:rPr lang="en-US" sz="2800" err="1">
                <a:solidFill>
                  <a:srgbClr val="000000"/>
                </a:solidFill>
                <a:ea typeface="Open Sans"/>
                <a:cs typeface="Open Sans"/>
              </a:rPr>
              <a:t>uitvoert</a:t>
            </a:r>
            <a:r>
              <a:rPr lang="en-US" sz="2800">
                <a:solidFill>
                  <a:srgbClr val="000000"/>
                </a:solidFill>
                <a:ea typeface="Open Sans"/>
                <a:cs typeface="Open Sans"/>
              </a:rPr>
              <a:t> in de (les)</a:t>
            </a:r>
            <a:r>
              <a:rPr lang="en-US" sz="2800" err="1">
                <a:solidFill>
                  <a:srgbClr val="000000"/>
                </a:solidFill>
                <a:ea typeface="Open Sans"/>
                <a:cs typeface="Open Sans"/>
              </a:rPr>
              <a:t>praktijk</a:t>
            </a:r>
            <a:r>
              <a:rPr lang="en-US" sz="2800">
                <a:solidFill>
                  <a:srgbClr val="000000"/>
                </a:solidFill>
                <a:ea typeface="Open Sans"/>
                <a:cs typeface="Open Sans"/>
              </a:rPr>
              <a:t>.</a:t>
            </a:r>
            <a:br>
              <a:rPr lang="en-US" sz="2800">
                <a:ea typeface="Open Sans" panose="020B0606030504020204" pitchFamily="34" charset="0"/>
                <a:cs typeface="Open Sans" panose="020B0606030504020204" pitchFamily="34" charset="0"/>
              </a:rPr>
            </a:br>
            <a:r>
              <a:rPr lang="en-US" sz="2800">
                <a:solidFill>
                  <a:srgbClr val="000000"/>
                </a:solidFill>
                <a:ea typeface="Open Sans"/>
                <a:cs typeface="Open Sans"/>
              </a:rPr>
              <a:t>Kan je </a:t>
            </a:r>
            <a:r>
              <a:rPr lang="en-US" sz="2800" err="1">
                <a:solidFill>
                  <a:srgbClr val="000000"/>
                </a:solidFill>
                <a:ea typeface="Open Sans"/>
                <a:cs typeface="Open Sans"/>
              </a:rPr>
              <a:t>formuleren</a:t>
            </a:r>
            <a:r>
              <a:rPr lang="en-US" sz="2800">
                <a:solidFill>
                  <a:srgbClr val="000000"/>
                </a:solidFill>
                <a:ea typeface="Open Sans"/>
                <a:cs typeface="Open Sans"/>
              </a:rPr>
              <a:t> welk </a:t>
            </a:r>
            <a:r>
              <a:rPr lang="en-US" sz="2800" err="1">
                <a:solidFill>
                  <a:srgbClr val="000000"/>
                </a:solidFill>
                <a:ea typeface="Open Sans"/>
                <a:cs typeface="Open Sans"/>
              </a:rPr>
              <a:t>onderdeel</a:t>
            </a:r>
            <a:r>
              <a:rPr lang="en-US" sz="2800">
                <a:solidFill>
                  <a:srgbClr val="000000"/>
                </a:solidFill>
                <a:ea typeface="Open Sans"/>
                <a:cs typeface="Open Sans"/>
              </a:rPr>
              <a:t> van het CAR model je </a:t>
            </a:r>
            <a:r>
              <a:rPr lang="en-US" sz="2800" err="1">
                <a:solidFill>
                  <a:srgbClr val="000000"/>
                </a:solidFill>
                <a:ea typeface="Open Sans"/>
                <a:cs typeface="Open Sans"/>
              </a:rPr>
              <a:t>zou</a:t>
            </a:r>
            <a:r>
              <a:rPr lang="en-US" sz="2800">
                <a:solidFill>
                  <a:srgbClr val="000000"/>
                </a:solidFill>
                <a:ea typeface="Open Sans"/>
                <a:cs typeface="Open Sans"/>
              </a:rPr>
              <a:t> </a:t>
            </a:r>
            <a:r>
              <a:rPr lang="en-US" sz="2800" err="1">
                <a:solidFill>
                  <a:srgbClr val="000000"/>
                </a:solidFill>
                <a:ea typeface="Open Sans"/>
                <a:cs typeface="Open Sans"/>
              </a:rPr>
              <a:t>kunnen</a:t>
            </a:r>
            <a:r>
              <a:rPr lang="en-US" sz="2800">
                <a:solidFill>
                  <a:srgbClr val="000000"/>
                </a:solidFill>
                <a:ea typeface="Open Sans"/>
                <a:cs typeface="Open Sans"/>
              </a:rPr>
              <a:t> </a:t>
            </a:r>
            <a:r>
              <a:rPr lang="en-US" sz="2800" err="1">
                <a:solidFill>
                  <a:srgbClr val="000000"/>
                </a:solidFill>
                <a:ea typeface="Open Sans"/>
                <a:cs typeface="Open Sans"/>
              </a:rPr>
              <a:t>gaan</a:t>
            </a:r>
            <a:r>
              <a:rPr lang="en-US" sz="2800">
                <a:solidFill>
                  <a:srgbClr val="000000"/>
                </a:solidFill>
                <a:ea typeface="Open Sans"/>
                <a:cs typeface="Open Sans"/>
              </a:rPr>
              <a:t> </a:t>
            </a:r>
            <a:r>
              <a:rPr lang="en-US" sz="2800" err="1">
                <a:solidFill>
                  <a:srgbClr val="000000"/>
                </a:solidFill>
                <a:ea typeface="Open Sans"/>
                <a:cs typeface="Open Sans"/>
              </a:rPr>
              <a:t>ontwikkelen</a:t>
            </a:r>
            <a:r>
              <a:rPr lang="en-US" sz="2800">
                <a:solidFill>
                  <a:srgbClr val="000000"/>
                </a:solidFill>
                <a:ea typeface="Open Sans"/>
                <a:cs typeface="Open Sans"/>
              </a:rPr>
              <a:t> op je </a:t>
            </a:r>
            <a:r>
              <a:rPr lang="en-US" sz="2800" err="1">
                <a:solidFill>
                  <a:srgbClr val="000000"/>
                </a:solidFill>
                <a:ea typeface="Open Sans"/>
                <a:cs typeface="Open Sans"/>
              </a:rPr>
              <a:t>opleidingsschool</a:t>
            </a:r>
            <a:r>
              <a:rPr lang="en-US" sz="2800">
                <a:solidFill>
                  <a:srgbClr val="000000"/>
                </a:solidFill>
                <a:ea typeface="Open Sans"/>
                <a:cs typeface="Open Sans"/>
              </a:rPr>
              <a:t>.</a:t>
            </a:r>
          </a:p>
          <a:p>
            <a:pPr marL="342900" indent="-342900">
              <a:lnSpc>
                <a:spcPts val="5589"/>
              </a:lnSpc>
              <a:spcBef>
                <a:spcPct val="0"/>
              </a:spcBef>
              <a:buFont typeface="Arial"/>
              <a:buChar char="•"/>
            </a:pPr>
            <a:r>
              <a:rPr lang="en-US" sz="2800">
                <a:solidFill>
                  <a:srgbClr val="000000"/>
                </a:solidFill>
                <a:ea typeface="Open Sans"/>
                <a:cs typeface="Open Sans"/>
              </a:rPr>
              <a:t>Kan je </a:t>
            </a:r>
            <a:r>
              <a:rPr lang="en-US" sz="2800" err="1">
                <a:solidFill>
                  <a:srgbClr val="000000"/>
                </a:solidFill>
                <a:ea typeface="Open Sans"/>
                <a:cs typeface="Open Sans"/>
              </a:rPr>
              <a:t>n.a.v</a:t>
            </a:r>
            <a:r>
              <a:rPr lang="en-US" sz="2800">
                <a:solidFill>
                  <a:srgbClr val="000000"/>
                </a:solidFill>
                <a:ea typeface="Open Sans"/>
                <a:cs typeface="Open Sans"/>
              </a:rPr>
              <a:t>. de </a:t>
            </a:r>
            <a:r>
              <a:rPr lang="en-US" sz="2800" err="1">
                <a:solidFill>
                  <a:srgbClr val="000000"/>
                </a:solidFill>
                <a:ea typeface="Open Sans"/>
                <a:cs typeface="Open Sans"/>
              </a:rPr>
              <a:t>analyse</a:t>
            </a:r>
            <a:r>
              <a:rPr lang="en-US" sz="2800">
                <a:solidFill>
                  <a:srgbClr val="000000"/>
                </a:solidFill>
                <a:ea typeface="Open Sans"/>
                <a:cs typeface="Open Sans"/>
              </a:rPr>
              <a:t> van het sociogram </a:t>
            </a:r>
            <a:r>
              <a:rPr lang="en-US" sz="2800" err="1">
                <a:solidFill>
                  <a:srgbClr val="000000"/>
                </a:solidFill>
                <a:ea typeface="Open Sans"/>
                <a:cs typeface="Open Sans"/>
              </a:rPr>
              <a:t>voornemens</a:t>
            </a:r>
            <a:r>
              <a:rPr lang="en-US" sz="2800">
                <a:solidFill>
                  <a:srgbClr val="000000"/>
                </a:solidFill>
                <a:ea typeface="Open Sans"/>
                <a:cs typeface="Open Sans"/>
              </a:rPr>
              <a:t> </a:t>
            </a:r>
            <a:r>
              <a:rPr lang="en-US" sz="2800" err="1">
                <a:solidFill>
                  <a:srgbClr val="000000"/>
                </a:solidFill>
                <a:ea typeface="Open Sans"/>
                <a:cs typeface="Open Sans"/>
              </a:rPr>
              <a:t>formuleren</a:t>
            </a:r>
            <a:r>
              <a:rPr lang="en-US" sz="2800">
                <a:solidFill>
                  <a:srgbClr val="000000"/>
                </a:solidFill>
                <a:ea typeface="Open Sans"/>
                <a:cs typeface="Open Sans"/>
              </a:rPr>
              <a:t> om je </a:t>
            </a:r>
            <a:r>
              <a:rPr lang="en-US" sz="2800" err="1">
                <a:solidFill>
                  <a:srgbClr val="000000"/>
                </a:solidFill>
                <a:ea typeface="Open Sans"/>
                <a:cs typeface="Open Sans"/>
              </a:rPr>
              <a:t>klas</a:t>
            </a:r>
            <a:r>
              <a:rPr lang="en-US" sz="2800">
                <a:solidFill>
                  <a:srgbClr val="000000"/>
                </a:solidFill>
                <a:ea typeface="Open Sans"/>
                <a:cs typeface="Open Sans"/>
              </a:rPr>
              <a:t> </a:t>
            </a:r>
            <a:r>
              <a:rPr lang="en-US" sz="2800" err="1">
                <a:solidFill>
                  <a:srgbClr val="000000"/>
                </a:solidFill>
                <a:ea typeface="Open Sans"/>
                <a:cs typeface="Open Sans"/>
              </a:rPr>
              <a:t>positief</a:t>
            </a:r>
            <a:r>
              <a:rPr lang="en-US" sz="2800">
                <a:solidFill>
                  <a:srgbClr val="000000"/>
                </a:solidFill>
                <a:ea typeface="Open Sans"/>
                <a:cs typeface="Open Sans"/>
              </a:rPr>
              <a:t> </a:t>
            </a:r>
            <a:r>
              <a:rPr lang="en-US" sz="2800" err="1">
                <a:solidFill>
                  <a:srgbClr val="000000"/>
                </a:solidFill>
                <a:ea typeface="Open Sans"/>
                <a:cs typeface="Open Sans"/>
              </a:rPr>
              <a:t>te</a:t>
            </a:r>
            <a:r>
              <a:rPr lang="en-US" sz="2800">
                <a:solidFill>
                  <a:srgbClr val="000000"/>
                </a:solidFill>
                <a:ea typeface="Open Sans"/>
                <a:cs typeface="Open Sans"/>
              </a:rPr>
              <a:t> </a:t>
            </a:r>
            <a:r>
              <a:rPr lang="en-US" sz="2800" err="1">
                <a:solidFill>
                  <a:srgbClr val="000000"/>
                </a:solidFill>
                <a:ea typeface="Open Sans"/>
                <a:cs typeface="Open Sans"/>
              </a:rPr>
              <a:t>beinvloeden</a:t>
            </a:r>
            <a:r>
              <a:rPr lang="en-US" sz="2800">
                <a:solidFill>
                  <a:srgbClr val="000000"/>
                </a:solidFill>
                <a:ea typeface="Open Sans"/>
                <a:cs typeface="Open Sans"/>
              </a:rPr>
              <a:t>.</a:t>
            </a:r>
            <a:endParaRPr lang="en-US" sz="2800" b="1">
              <a:solidFill>
                <a:srgbClr val="000000"/>
              </a:solidFill>
              <a:ea typeface="Open Sans"/>
              <a:cs typeface="Open Sans"/>
            </a:endParaRPr>
          </a:p>
          <a:p>
            <a:pPr marL="342900" indent="-342900">
              <a:lnSpc>
                <a:spcPts val="5589"/>
              </a:lnSpc>
              <a:spcBef>
                <a:spcPct val="0"/>
              </a:spcBef>
              <a:buFont typeface="Arial"/>
              <a:buChar char="•"/>
            </a:pPr>
            <a:r>
              <a:rPr lang="en-US" sz="2800">
                <a:solidFill>
                  <a:srgbClr val="000000"/>
                </a:solidFill>
                <a:ea typeface="Open Sans"/>
                <a:cs typeface="Open Sans"/>
              </a:rPr>
              <a:t>Kan je </a:t>
            </a:r>
            <a:r>
              <a:rPr lang="en-US" sz="2800" err="1">
                <a:solidFill>
                  <a:srgbClr val="000000"/>
                </a:solidFill>
                <a:ea typeface="Open Sans"/>
                <a:cs typeface="Open Sans"/>
              </a:rPr>
              <a:t>n.a.v</a:t>
            </a:r>
            <a:r>
              <a:rPr lang="en-US" sz="2800">
                <a:solidFill>
                  <a:srgbClr val="000000"/>
                </a:solidFill>
                <a:ea typeface="Open Sans"/>
                <a:cs typeface="Open Sans"/>
              </a:rPr>
              <a:t>. de </a:t>
            </a:r>
            <a:r>
              <a:rPr lang="en-US" sz="2800" err="1">
                <a:solidFill>
                  <a:srgbClr val="000000"/>
                </a:solidFill>
                <a:ea typeface="Open Sans"/>
                <a:cs typeface="Open Sans"/>
              </a:rPr>
              <a:t>Roos</a:t>
            </a:r>
            <a:r>
              <a:rPr lang="en-US" sz="2800">
                <a:solidFill>
                  <a:srgbClr val="000000"/>
                </a:solidFill>
                <a:ea typeface="Open Sans"/>
                <a:cs typeface="Open Sans"/>
              </a:rPr>
              <a:t> van Leary </a:t>
            </a:r>
            <a:r>
              <a:rPr lang="en-US" sz="2800" err="1">
                <a:solidFill>
                  <a:srgbClr val="000000"/>
                </a:solidFill>
                <a:ea typeface="Open Sans"/>
                <a:cs typeface="Open Sans"/>
              </a:rPr>
              <a:t>reflecteren</a:t>
            </a:r>
            <a:r>
              <a:rPr lang="en-US" sz="2800">
                <a:solidFill>
                  <a:srgbClr val="000000"/>
                </a:solidFill>
                <a:ea typeface="Open Sans"/>
                <a:cs typeface="Open Sans"/>
              </a:rPr>
              <a:t> op </a:t>
            </a:r>
            <a:r>
              <a:rPr lang="en-US" sz="2800" err="1">
                <a:solidFill>
                  <a:srgbClr val="000000"/>
                </a:solidFill>
                <a:ea typeface="Open Sans"/>
                <a:cs typeface="Open Sans"/>
              </a:rPr>
              <a:t>jouw</a:t>
            </a:r>
            <a:r>
              <a:rPr lang="en-US" sz="2800">
                <a:solidFill>
                  <a:srgbClr val="000000"/>
                </a:solidFill>
                <a:ea typeface="Open Sans"/>
                <a:cs typeface="Open Sans"/>
              </a:rPr>
              <a:t> </a:t>
            </a:r>
            <a:r>
              <a:rPr lang="en-US" sz="2800" err="1">
                <a:solidFill>
                  <a:srgbClr val="000000"/>
                </a:solidFill>
                <a:ea typeface="Open Sans"/>
                <a:cs typeface="Open Sans"/>
              </a:rPr>
              <a:t>gedrag</a:t>
            </a:r>
            <a:r>
              <a:rPr lang="en-US" sz="2800">
                <a:solidFill>
                  <a:srgbClr val="000000"/>
                </a:solidFill>
                <a:ea typeface="Open Sans"/>
                <a:cs typeface="Open Sans"/>
              </a:rPr>
              <a:t> </a:t>
            </a:r>
            <a:r>
              <a:rPr lang="en-US" sz="2800" err="1">
                <a:solidFill>
                  <a:srgbClr val="000000"/>
                </a:solidFill>
                <a:ea typeface="Open Sans"/>
                <a:cs typeface="Open Sans"/>
              </a:rPr>
              <a:t>en</a:t>
            </a:r>
            <a:r>
              <a:rPr lang="en-US" sz="2800">
                <a:solidFill>
                  <a:srgbClr val="000000"/>
                </a:solidFill>
                <a:ea typeface="Open Sans"/>
                <a:cs typeface="Open Sans"/>
              </a:rPr>
              <a:t> het effect </a:t>
            </a:r>
            <a:r>
              <a:rPr lang="en-US" sz="2800" err="1">
                <a:solidFill>
                  <a:srgbClr val="000000"/>
                </a:solidFill>
                <a:ea typeface="Open Sans"/>
                <a:cs typeface="Open Sans"/>
              </a:rPr>
              <a:t>daarvan</a:t>
            </a:r>
            <a:r>
              <a:rPr lang="en-US" sz="2800">
                <a:solidFill>
                  <a:srgbClr val="000000"/>
                </a:solidFill>
                <a:ea typeface="Open Sans"/>
                <a:cs typeface="Open Sans"/>
              </a:rPr>
              <a:t> op de </a:t>
            </a:r>
            <a:r>
              <a:rPr lang="en-US" sz="2800" err="1">
                <a:solidFill>
                  <a:srgbClr val="000000"/>
                </a:solidFill>
                <a:ea typeface="Open Sans"/>
                <a:cs typeface="Open Sans"/>
              </a:rPr>
              <a:t>groep</a:t>
            </a:r>
            <a:r>
              <a:rPr lang="en-US" sz="2800">
                <a:solidFill>
                  <a:srgbClr val="000000"/>
                </a:solidFill>
                <a:ea typeface="Open Sans"/>
                <a:cs typeface="Open Sans"/>
              </a:rPr>
              <a:t> </a:t>
            </a:r>
            <a:r>
              <a:rPr lang="en-US" sz="2800" err="1">
                <a:solidFill>
                  <a:srgbClr val="000000"/>
                </a:solidFill>
                <a:ea typeface="Open Sans"/>
                <a:cs typeface="Open Sans"/>
              </a:rPr>
              <a:t>en</a:t>
            </a:r>
            <a:r>
              <a:rPr lang="en-US" sz="2800">
                <a:solidFill>
                  <a:srgbClr val="000000"/>
                </a:solidFill>
                <a:ea typeface="Open Sans"/>
                <a:cs typeface="Open Sans"/>
              </a:rPr>
              <a:t> </a:t>
            </a:r>
            <a:r>
              <a:rPr lang="en-US" sz="2800" err="1">
                <a:solidFill>
                  <a:srgbClr val="000000"/>
                </a:solidFill>
                <a:ea typeface="Open Sans"/>
                <a:cs typeface="Open Sans"/>
              </a:rPr>
              <a:t>eventueel</a:t>
            </a:r>
            <a:r>
              <a:rPr lang="en-US" sz="2800">
                <a:solidFill>
                  <a:srgbClr val="000000"/>
                </a:solidFill>
                <a:ea typeface="Open Sans"/>
                <a:cs typeface="Open Sans"/>
              </a:rPr>
              <a:t> </a:t>
            </a:r>
            <a:r>
              <a:rPr lang="en-US" sz="2800" err="1">
                <a:solidFill>
                  <a:srgbClr val="000000"/>
                </a:solidFill>
                <a:ea typeface="Open Sans"/>
                <a:cs typeface="Open Sans"/>
              </a:rPr>
              <a:t>nieuwe</a:t>
            </a:r>
            <a:r>
              <a:rPr lang="en-US" sz="2800">
                <a:solidFill>
                  <a:srgbClr val="000000"/>
                </a:solidFill>
                <a:ea typeface="Open Sans"/>
                <a:cs typeface="Open Sans"/>
              </a:rPr>
              <a:t> </a:t>
            </a:r>
            <a:r>
              <a:rPr lang="en-US" sz="2800" err="1">
                <a:solidFill>
                  <a:srgbClr val="000000"/>
                </a:solidFill>
                <a:ea typeface="Open Sans"/>
                <a:cs typeface="Open Sans"/>
              </a:rPr>
              <a:t>voornemens</a:t>
            </a:r>
            <a:r>
              <a:rPr lang="en-US" sz="2800">
                <a:solidFill>
                  <a:srgbClr val="000000"/>
                </a:solidFill>
                <a:ea typeface="Open Sans"/>
                <a:cs typeface="Open Sans"/>
              </a:rPr>
              <a:t> </a:t>
            </a:r>
            <a:r>
              <a:rPr lang="en-US" sz="2800" err="1">
                <a:solidFill>
                  <a:srgbClr val="000000"/>
                </a:solidFill>
                <a:ea typeface="Open Sans"/>
                <a:cs typeface="Open Sans"/>
              </a:rPr>
              <a:t>formuleren</a:t>
            </a:r>
            <a:r>
              <a:rPr lang="en-US" sz="2800">
                <a:solidFill>
                  <a:srgbClr val="000000"/>
                </a:solidFill>
                <a:ea typeface="Open Sans"/>
                <a:cs typeface="Open Sans"/>
              </a:rPr>
              <a:t>. </a:t>
            </a:r>
            <a:endParaRPr lang="en-US" sz="2800" b="1">
              <a:solidFill>
                <a:srgbClr val="000000"/>
              </a:solidFill>
              <a:ea typeface="Open Sans"/>
              <a:cs typeface="Open Sans"/>
            </a:endParaRPr>
          </a:p>
          <a:p>
            <a:pPr marL="342900" indent="-342900">
              <a:lnSpc>
                <a:spcPts val="5589"/>
              </a:lnSpc>
              <a:spcBef>
                <a:spcPct val="0"/>
              </a:spcBef>
              <a:buFont typeface="Arial"/>
              <a:buChar char="•"/>
            </a:pPr>
            <a:r>
              <a:rPr lang="en-US" sz="2800">
                <a:solidFill>
                  <a:srgbClr val="000000"/>
                </a:solidFill>
                <a:ea typeface="Open Sans"/>
                <a:cs typeface="Open Sans"/>
              </a:rPr>
              <a:t>Kan je </a:t>
            </a:r>
            <a:r>
              <a:rPr lang="en-US" sz="2800" err="1">
                <a:solidFill>
                  <a:srgbClr val="000000"/>
                </a:solidFill>
                <a:ea typeface="Open Sans"/>
                <a:cs typeface="Open Sans"/>
              </a:rPr>
              <a:t>zelfregulerend</a:t>
            </a:r>
            <a:r>
              <a:rPr lang="en-US" sz="2800">
                <a:solidFill>
                  <a:srgbClr val="000000"/>
                </a:solidFill>
                <a:ea typeface="Open Sans"/>
                <a:cs typeface="Open Sans"/>
              </a:rPr>
              <a:t> </a:t>
            </a:r>
            <a:r>
              <a:rPr lang="en-US" sz="2800" err="1">
                <a:solidFill>
                  <a:srgbClr val="000000"/>
                </a:solidFill>
                <a:ea typeface="Open Sans"/>
                <a:cs typeface="Open Sans"/>
              </a:rPr>
              <a:t>gedrag</a:t>
            </a:r>
            <a:r>
              <a:rPr lang="en-US" sz="2800">
                <a:solidFill>
                  <a:srgbClr val="000000"/>
                </a:solidFill>
                <a:ea typeface="Open Sans"/>
                <a:cs typeface="Open Sans"/>
              </a:rPr>
              <a:t> </a:t>
            </a:r>
            <a:r>
              <a:rPr lang="en-US" sz="2800" err="1">
                <a:solidFill>
                  <a:srgbClr val="000000"/>
                </a:solidFill>
                <a:ea typeface="Open Sans"/>
                <a:cs typeface="Open Sans"/>
              </a:rPr>
              <a:t>bevorderen</a:t>
            </a:r>
            <a:r>
              <a:rPr lang="en-US" sz="2800">
                <a:solidFill>
                  <a:srgbClr val="000000"/>
                </a:solidFill>
                <a:ea typeface="Open Sans"/>
                <a:cs typeface="Open Sans"/>
              </a:rPr>
              <a:t>.</a:t>
            </a:r>
            <a:endParaRPr lang="en-US" sz="2800" b="1">
              <a:solidFill>
                <a:srgbClr val="000000"/>
              </a:solidFill>
              <a:ea typeface="Open Sans"/>
              <a:cs typeface="Open Sans"/>
            </a:endParaRPr>
          </a:p>
          <a:p>
            <a:pPr marL="342900" indent="-342900">
              <a:lnSpc>
                <a:spcPts val="5589"/>
              </a:lnSpc>
              <a:spcBef>
                <a:spcPct val="0"/>
              </a:spcBef>
              <a:buFont typeface="Arial"/>
              <a:buChar char="•"/>
            </a:pPr>
            <a:r>
              <a:rPr lang="en-US" sz="2800">
                <a:solidFill>
                  <a:srgbClr val="000000"/>
                </a:solidFill>
                <a:ea typeface="Open Sans"/>
                <a:cs typeface="Open Sans"/>
              </a:rPr>
              <a:t>Kan je </a:t>
            </a:r>
            <a:r>
              <a:rPr lang="en-US" sz="2800" err="1">
                <a:solidFill>
                  <a:srgbClr val="000000"/>
                </a:solidFill>
                <a:ea typeface="Open Sans"/>
                <a:cs typeface="Open Sans"/>
              </a:rPr>
              <a:t>benoemen</a:t>
            </a:r>
            <a:r>
              <a:rPr lang="en-US" sz="2800">
                <a:solidFill>
                  <a:srgbClr val="000000"/>
                </a:solidFill>
                <a:ea typeface="Open Sans"/>
                <a:cs typeface="Open Sans"/>
              </a:rPr>
              <a:t> </a:t>
            </a:r>
            <a:r>
              <a:rPr lang="en-US" sz="2800" err="1">
                <a:solidFill>
                  <a:srgbClr val="000000"/>
                </a:solidFill>
                <a:ea typeface="Open Sans"/>
                <a:cs typeface="Open Sans"/>
              </a:rPr>
              <a:t>welke</a:t>
            </a:r>
            <a:r>
              <a:rPr lang="en-US" sz="2800">
                <a:solidFill>
                  <a:srgbClr val="000000"/>
                </a:solidFill>
                <a:ea typeface="Open Sans"/>
                <a:cs typeface="Open Sans"/>
              </a:rPr>
              <a:t> regels je in de </a:t>
            </a:r>
            <a:r>
              <a:rPr lang="en-US" sz="2800" err="1">
                <a:solidFill>
                  <a:srgbClr val="000000"/>
                </a:solidFill>
                <a:ea typeface="Open Sans"/>
                <a:cs typeface="Open Sans"/>
              </a:rPr>
              <a:t>klas</a:t>
            </a:r>
            <a:r>
              <a:rPr lang="en-US" sz="2800">
                <a:solidFill>
                  <a:srgbClr val="000000"/>
                </a:solidFill>
                <a:ea typeface="Open Sans"/>
                <a:cs typeface="Open Sans"/>
              </a:rPr>
              <a:t> </a:t>
            </a:r>
            <a:r>
              <a:rPr lang="en-US" sz="2800" err="1">
                <a:solidFill>
                  <a:srgbClr val="000000"/>
                </a:solidFill>
                <a:ea typeface="Open Sans"/>
                <a:cs typeface="Open Sans"/>
              </a:rPr>
              <a:t>hanteert</a:t>
            </a:r>
            <a:r>
              <a:rPr lang="en-US" sz="2800">
                <a:solidFill>
                  <a:srgbClr val="000000"/>
                </a:solidFill>
                <a:ea typeface="Open Sans"/>
                <a:cs typeface="Open Sans"/>
              </a:rPr>
              <a:t> </a:t>
            </a:r>
            <a:r>
              <a:rPr lang="en-US" sz="2800" err="1">
                <a:solidFill>
                  <a:srgbClr val="000000"/>
                </a:solidFill>
                <a:ea typeface="Open Sans"/>
                <a:cs typeface="Open Sans"/>
              </a:rPr>
              <a:t>en</a:t>
            </a:r>
            <a:r>
              <a:rPr lang="en-US" sz="2800">
                <a:solidFill>
                  <a:srgbClr val="000000"/>
                </a:solidFill>
                <a:ea typeface="Open Sans"/>
                <a:cs typeface="Open Sans"/>
              </a:rPr>
              <a:t> hoe je </a:t>
            </a:r>
            <a:r>
              <a:rPr lang="en-US" sz="2800" err="1">
                <a:solidFill>
                  <a:srgbClr val="000000"/>
                </a:solidFill>
                <a:ea typeface="Open Sans"/>
                <a:cs typeface="Open Sans"/>
              </a:rPr>
              <a:t>deze</a:t>
            </a:r>
            <a:r>
              <a:rPr lang="en-US" sz="2800">
                <a:solidFill>
                  <a:srgbClr val="000000"/>
                </a:solidFill>
                <a:ea typeface="Open Sans"/>
                <a:cs typeface="Open Sans"/>
              </a:rPr>
              <a:t> </a:t>
            </a:r>
            <a:r>
              <a:rPr lang="en-US" sz="2800" err="1">
                <a:solidFill>
                  <a:srgbClr val="000000"/>
                </a:solidFill>
                <a:ea typeface="Open Sans"/>
                <a:cs typeface="Open Sans"/>
              </a:rPr>
              <a:t>bespreekbaar</a:t>
            </a:r>
            <a:r>
              <a:rPr lang="en-US" sz="2800">
                <a:solidFill>
                  <a:srgbClr val="000000"/>
                </a:solidFill>
                <a:ea typeface="Open Sans"/>
                <a:cs typeface="Open Sans"/>
              </a:rPr>
              <a:t> </a:t>
            </a:r>
            <a:r>
              <a:rPr lang="en-US" sz="2800" err="1">
                <a:solidFill>
                  <a:srgbClr val="000000"/>
                </a:solidFill>
                <a:ea typeface="Open Sans"/>
                <a:cs typeface="Open Sans"/>
              </a:rPr>
              <a:t>maakt</a:t>
            </a:r>
            <a:r>
              <a:rPr lang="en-US" sz="2800">
                <a:solidFill>
                  <a:srgbClr val="000000"/>
                </a:solidFill>
                <a:ea typeface="Open Sans"/>
                <a:cs typeface="Open Sans"/>
              </a:rPr>
              <a:t>.</a:t>
            </a:r>
            <a:endParaRPr lang="en-US" sz="2800" b="1">
              <a:solidFill>
                <a:srgbClr val="000000"/>
              </a:solidFill>
              <a:ea typeface="Open Sans"/>
              <a:cs typeface="Open Sans"/>
            </a:endParaRPr>
          </a:p>
        </p:txBody>
      </p:sp>
    </p:spTree>
    <p:extLst>
      <p:ext uri="{BB962C8B-B14F-4D97-AF65-F5344CB8AC3E}">
        <p14:creationId xmlns:p14="http://schemas.microsoft.com/office/powerpoint/2010/main" val="1424586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6B541-C3A0-5F79-8F1D-1990E43E52FD}"/>
            </a:ext>
          </a:extLst>
        </p:cNvPr>
        <p:cNvGrpSpPr/>
        <p:nvPr/>
      </p:nvGrpSpPr>
      <p:grpSpPr>
        <a:xfrm>
          <a:off x="0" y="0"/>
          <a:ext cx="0" cy="0"/>
          <a:chOff x="0" y="0"/>
          <a:chExt cx="0" cy="0"/>
        </a:xfrm>
      </p:grpSpPr>
      <p:sp>
        <p:nvSpPr>
          <p:cNvPr id="6" name="Freeform 6">
            <a:extLst>
              <a:ext uri="{FF2B5EF4-FFF2-40B4-BE49-F238E27FC236}">
                <a16:creationId xmlns:a16="http://schemas.microsoft.com/office/drawing/2014/main" id="{1F0F9095-19CE-B3DB-DDFA-13C5207E9B49}"/>
              </a:ext>
            </a:extLst>
          </p:cNvPr>
          <p:cNvSpPr/>
          <p:nvPr/>
        </p:nvSpPr>
        <p:spPr>
          <a:xfrm>
            <a:off x="1028700" y="8017162"/>
            <a:ext cx="14379781" cy="2085958"/>
          </a:xfrm>
          <a:custGeom>
            <a:avLst/>
            <a:gdLst/>
            <a:ahLst/>
            <a:cxnLst/>
            <a:rect l="l" t="t" r="r" b="b"/>
            <a:pathLst>
              <a:path w="16230600" h="4462814">
                <a:moveTo>
                  <a:pt x="0" y="0"/>
                </a:moveTo>
                <a:lnTo>
                  <a:pt x="16230600" y="0"/>
                </a:lnTo>
                <a:lnTo>
                  <a:pt x="16230600" y="4462814"/>
                </a:lnTo>
                <a:lnTo>
                  <a:pt x="0" y="4462814"/>
                </a:lnTo>
                <a:lnTo>
                  <a:pt x="0" y="0"/>
                </a:lnTo>
                <a:close/>
              </a:path>
            </a:pathLst>
          </a:custGeom>
          <a:blipFill dpi="0" rotWithShape="1">
            <a:blip r:embed="rId3">
              <a:alphaModFix amt="34000"/>
            </a:blip>
            <a:srcRect/>
            <a:stretch>
              <a:fillRect t="-167295" b="-6681"/>
            </a:stretch>
          </a:blipFill>
        </p:spPr>
        <p:txBody>
          <a:bodyPr/>
          <a:lstStyle/>
          <a:p>
            <a:endParaRPr lang="nl-NL"/>
          </a:p>
        </p:txBody>
      </p:sp>
      <p:sp>
        <p:nvSpPr>
          <p:cNvPr id="7" name="Freeform 7">
            <a:extLst>
              <a:ext uri="{FF2B5EF4-FFF2-40B4-BE49-F238E27FC236}">
                <a16:creationId xmlns:a16="http://schemas.microsoft.com/office/drawing/2014/main" id="{07622DD2-A007-5EE6-EC29-BC6EA0EEBA1D}"/>
              </a:ext>
            </a:extLst>
          </p:cNvPr>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8" name="Freeform 8">
            <a:extLst>
              <a:ext uri="{FF2B5EF4-FFF2-40B4-BE49-F238E27FC236}">
                <a16:creationId xmlns:a16="http://schemas.microsoft.com/office/drawing/2014/main" id="{7F1F1A44-CD64-FF2F-71E8-AD2543C10D0B}"/>
              </a:ext>
            </a:extLst>
          </p:cNvPr>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9" name="TextBox 9">
            <a:extLst>
              <a:ext uri="{FF2B5EF4-FFF2-40B4-BE49-F238E27FC236}">
                <a16:creationId xmlns:a16="http://schemas.microsoft.com/office/drawing/2014/main" id="{2711693A-32DB-D459-1CEA-F11B9FBEE1C4}"/>
              </a:ext>
            </a:extLst>
          </p:cNvPr>
          <p:cNvSpPr txBox="1"/>
          <p:nvPr/>
        </p:nvSpPr>
        <p:spPr>
          <a:xfrm>
            <a:off x="1560593" y="326708"/>
            <a:ext cx="14597020" cy="1083053"/>
          </a:xfrm>
          <a:prstGeom prst="rect">
            <a:avLst/>
          </a:prstGeom>
        </p:spPr>
        <p:txBody>
          <a:bodyPr lIns="0" tIns="0" rIns="0" bIns="0" rtlCol="0" anchor="t">
            <a:spAutoFit/>
          </a:bodyPr>
          <a:lstStyle/>
          <a:p>
            <a:pPr algn="just">
              <a:lnSpc>
                <a:spcPts val="8970"/>
              </a:lnSpc>
            </a:pPr>
            <a:r>
              <a:rPr lang="en-US" sz="6500" spc="637">
                <a:solidFill>
                  <a:srgbClr val="FFFFFF"/>
                </a:solidFill>
                <a:latin typeface="Codec Pro ExtraBold"/>
              </a:rPr>
              <a:t>Dia </a:t>
            </a:r>
            <a:r>
              <a:rPr lang="en-US" sz="6500" spc="637" err="1">
                <a:solidFill>
                  <a:srgbClr val="FFFFFF"/>
                </a:solidFill>
                <a:latin typeface="Codec Pro ExtraBold"/>
              </a:rPr>
              <a:t>voor</a:t>
            </a:r>
            <a:r>
              <a:rPr lang="en-US" sz="6500" spc="637">
                <a:solidFill>
                  <a:srgbClr val="FFFFFF"/>
                </a:solidFill>
                <a:latin typeface="Codec Pro ExtraBold"/>
              </a:rPr>
              <a:t> </a:t>
            </a:r>
            <a:r>
              <a:rPr lang="en-US" sz="6500" spc="637" err="1">
                <a:solidFill>
                  <a:srgbClr val="FFFFFF"/>
                </a:solidFill>
                <a:latin typeface="Codec Pro ExtraBold"/>
              </a:rPr>
              <a:t>inkijk-dag</a:t>
            </a:r>
            <a:r>
              <a:rPr lang="en-US" sz="6500" spc="637">
                <a:solidFill>
                  <a:srgbClr val="FFFFFF"/>
                </a:solidFill>
                <a:latin typeface="Codec Pro ExtraBold"/>
              </a:rPr>
              <a:t>.</a:t>
            </a:r>
          </a:p>
        </p:txBody>
      </p:sp>
      <p:pic>
        <p:nvPicPr>
          <p:cNvPr id="11" name="Picture 10">
            <a:extLst>
              <a:ext uri="{FF2B5EF4-FFF2-40B4-BE49-F238E27FC236}">
                <a16:creationId xmlns:a16="http://schemas.microsoft.com/office/drawing/2014/main" id="{0E7CF9EE-EE68-5BA0-B729-EFA0826F3256}"/>
              </a:ext>
            </a:extLst>
          </p:cNvPr>
          <p:cNvPicPr>
            <a:picLocks noChangeAspect="1"/>
          </p:cNvPicPr>
          <p:nvPr/>
        </p:nvPicPr>
        <p:blipFill>
          <a:blip r:embed="rId6"/>
          <a:stretch>
            <a:fillRect/>
          </a:stretch>
        </p:blipFill>
        <p:spPr>
          <a:xfrm>
            <a:off x="0" y="0"/>
            <a:ext cx="18288000" cy="10287000"/>
          </a:xfrm>
          <a:prstGeom prst="rect">
            <a:avLst/>
          </a:prstGeom>
        </p:spPr>
      </p:pic>
    </p:spTree>
    <p:extLst>
      <p:ext uri="{BB962C8B-B14F-4D97-AF65-F5344CB8AC3E}">
        <p14:creationId xmlns:p14="http://schemas.microsoft.com/office/powerpoint/2010/main" val="3138425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nl-NL"/>
          </a:p>
        </p:txBody>
      </p:sp>
      <p:sp>
        <p:nvSpPr>
          <p:cNvPr id="3" name="Freeform 3"/>
          <p:cNvSpPr/>
          <p:nvPr/>
        </p:nvSpPr>
        <p:spPr>
          <a:xfrm rot="-659561">
            <a:off x="1620002" y="1135526"/>
            <a:ext cx="3460140" cy="5333550"/>
          </a:xfrm>
          <a:custGeom>
            <a:avLst/>
            <a:gdLst/>
            <a:ahLst/>
            <a:cxnLst/>
            <a:rect l="l" t="t" r="r" b="b"/>
            <a:pathLst>
              <a:path w="3460140" h="5333550">
                <a:moveTo>
                  <a:pt x="0" y="0"/>
                </a:moveTo>
                <a:lnTo>
                  <a:pt x="3460141" y="0"/>
                </a:lnTo>
                <a:lnTo>
                  <a:pt x="3460141" y="5333550"/>
                </a:lnTo>
                <a:lnTo>
                  <a:pt x="0" y="53335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4" name="Freeform 4"/>
          <p:cNvSpPr/>
          <p:nvPr/>
        </p:nvSpPr>
        <p:spPr>
          <a:xfrm rot="1074537">
            <a:off x="14125155" y="5394622"/>
            <a:ext cx="2951065" cy="4548848"/>
          </a:xfrm>
          <a:custGeom>
            <a:avLst/>
            <a:gdLst/>
            <a:ahLst/>
            <a:cxnLst/>
            <a:rect l="l" t="t" r="r" b="b"/>
            <a:pathLst>
              <a:path w="2951065" h="4548848">
                <a:moveTo>
                  <a:pt x="0" y="0"/>
                </a:moveTo>
                <a:lnTo>
                  <a:pt x="2951065" y="0"/>
                </a:lnTo>
                <a:lnTo>
                  <a:pt x="2951065" y="4548848"/>
                </a:lnTo>
                <a:lnTo>
                  <a:pt x="0" y="45488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5" name="Freeform 5"/>
          <p:cNvSpPr/>
          <p:nvPr/>
        </p:nvSpPr>
        <p:spPr>
          <a:xfrm rot="1197102">
            <a:off x="10917094" y="498206"/>
            <a:ext cx="2092622" cy="3225621"/>
          </a:xfrm>
          <a:custGeom>
            <a:avLst/>
            <a:gdLst/>
            <a:ahLst/>
            <a:cxnLst/>
            <a:rect l="l" t="t" r="r" b="b"/>
            <a:pathLst>
              <a:path w="2092622" h="3225621">
                <a:moveTo>
                  <a:pt x="0" y="0"/>
                </a:moveTo>
                <a:lnTo>
                  <a:pt x="2092621" y="0"/>
                </a:lnTo>
                <a:lnTo>
                  <a:pt x="2092621" y="3225621"/>
                </a:lnTo>
                <a:lnTo>
                  <a:pt x="0" y="3225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6" name="TextBox 6"/>
          <p:cNvSpPr txBox="1"/>
          <p:nvPr/>
        </p:nvSpPr>
        <p:spPr>
          <a:xfrm>
            <a:off x="3350073" y="7343427"/>
            <a:ext cx="10873118" cy="2943573"/>
          </a:xfrm>
          <a:prstGeom prst="rect">
            <a:avLst/>
          </a:prstGeom>
        </p:spPr>
        <p:txBody>
          <a:bodyPr lIns="0" tIns="0" rIns="0" bIns="0" rtlCol="0" anchor="t">
            <a:spAutoFit/>
          </a:bodyPr>
          <a:lstStyle/>
          <a:p>
            <a:pPr algn="ctr">
              <a:lnSpc>
                <a:spcPts val="20501"/>
              </a:lnSpc>
            </a:pPr>
            <a:r>
              <a:rPr lang="en-US" sz="25627">
                <a:solidFill>
                  <a:srgbClr val="94DD26"/>
                </a:solidFill>
                <a:latin typeface="Bangers Bold"/>
              </a:rPr>
              <a:t>Vragen!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C241D-B7A7-BDE1-197F-55F9221A1D8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9F8391A-692E-E9FA-DF7F-6A0D726F522A}"/>
              </a:ext>
            </a:extLst>
          </p:cNvPr>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grpSp>
        <p:nvGrpSpPr>
          <p:cNvPr id="3" name="Group 3">
            <a:extLst>
              <a:ext uri="{FF2B5EF4-FFF2-40B4-BE49-F238E27FC236}">
                <a16:creationId xmlns:a16="http://schemas.microsoft.com/office/drawing/2014/main" id="{5D9EA35E-7D93-F890-AC1E-11C12CEA8064}"/>
              </a:ext>
            </a:extLst>
          </p:cNvPr>
          <p:cNvGrpSpPr/>
          <p:nvPr/>
        </p:nvGrpSpPr>
        <p:grpSpPr>
          <a:xfrm>
            <a:off x="-380856" y="0"/>
            <a:ext cx="18857314" cy="1963203"/>
            <a:chOff x="0" y="0"/>
            <a:chExt cx="4966535" cy="517058"/>
          </a:xfrm>
        </p:grpSpPr>
        <p:sp>
          <p:nvSpPr>
            <p:cNvPr id="4" name="Freeform 4">
              <a:extLst>
                <a:ext uri="{FF2B5EF4-FFF2-40B4-BE49-F238E27FC236}">
                  <a16:creationId xmlns:a16="http://schemas.microsoft.com/office/drawing/2014/main" id="{FF591E30-E4E8-0259-36C6-BFE1E7ADA51E}"/>
                </a:ext>
              </a:extLst>
            </p:cNvPr>
            <p:cNvSpPr/>
            <p:nvPr/>
          </p:nvSpPr>
          <p:spPr>
            <a:xfrm>
              <a:off x="0" y="0"/>
              <a:ext cx="4966536" cy="517058"/>
            </a:xfrm>
            <a:custGeom>
              <a:avLst/>
              <a:gdLst/>
              <a:ahLst/>
              <a:cxnLst/>
              <a:rect l="l" t="t" r="r" b="b"/>
              <a:pathLst>
                <a:path w="4966536" h="517058">
                  <a:moveTo>
                    <a:pt x="0" y="0"/>
                  </a:moveTo>
                  <a:lnTo>
                    <a:pt x="4966536" y="0"/>
                  </a:lnTo>
                  <a:lnTo>
                    <a:pt x="4966536" y="517058"/>
                  </a:lnTo>
                  <a:lnTo>
                    <a:pt x="0" y="517058"/>
                  </a:lnTo>
                  <a:close/>
                </a:path>
              </a:pathLst>
            </a:custGeom>
            <a:gradFill rotWithShape="1">
              <a:gsLst>
                <a:gs pos="0">
                  <a:srgbClr val="0097B2">
                    <a:alpha val="100000"/>
                  </a:srgbClr>
                </a:gs>
                <a:gs pos="100000">
                  <a:srgbClr val="7ED957">
                    <a:alpha val="100000"/>
                  </a:srgbClr>
                </a:gs>
              </a:gsLst>
              <a:lin ang="0"/>
            </a:gradFill>
          </p:spPr>
          <p:txBody>
            <a:bodyPr/>
            <a:lstStyle/>
            <a:p>
              <a:endParaRPr lang="nl-NL"/>
            </a:p>
          </p:txBody>
        </p:sp>
        <p:sp>
          <p:nvSpPr>
            <p:cNvPr id="5" name="TextBox 5">
              <a:extLst>
                <a:ext uri="{FF2B5EF4-FFF2-40B4-BE49-F238E27FC236}">
                  <a16:creationId xmlns:a16="http://schemas.microsoft.com/office/drawing/2014/main" id="{28A19941-468E-1270-5575-854CB6E4C96B}"/>
                </a:ext>
              </a:extLst>
            </p:cNvPr>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6" name="Freeform 6">
            <a:extLst>
              <a:ext uri="{FF2B5EF4-FFF2-40B4-BE49-F238E27FC236}">
                <a16:creationId xmlns:a16="http://schemas.microsoft.com/office/drawing/2014/main" id="{411DCA4F-BA55-E168-FA65-8D118733F449}"/>
              </a:ext>
            </a:extLst>
          </p:cNvPr>
          <p:cNvSpPr/>
          <p:nvPr/>
        </p:nvSpPr>
        <p:spPr>
          <a:xfrm>
            <a:off x="1028700" y="8017162"/>
            <a:ext cx="14379781" cy="2085958"/>
          </a:xfrm>
          <a:custGeom>
            <a:avLst/>
            <a:gdLst/>
            <a:ahLst/>
            <a:cxnLst/>
            <a:rect l="l" t="t" r="r" b="b"/>
            <a:pathLst>
              <a:path w="16230600" h="4462814">
                <a:moveTo>
                  <a:pt x="0" y="0"/>
                </a:moveTo>
                <a:lnTo>
                  <a:pt x="16230600" y="0"/>
                </a:lnTo>
                <a:lnTo>
                  <a:pt x="16230600" y="4462814"/>
                </a:lnTo>
                <a:lnTo>
                  <a:pt x="0" y="4462814"/>
                </a:lnTo>
                <a:lnTo>
                  <a:pt x="0" y="0"/>
                </a:lnTo>
                <a:close/>
              </a:path>
            </a:pathLst>
          </a:custGeom>
          <a:blipFill dpi="0" rotWithShape="1">
            <a:blip r:embed="rId4">
              <a:alphaModFix amt="34000"/>
            </a:blip>
            <a:srcRect/>
            <a:stretch>
              <a:fillRect t="-167295" b="-6681"/>
            </a:stretch>
          </a:blipFill>
        </p:spPr>
        <p:txBody>
          <a:bodyPr/>
          <a:lstStyle/>
          <a:p>
            <a:endParaRPr lang="nl-NL"/>
          </a:p>
        </p:txBody>
      </p:sp>
      <p:sp>
        <p:nvSpPr>
          <p:cNvPr id="7" name="Freeform 7">
            <a:extLst>
              <a:ext uri="{FF2B5EF4-FFF2-40B4-BE49-F238E27FC236}">
                <a16:creationId xmlns:a16="http://schemas.microsoft.com/office/drawing/2014/main" id="{424F952F-01A3-5520-5FD0-6984A637CD66}"/>
              </a:ext>
            </a:extLst>
          </p:cNvPr>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8" name="Freeform 8">
            <a:extLst>
              <a:ext uri="{FF2B5EF4-FFF2-40B4-BE49-F238E27FC236}">
                <a16:creationId xmlns:a16="http://schemas.microsoft.com/office/drawing/2014/main" id="{E2BF40CB-0FE9-8D81-C683-11266A442F7F}"/>
              </a:ext>
            </a:extLst>
          </p:cNvPr>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9" name="TextBox 9">
            <a:extLst>
              <a:ext uri="{FF2B5EF4-FFF2-40B4-BE49-F238E27FC236}">
                <a16:creationId xmlns:a16="http://schemas.microsoft.com/office/drawing/2014/main" id="{A26E7540-5BCD-FF9A-EBA6-C8654871F506}"/>
              </a:ext>
            </a:extLst>
          </p:cNvPr>
          <p:cNvSpPr txBox="1"/>
          <p:nvPr/>
        </p:nvSpPr>
        <p:spPr>
          <a:xfrm>
            <a:off x="1560593" y="326708"/>
            <a:ext cx="14597020" cy="1083053"/>
          </a:xfrm>
          <a:prstGeom prst="rect">
            <a:avLst/>
          </a:prstGeom>
        </p:spPr>
        <p:txBody>
          <a:bodyPr lIns="0" tIns="0" rIns="0" bIns="0" rtlCol="0" anchor="t">
            <a:spAutoFit/>
          </a:bodyPr>
          <a:lstStyle/>
          <a:p>
            <a:pPr algn="just">
              <a:lnSpc>
                <a:spcPts val="8970"/>
              </a:lnSpc>
            </a:pPr>
            <a:r>
              <a:rPr lang="en-US" sz="6500" spc="637" err="1">
                <a:solidFill>
                  <a:srgbClr val="FFFFFF"/>
                </a:solidFill>
                <a:latin typeface="Codec Pro ExtraBold"/>
              </a:rPr>
              <a:t>Evaluatie</a:t>
            </a:r>
            <a:r>
              <a:rPr lang="en-US" sz="6500" spc="637">
                <a:solidFill>
                  <a:srgbClr val="FFFFFF"/>
                </a:solidFill>
                <a:latin typeface="Codec Pro ExtraBold"/>
              </a:rPr>
              <a:t> </a:t>
            </a:r>
            <a:r>
              <a:rPr lang="en-US" sz="6500" spc="637" err="1">
                <a:solidFill>
                  <a:srgbClr val="FFFFFF"/>
                </a:solidFill>
                <a:latin typeface="Codec Pro ExtraBold"/>
              </a:rPr>
              <a:t>transferdag</a:t>
            </a:r>
            <a:endParaRPr lang="en-US" sz="6500" spc="637">
              <a:solidFill>
                <a:srgbClr val="FFFFFF"/>
              </a:solidFill>
              <a:latin typeface="Codec Pro ExtraBold"/>
            </a:endParaRPr>
          </a:p>
        </p:txBody>
      </p:sp>
      <p:pic>
        <p:nvPicPr>
          <p:cNvPr id="11" name="Afbeelding 10" descr="Afbeelding met tekst, schermopname, Lettertype, cirkel&#10;&#10;Door AI gegenereerde inhoud is mogelijk onjuist.">
            <a:extLst>
              <a:ext uri="{FF2B5EF4-FFF2-40B4-BE49-F238E27FC236}">
                <a16:creationId xmlns:a16="http://schemas.microsoft.com/office/drawing/2014/main" id="{F120B215-3B97-099F-F9BA-76812E688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0500" y="2191578"/>
            <a:ext cx="8095422" cy="8095422"/>
          </a:xfrm>
          <a:prstGeom prst="rect">
            <a:avLst/>
          </a:prstGeom>
        </p:spPr>
      </p:pic>
    </p:spTree>
    <p:extLst>
      <p:ext uri="{BB962C8B-B14F-4D97-AF65-F5344CB8AC3E}">
        <p14:creationId xmlns:p14="http://schemas.microsoft.com/office/powerpoint/2010/main" val="3529615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4109" r="-581" b="-84109"/>
            </a:stretch>
          </a:blipFill>
        </p:spPr>
        <p:txBody>
          <a:bodyPr/>
          <a:lstStyle/>
          <a:p>
            <a:endParaRPr lang="nl-NL"/>
          </a:p>
        </p:txBody>
      </p:sp>
      <p:grpSp>
        <p:nvGrpSpPr>
          <p:cNvPr id="3" name="Group 3"/>
          <p:cNvGrpSpPr/>
          <p:nvPr/>
        </p:nvGrpSpPr>
        <p:grpSpPr>
          <a:xfrm rot="-10800000">
            <a:off x="-1706611" y="-1469582"/>
            <a:ext cx="4749492" cy="474949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EA49D">
                <a:alpha val="53725"/>
              </a:srgbClr>
            </a:solidFill>
          </p:spPr>
          <p:txBody>
            <a:bodyPr/>
            <a:lstStyle/>
            <a:p>
              <a:endParaRPr lang="nl-NL"/>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154"/>
                </a:lnSpc>
              </a:pPr>
              <a:endParaRPr/>
            </a:p>
          </p:txBody>
        </p:sp>
      </p:grpSp>
      <p:grpSp>
        <p:nvGrpSpPr>
          <p:cNvPr id="6" name="Group 6"/>
          <p:cNvGrpSpPr/>
          <p:nvPr/>
        </p:nvGrpSpPr>
        <p:grpSpPr>
          <a:xfrm rot="-10800000">
            <a:off x="-397743" y="-2607323"/>
            <a:ext cx="4749492" cy="474949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97B2">
                    <a:alpha val="54000"/>
                  </a:srgbClr>
                </a:gs>
                <a:gs pos="100000">
                  <a:srgbClr val="7ED957">
                    <a:alpha val="54000"/>
                  </a:srgbClr>
                </a:gs>
              </a:gsLst>
              <a:lin ang="0"/>
            </a:gradFill>
          </p:spPr>
          <p:txBody>
            <a:bodyPr/>
            <a:lstStyle/>
            <a:p>
              <a:endParaRPr lang="nl-NL"/>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154"/>
                </a:lnSpc>
              </a:pPr>
              <a:endParaRPr/>
            </a:p>
          </p:txBody>
        </p:sp>
      </p:grpSp>
      <p:grpSp>
        <p:nvGrpSpPr>
          <p:cNvPr id="9" name="Group 9"/>
          <p:cNvGrpSpPr/>
          <p:nvPr/>
        </p:nvGrpSpPr>
        <p:grpSpPr>
          <a:xfrm rot="-10800000">
            <a:off x="14838038" y="-1259914"/>
            <a:ext cx="4330155" cy="433015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97B2">
                    <a:alpha val="54000"/>
                  </a:srgbClr>
                </a:gs>
                <a:gs pos="100000">
                  <a:srgbClr val="7ED957">
                    <a:alpha val="54000"/>
                  </a:srgbClr>
                </a:gs>
              </a:gsLst>
              <a:lin ang="0"/>
            </a:gradFill>
          </p:spPr>
          <p:txBody>
            <a:bodyPr/>
            <a:lstStyle/>
            <a:p>
              <a:endParaRPr lang="nl-NL"/>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154"/>
                </a:lnSpc>
              </a:pPr>
              <a:endParaRPr/>
            </a:p>
          </p:txBody>
        </p:sp>
      </p:grpSp>
      <p:grpSp>
        <p:nvGrpSpPr>
          <p:cNvPr id="12" name="Group 12"/>
          <p:cNvGrpSpPr/>
          <p:nvPr/>
        </p:nvGrpSpPr>
        <p:grpSpPr>
          <a:xfrm rot="-10800000">
            <a:off x="15538652" y="-1050245"/>
            <a:ext cx="3441295" cy="344129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B2AB">
                <a:alpha val="53725"/>
              </a:srgbClr>
            </a:solidFill>
          </p:spPr>
          <p:txBody>
            <a:bodyPr/>
            <a:lstStyle/>
            <a:p>
              <a:endParaRPr lang="nl-NL"/>
            </a:p>
          </p:txBody>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154"/>
                </a:lnSpc>
              </a:pPr>
              <a:endParaRPr/>
            </a:p>
          </p:txBody>
        </p:sp>
      </p:grpSp>
      <p:grpSp>
        <p:nvGrpSpPr>
          <p:cNvPr id="15" name="Group 15"/>
          <p:cNvGrpSpPr/>
          <p:nvPr/>
        </p:nvGrpSpPr>
        <p:grpSpPr>
          <a:xfrm rot="-4119627">
            <a:off x="2665119" y="3995782"/>
            <a:ext cx="2648821" cy="10032903"/>
            <a:chOff x="0" y="0"/>
            <a:chExt cx="379077" cy="1435826"/>
          </a:xfrm>
        </p:grpSpPr>
        <p:sp>
          <p:nvSpPr>
            <p:cNvPr id="16" name="Freeform 16"/>
            <p:cNvSpPr/>
            <p:nvPr/>
          </p:nvSpPr>
          <p:spPr>
            <a:xfrm>
              <a:off x="0" y="0"/>
              <a:ext cx="379077" cy="1435826"/>
            </a:xfrm>
            <a:custGeom>
              <a:avLst/>
              <a:gdLst/>
              <a:ahLst/>
              <a:cxnLst/>
              <a:rect l="l" t="t" r="r" b="b"/>
              <a:pathLst>
                <a:path w="379077" h="1435826">
                  <a:moveTo>
                    <a:pt x="189539" y="1435826"/>
                  </a:moveTo>
                  <a:lnTo>
                    <a:pt x="379077" y="0"/>
                  </a:lnTo>
                  <a:lnTo>
                    <a:pt x="0" y="0"/>
                  </a:lnTo>
                  <a:lnTo>
                    <a:pt x="189539" y="1435826"/>
                  </a:lnTo>
                  <a:close/>
                </a:path>
              </a:pathLst>
            </a:custGeom>
            <a:gradFill rotWithShape="1">
              <a:gsLst>
                <a:gs pos="0">
                  <a:srgbClr val="8C52FF">
                    <a:alpha val="69000"/>
                  </a:srgbClr>
                </a:gs>
                <a:gs pos="100000">
                  <a:srgbClr val="00BF63">
                    <a:alpha val="69000"/>
                  </a:srgbClr>
                </a:gs>
              </a:gsLst>
              <a:lin ang="0"/>
            </a:gradFill>
          </p:spPr>
          <p:txBody>
            <a:bodyPr/>
            <a:lstStyle/>
            <a:p>
              <a:endParaRPr lang="nl-NL"/>
            </a:p>
          </p:txBody>
        </p:sp>
        <p:sp>
          <p:nvSpPr>
            <p:cNvPr id="17" name="TextBox 17"/>
            <p:cNvSpPr txBox="1"/>
            <p:nvPr/>
          </p:nvSpPr>
          <p:spPr>
            <a:xfrm>
              <a:off x="127000" y="22225"/>
              <a:ext cx="558800" cy="358775"/>
            </a:xfrm>
            <a:prstGeom prst="rect">
              <a:avLst/>
            </a:prstGeom>
          </p:spPr>
          <p:txBody>
            <a:bodyPr lIns="50800" tIns="50800" rIns="50800" bIns="50800" rtlCol="0" anchor="ctr"/>
            <a:lstStyle/>
            <a:p>
              <a:pPr algn="ctr">
                <a:lnSpc>
                  <a:spcPts val="1960"/>
                </a:lnSpc>
              </a:pPr>
              <a:endParaRPr/>
            </a:p>
          </p:txBody>
        </p:sp>
      </p:grpSp>
      <p:grpSp>
        <p:nvGrpSpPr>
          <p:cNvPr id="18" name="Group 18"/>
          <p:cNvGrpSpPr/>
          <p:nvPr/>
        </p:nvGrpSpPr>
        <p:grpSpPr>
          <a:xfrm rot="-5083518">
            <a:off x="2522365" y="5776150"/>
            <a:ext cx="3461499" cy="9021700"/>
            <a:chOff x="0" y="0"/>
            <a:chExt cx="414948" cy="1081477"/>
          </a:xfrm>
        </p:grpSpPr>
        <p:sp>
          <p:nvSpPr>
            <p:cNvPr id="19" name="Freeform 19"/>
            <p:cNvSpPr/>
            <p:nvPr/>
          </p:nvSpPr>
          <p:spPr>
            <a:xfrm>
              <a:off x="0" y="0"/>
              <a:ext cx="414948" cy="1081477"/>
            </a:xfrm>
            <a:custGeom>
              <a:avLst/>
              <a:gdLst/>
              <a:ahLst/>
              <a:cxnLst/>
              <a:rect l="l" t="t" r="r" b="b"/>
              <a:pathLst>
                <a:path w="414948" h="1081477">
                  <a:moveTo>
                    <a:pt x="207474" y="1081477"/>
                  </a:moveTo>
                  <a:lnTo>
                    <a:pt x="414948" y="0"/>
                  </a:lnTo>
                  <a:lnTo>
                    <a:pt x="0" y="0"/>
                  </a:lnTo>
                  <a:lnTo>
                    <a:pt x="207474" y="1081477"/>
                  </a:lnTo>
                  <a:close/>
                </a:path>
              </a:pathLst>
            </a:custGeom>
            <a:gradFill rotWithShape="1">
              <a:gsLst>
                <a:gs pos="0">
                  <a:srgbClr val="0097B2">
                    <a:alpha val="69000"/>
                  </a:srgbClr>
                </a:gs>
                <a:gs pos="100000">
                  <a:srgbClr val="7ED957">
                    <a:alpha val="69000"/>
                  </a:srgbClr>
                </a:gs>
              </a:gsLst>
              <a:lin ang="0"/>
            </a:gradFill>
          </p:spPr>
          <p:txBody>
            <a:bodyPr/>
            <a:lstStyle/>
            <a:p>
              <a:endParaRPr lang="nl-NL"/>
            </a:p>
          </p:txBody>
        </p:sp>
        <p:sp>
          <p:nvSpPr>
            <p:cNvPr id="20" name="TextBox 20"/>
            <p:cNvSpPr txBox="1"/>
            <p:nvPr/>
          </p:nvSpPr>
          <p:spPr>
            <a:xfrm>
              <a:off x="127000" y="22225"/>
              <a:ext cx="558800" cy="358775"/>
            </a:xfrm>
            <a:prstGeom prst="rect">
              <a:avLst/>
            </a:prstGeom>
          </p:spPr>
          <p:txBody>
            <a:bodyPr lIns="50800" tIns="50800" rIns="50800" bIns="50800" rtlCol="0" anchor="ctr"/>
            <a:lstStyle/>
            <a:p>
              <a:pPr algn="ctr">
                <a:lnSpc>
                  <a:spcPts val="1960"/>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4762"/>
            <a:ext cx="18288000" cy="10282238"/>
          </a:xfrm>
          <a:custGeom>
            <a:avLst/>
            <a:gdLst/>
            <a:ahLst/>
            <a:cxnLst/>
            <a:rect l="l" t="t" r="r" b="b"/>
            <a:pathLst>
              <a:path w="21087109" h="10543554">
                <a:moveTo>
                  <a:pt x="0" y="0"/>
                </a:moveTo>
                <a:lnTo>
                  <a:pt x="21087109" y="0"/>
                </a:lnTo>
                <a:lnTo>
                  <a:pt x="21087109" y="10543554"/>
                </a:lnTo>
                <a:lnTo>
                  <a:pt x="0" y="10543554"/>
                </a:lnTo>
                <a:lnTo>
                  <a:pt x="0" y="0"/>
                </a:lnTo>
                <a:close/>
              </a:path>
            </a:pathLst>
          </a:custGeom>
          <a:blipFill>
            <a:blip r:embed="rId3">
              <a:alphaModFix amt="18000"/>
            </a:blip>
            <a:stretch>
              <a:fillRect/>
            </a:stretch>
          </a:blipFill>
          <a:effectLst>
            <a:outerShdw blurRad="50800" dist="50800" dir="5400000" algn="ctr" rotWithShape="0">
              <a:srgbClr val="000000">
                <a:alpha val="0"/>
              </a:srgbClr>
            </a:outerShdw>
          </a:effectLst>
        </p:spPr>
        <p:txBody>
          <a:bodyPr/>
          <a:lstStyle/>
          <a:p>
            <a:endParaRPr lang="nl-NL"/>
          </a:p>
        </p:txBody>
      </p:sp>
      <p:sp>
        <p:nvSpPr>
          <p:cNvPr id="3" name="TextBox 3"/>
          <p:cNvSpPr txBox="1"/>
          <p:nvPr/>
        </p:nvSpPr>
        <p:spPr>
          <a:xfrm>
            <a:off x="690821" y="1387520"/>
            <a:ext cx="16908377" cy="9243364"/>
          </a:xfrm>
          <a:prstGeom prst="rect">
            <a:avLst/>
          </a:prstGeom>
        </p:spPr>
        <p:txBody>
          <a:bodyPr wrap="square" lIns="0" tIns="0" rIns="0" bIns="0" rtlCol="0" anchor="t">
            <a:spAutoFit/>
          </a:bodyPr>
          <a:lstStyle/>
          <a:p>
            <a:pPr marL="514350" indent="-514350">
              <a:lnSpc>
                <a:spcPts val="7279"/>
              </a:lnSpc>
              <a:buAutoNum type="arabicPeriod"/>
            </a:pPr>
            <a:r>
              <a:rPr lang="en-US" sz="3500" err="1">
                <a:ea typeface="Open Sans"/>
                <a:cs typeface="Open Sans"/>
              </a:rPr>
              <a:t>Leerlingen</a:t>
            </a:r>
            <a:r>
              <a:rPr lang="en-US" sz="3500">
                <a:ea typeface="Open Sans"/>
                <a:cs typeface="Open Sans"/>
              </a:rPr>
              <a:t> </a:t>
            </a:r>
            <a:r>
              <a:rPr lang="en-US" sz="3500" err="1">
                <a:ea typeface="Open Sans"/>
                <a:cs typeface="Open Sans"/>
              </a:rPr>
              <a:t>motiveren</a:t>
            </a:r>
            <a:endParaRPr lang="en-US" sz="3500">
              <a:ea typeface="Open Sans"/>
              <a:cs typeface="Open Sans"/>
            </a:endParaRPr>
          </a:p>
          <a:p>
            <a:pPr marL="971550" lvl="1" indent="-514350">
              <a:lnSpc>
                <a:spcPts val="7279"/>
              </a:lnSpc>
              <a:buFont typeface="Calibri"/>
              <a:buChar char="-"/>
            </a:pPr>
            <a:r>
              <a:rPr lang="en-US" sz="3500">
                <a:solidFill>
                  <a:srgbClr val="000000"/>
                </a:solidFill>
                <a:ea typeface="Open Sans"/>
                <a:cs typeface="Open Sans"/>
              </a:rPr>
              <a:t>CAR-model</a:t>
            </a:r>
          </a:p>
          <a:p>
            <a:pPr marL="514350" indent="-514350">
              <a:lnSpc>
                <a:spcPts val="7279"/>
              </a:lnSpc>
              <a:buAutoNum type="arabicPeriod"/>
            </a:pPr>
            <a:r>
              <a:rPr lang="en-US" sz="3500" err="1">
                <a:solidFill>
                  <a:srgbClr val="000000"/>
                </a:solidFill>
              </a:rPr>
              <a:t>Tactvol</a:t>
            </a:r>
            <a:r>
              <a:rPr lang="en-US" sz="3500">
                <a:solidFill>
                  <a:srgbClr val="000000"/>
                </a:solidFill>
              </a:rPr>
              <a:t> </a:t>
            </a:r>
            <a:r>
              <a:rPr lang="en-US" sz="3500" err="1">
                <a:solidFill>
                  <a:srgbClr val="000000"/>
                </a:solidFill>
              </a:rPr>
              <a:t>handelen</a:t>
            </a:r>
            <a:r>
              <a:rPr lang="en-US" sz="3500">
                <a:solidFill>
                  <a:srgbClr val="000000"/>
                </a:solidFill>
              </a:rPr>
              <a:t> </a:t>
            </a:r>
          </a:p>
          <a:p>
            <a:pPr marL="514350" indent="-514350">
              <a:lnSpc>
                <a:spcPts val="7279"/>
              </a:lnSpc>
              <a:buAutoNum type="arabicPeriod"/>
            </a:pPr>
            <a:r>
              <a:rPr lang="en-US" sz="3500" err="1">
                <a:solidFill>
                  <a:srgbClr val="000000"/>
                </a:solidFill>
                <a:ea typeface="Open Sans"/>
                <a:cs typeface="Open Sans"/>
              </a:rPr>
              <a:t>Groepsdynamica</a:t>
            </a:r>
            <a:r>
              <a:rPr lang="en-US" sz="3500">
                <a:solidFill>
                  <a:srgbClr val="000000"/>
                </a:solidFill>
                <a:ea typeface="Open Sans"/>
                <a:cs typeface="Open Sans"/>
              </a:rPr>
              <a:t> </a:t>
            </a:r>
            <a:r>
              <a:rPr lang="en-US" sz="3500" err="1">
                <a:solidFill>
                  <a:srgbClr val="000000"/>
                </a:solidFill>
                <a:ea typeface="Open Sans"/>
                <a:cs typeface="Open Sans"/>
              </a:rPr>
              <a:t>en</a:t>
            </a:r>
            <a:r>
              <a:rPr lang="en-US" sz="3500">
                <a:solidFill>
                  <a:srgbClr val="000000"/>
                </a:solidFill>
                <a:ea typeface="Open Sans"/>
                <a:cs typeface="Open Sans"/>
              </a:rPr>
              <a:t> </a:t>
            </a:r>
            <a:r>
              <a:rPr lang="en-US" sz="3500" err="1">
                <a:solidFill>
                  <a:srgbClr val="000000"/>
                </a:solidFill>
                <a:ea typeface="Open Sans"/>
                <a:cs typeface="Open Sans"/>
              </a:rPr>
              <a:t>hierop</a:t>
            </a:r>
            <a:r>
              <a:rPr lang="en-US" sz="3500">
                <a:solidFill>
                  <a:srgbClr val="000000"/>
                </a:solidFill>
                <a:ea typeface="Open Sans"/>
                <a:cs typeface="Open Sans"/>
              </a:rPr>
              <a:t> </a:t>
            </a:r>
            <a:r>
              <a:rPr lang="en-US" sz="3500" err="1">
                <a:solidFill>
                  <a:srgbClr val="000000"/>
                </a:solidFill>
                <a:ea typeface="Open Sans"/>
                <a:cs typeface="Open Sans"/>
              </a:rPr>
              <a:t>inspelen</a:t>
            </a:r>
            <a:endParaRPr lang="en-US" sz="3500">
              <a:solidFill>
                <a:srgbClr val="000000"/>
              </a:solidFill>
              <a:ea typeface="Open Sans"/>
              <a:cs typeface="Open Sans"/>
            </a:endParaRPr>
          </a:p>
          <a:p>
            <a:pPr marL="514350" indent="-514350">
              <a:lnSpc>
                <a:spcPts val="7279"/>
              </a:lnSpc>
              <a:buAutoNum type="arabicPeriod"/>
            </a:pPr>
            <a:r>
              <a:rPr lang="en-US" sz="3500" err="1">
                <a:solidFill>
                  <a:srgbClr val="000000"/>
                </a:solidFill>
                <a:ea typeface="Open Sans"/>
                <a:cs typeface="Open Sans"/>
              </a:rPr>
              <a:t>Zelfregulatie</a:t>
            </a:r>
            <a:r>
              <a:rPr lang="en-US" sz="3500">
                <a:solidFill>
                  <a:srgbClr val="000000"/>
                </a:solidFill>
                <a:ea typeface="Open Sans"/>
                <a:cs typeface="Open Sans"/>
              </a:rPr>
              <a:t> </a:t>
            </a:r>
            <a:r>
              <a:rPr lang="en-US" sz="3500" err="1">
                <a:solidFill>
                  <a:srgbClr val="000000"/>
                </a:solidFill>
                <a:ea typeface="Open Sans"/>
                <a:cs typeface="Open Sans"/>
              </a:rPr>
              <a:t>bevorderen</a:t>
            </a:r>
            <a:r>
              <a:rPr lang="en-US" sz="3500">
                <a:solidFill>
                  <a:srgbClr val="000000"/>
                </a:solidFill>
                <a:ea typeface="Open Sans"/>
                <a:cs typeface="Open Sans"/>
              </a:rPr>
              <a:t> </a:t>
            </a:r>
          </a:p>
          <a:p>
            <a:pPr marL="514350" indent="-514350">
              <a:lnSpc>
                <a:spcPts val="7279"/>
              </a:lnSpc>
              <a:buAutoNum type="arabicPeriod"/>
            </a:pPr>
            <a:r>
              <a:rPr lang="en-US" sz="3500" err="1">
                <a:ea typeface="Open Sans"/>
                <a:cs typeface="Open Sans"/>
              </a:rPr>
              <a:t>Werkvormen</a:t>
            </a:r>
            <a:r>
              <a:rPr lang="en-US" sz="3500">
                <a:ea typeface="Open Sans"/>
                <a:cs typeface="Open Sans"/>
              </a:rPr>
              <a:t> die </a:t>
            </a:r>
            <a:r>
              <a:rPr lang="en-US" sz="3500" err="1">
                <a:ea typeface="Open Sans"/>
                <a:cs typeface="Open Sans"/>
              </a:rPr>
              <a:t>zelfregulatie</a:t>
            </a:r>
            <a:r>
              <a:rPr lang="en-US" sz="3500">
                <a:ea typeface="Open Sans"/>
                <a:cs typeface="Open Sans"/>
              </a:rPr>
              <a:t> </a:t>
            </a:r>
            <a:r>
              <a:rPr lang="en-US" sz="3500" err="1">
                <a:ea typeface="Open Sans"/>
                <a:cs typeface="Open Sans"/>
              </a:rPr>
              <a:t>bevorderen</a:t>
            </a:r>
            <a:endParaRPr lang="en-US" sz="3500">
              <a:ea typeface="Open Sans"/>
              <a:cs typeface="Open Sans"/>
            </a:endParaRPr>
          </a:p>
          <a:p>
            <a:pPr marL="514350" indent="-514350">
              <a:lnSpc>
                <a:spcPts val="7279"/>
              </a:lnSpc>
              <a:buAutoNum type="arabicPeriod"/>
            </a:pPr>
            <a:r>
              <a:rPr lang="en-US" sz="3500" err="1">
                <a:solidFill>
                  <a:srgbClr val="000000"/>
                </a:solidFill>
                <a:ea typeface="Open Sans"/>
                <a:cs typeface="Open Sans"/>
              </a:rPr>
              <a:t>Persoonlijke</a:t>
            </a:r>
            <a:r>
              <a:rPr lang="en-US" sz="3500">
                <a:solidFill>
                  <a:srgbClr val="000000"/>
                </a:solidFill>
                <a:ea typeface="Open Sans"/>
                <a:cs typeface="Open Sans"/>
              </a:rPr>
              <a:t> </a:t>
            </a:r>
            <a:r>
              <a:rPr lang="en-US" sz="3500" err="1">
                <a:solidFill>
                  <a:srgbClr val="000000"/>
                </a:solidFill>
                <a:ea typeface="Open Sans"/>
                <a:cs typeface="Open Sans"/>
              </a:rPr>
              <a:t>en</a:t>
            </a:r>
            <a:r>
              <a:rPr lang="en-US" sz="3500">
                <a:solidFill>
                  <a:srgbClr val="000000"/>
                </a:solidFill>
                <a:ea typeface="Open Sans"/>
                <a:cs typeface="Open Sans"/>
              </a:rPr>
              <a:t> </a:t>
            </a:r>
            <a:r>
              <a:rPr lang="en-US" sz="3500" err="1">
                <a:solidFill>
                  <a:srgbClr val="000000"/>
                </a:solidFill>
                <a:ea typeface="Open Sans"/>
                <a:cs typeface="Open Sans"/>
              </a:rPr>
              <a:t>maatschappelijke</a:t>
            </a:r>
            <a:r>
              <a:rPr lang="en-US" sz="3500">
                <a:solidFill>
                  <a:srgbClr val="000000"/>
                </a:solidFill>
                <a:ea typeface="Open Sans"/>
                <a:cs typeface="Open Sans"/>
              </a:rPr>
              <a:t> </a:t>
            </a:r>
            <a:r>
              <a:rPr lang="en-US" sz="3500" err="1">
                <a:solidFill>
                  <a:srgbClr val="000000"/>
                </a:solidFill>
                <a:ea typeface="Open Sans"/>
                <a:cs typeface="Open Sans"/>
              </a:rPr>
              <a:t>vorming</a:t>
            </a:r>
            <a:r>
              <a:rPr lang="en-US" sz="3500">
                <a:solidFill>
                  <a:srgbClr val="000000"/>
                </a:solidFill>
                <a:ea typeface="Open Sans"/>
                <a:cs typeface="Open Sans"/>
              </a:rPr>
              <a:t> </a:t>
            </a:r>
            <a:r>
              <a:rPr lang="en-US" sz="3500" err="1">
                <a:solidFill>
                  <a:srgbClr val="000000"/>
                </a:solidFill>
                <a:ea typeface="Open Sans"/>
                <a:cs typeface="Open Sans"/>
              </a:rPr>
              <a:t>bevorderen</a:t>
            </a:r>
            <a:endParaRPr lang="en-US" sz="3500">
              <a:solidFill>
                <a:srgbClr val="000000"/>
              </a:solidFill>
              <a:ea typeface="Open Sans"/>
              <a:cs typeface="Open Sans"/>
            </a:endParaRPr>
          </a:p>
          <a:p>
            <a:pPr marL="971550" lvl="1" indent="-514350">
              <a:lnSpc>
                <a:spcPts val="7279"/>
              </a:lnSpc>
              <a:buFont typeface="Calibri"/>
              <a:buChar char="-"/>
            </a:pPr>
            <a:r>
              <a:rPr lang="en-US" sz="3500" err="1">
                <a:ea typeface="Open Sans"/>
                <a:cs typeface="Open Sans"/>
              </a:rPr>
              <a:t>Belevingswereld</a:t>
            </a:r>
            <a:r>
              <a:rPr lang="en-US" sz="3500">
                <a:ea typeface="Open Sans"/>
                <a:cs typeface="Open Sans"/>
              </a:rPr>
              <a:t> van de </a:t>
            </a:r>
            <a:r>
              <a:rPr lang="en-US" sz="3500" err="1">
                <a:ea typeface="Open Sans"/>
                <a:cs typeface="Open Sans"/>
              </a:rPr>
              <a:t>leerlingen</a:t>
            </a:r>
            <a:endParaRPr lang="en-US" sz="3500">
              <a:ea typeface="Open Sans"/>
              <a:cs typeface="Open Sans"/>
            </a:endParaRPr>
          </a:p>
          <a:p>
            <a:pPr marL="971550" lvl="1" indent="-514350">
              <a:lnSpc>
                <a:spcPts val="7279"/>
              </a:lnSpc>
              <a:buFont typeface="Calibri"/>
              <a:buChar char="-"/>
            </a:pPr>
            <a:r>
              <a:rPr lang="en-US" sz="3500" err="1">
                <a:ea typeface="Open Sans"/>
                <a:cs typeface="Open Sans"/>
              </a:rPr>
              <a:t>Klassenregels</a:t>
            </a:r>
            <a:endParaRPr lang="en-US" sz="3500">
              <a:ea typeface="Open Sans"/>
              <a:cs typeface="Open Sans"/>
            </a:endParaRPr>
          </a:p>
          <a:p>
            <a:pPr>
              <a:lnSpc>
                <a:spcPts val="7279"/>
              </a:lnSpc>
            </a:pPr>
            <a:endParaRPr lang="en-US" sz="3500">
              <a:solidFill>
                <a:srgbClr val="000000"/>
              </a:solidFill>
              <a:latin typeface="Open Sans"/>
              <a:ea typeface="Open Sans"/>
              <a:cs typeface="Open Sans"/>
            </a:endParaRPr>
          </a:p>
        </p:txBody>
      </p:sp>
      <p:sp>
        <p:nvSpPr>
          <p:cNvPr id="4" name="TextBox 4"/>
          <p:cNvSpPr txBox="1"/>
          <p:nvPr/>
        </p:nvSpPr>
        <p:spPr>
          <a:xfrm>
            <a:off x="690821" y="333851"/>
            <a:ext cx="7003882" cy="914400"/>
          </a:xfrm>
          <a:prstGeom prst="rect">
            <a:avLst/>
          </a:prstGeom>
        </p:spPr>
        <p:txBody>
          <a:bodyPr lIns="0" tIns="0" rIns="0" bIns="0" rtlCol="0" anchor="t">
            <a:spAutoFit/>
          </a:bodyPr>
          <a:lstStyle/>
          <a:p>
            <a:pPr marL="0" lvl="0" indent="0">
              <a:lnSpc>
                <a:spcPts val="7200"/>
              </a:lnSpc>
            </a:pPr>
            <a:r>
              <a:rPr lang="en-US" sz="6000" err="1">
                <a:solidFill>
                  <a:srgbClr val="7ED858"/>
                </a:solidFill>
                <a:latin typeface="Open Sans Light Bold"/>
              </a:rPr>
              <a:t>Programma</a:t>
            </a:r>
            <a:endParaRPr lang="en-US" sz="6000">
              <a:solidFill>
                <a:srgbClr val="7ED858"/>
              </a:solidFill>
              <a:latin typeface="Open Sans Light Bold"/>
            </a:endParaRPr>
          </a:p>
        </p:txBody>
      </p:sp>
    </p:spTree>
    <p:extLst>
      <p:ext uri="{BB962C8B-B14F-4D97-AF65-F5344CB8AC3E}">
        <p14:creationId xmlns:p14="http://schemas.microsoft.com/office/powerpoint/2010/main" val="3435666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835629" y="-1433021"/>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grpSp>
        <p:nvGrpSpPr>
          <p:cNvPr id="3" name="Group 3"/>
          <p:cNvGrpSpPr/>
          <p:nvPr/>
        </p:nvGrpSpPr>
        <p:grpSpPr>
          <a:xfrm>
            <a:off x="-380856" y="0"/>
            <a:ext cx="18857314" cy="1444752"/>
            <a:chOff x="0" y="0"/>
            <a:chExt cx="4966535" cy="380511"/>
          </a:xfrm>
        </p:grpSpPr>
        <p:sp>
          <p:nvSpPr>
            <p:cNvPr id="4" name="Freeform 4"/>
            <p:cNvSpPr/>
            <p:nvPr/>
          </p:nvSpPr>
          <p:spPr>
            <a:xfrm>
              <a:off x="0" y="0"/>
              <a:ext cx="4966536" cy="380511"/>
            </a:xfrm>
            <a:custGeom>
              <a:avLst/>
              <a:gdLst/>
              <a:ahLst/>
              <a:cxnLst/>
              <a:rect l="l" t="t" r="r" b="b"/>
              <a:pathLst>
                <a:path w="4966536" h="380511">
                  <a:moveTo>
                    <a:pt x="0" y="0"/>
                  </a:moveTo>
                  <a:lnTo>
                    <a:pt x="4966536" y="0"/>
                  </a:lnTo>
                  <a:lnTo>
                    <a:pt x="4966536" y="380511"/>
                  </a:lnTo>
                  <a:lnTo>
                    <a:pt x="0" y="380511"/>
                  </a:lnTo>
                  <a:close/>
                </a:path>
              </a:pathLst>
            </a:custGeom>
            <a:gradFill rotWithShape="1">
              <a:gsLst>
                <a:gs pos="0">
                  <a:srgbClr val="0097B2">
                    <a:alpha val="100000"/>
                  </a:srgbClr>
                </a:gs>
                <a:gs pos="100000">
                  <a:srgbClr val="7ED957">
                    <a:alpha val="100000"/>
                  </a:srgbClr>
                </a:gs>
              </a:gsLst>
              <a:lin ang="0"/>
            </a:gradFill>
          </p:spPr>
          <p:txBody>
            <a:bodyPr/>
            <a:lstStyle/>
            <a:p>
              <a:endParaRPr lang="nl-NL"/>
            </a:p>
          </p:txBody>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7" name="Freeform 7"/>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8" name="TextBox 8"/>
          <p:cNvSpPr txBox="1"/>
          <p:nvPr/>
        </p:nvSpPr>
        <p:spPr>
          <a:xfrm>
            <a:off x="1028700" y="12781"/>
            <a:ext cx="14597020" cy="1194435"/>
          </a:xfrm>
          <a:prstGeom prst="rect">
            <a:avLst/>
          </a:prstGeom>
        </p:spPr>
        <p:txBody>
          <a:bodyPr lIns="0" tIns="0" rIns="0" bIns="0" rtlCol="0" anchor="t">
            <a:spAutoFit/>
          </a:bodyPr>
          <a:lstStyle/>
          <a:p>
            <a:pPr algn="just">
              <a:lnSpc>
                <a:spcPts val="8970"/>
              </a:lnSpc>
            </a:pPr>
            <a:r>
              <a:rPr lang="en-US" sz="6500" spc="637" dirty="0">
                <a:solidFill>
                  <a:srgbClr val="FFFFFF"/>
                </a:solidFill>
                <a:latin typeface="Codec Pro ExtraBold"/>
              </a:rPr>
              <a:t>De </a:t>
            </a:r>
            <a:r>
              <a:rPr lang="en-US" sz="6500" spc="637" dirty="0" err="1">
                <a:solidFill>
                  <a:srgbClr val="FFFFFF"/>
                </a:solidFill>
                <a:latin typeface="Codec Pro ExtraBold"/>
              </a:rPr>
              <a:t>gouden</a:t>
            </a:r>
            <a:r>
              <a:rPr lang="en-US" sz="6500" spc="637" dirty="0">
                <a:solidFill>
                  <a:srgbClr val="FFFFFF"/>
                </a:solidFill>
                <a:latin typeface="Codec Pro ExtraBold"/>
              </a:rPr>
              <a:t> </a:t>
            </a:r>
            <a:r>
              <a:rPr lang="en-US" sz="6500" spc="637" dirty="0" err="1">
                <a:solidFill>
                  <a:srgbClr val="FFFFFF"/>
                </a:solidFill>
                <a:latin typeface="Codec Pro ExtraBold"/>
              </a:rPr>
              <a:t>weken</a:t>
            </a:r>
            <a:endParaRPr lang="en-US" sz="6500" spc="637" dirty="0">
              <a:solidFill>
                <a:srgbClr val="FFFFFF"/>
              </a:solidFill>
              <a:latin typeface="Codec Pro ExtraBold"/>
            </a:endParaRPr>
          </a:p>
        </p:txBody>
      </p:sp>
      <p:sp>
        <p:nvSpPr>
          <p:cNvPr id="9" name="TextBox 9"/>
          <p:cNvSpPr txBox="1"/>
          <p:nvPr/>
        </p:nvSpPr>
        <p:spPr>
          <a:xfrm>
            <a:off x="1028700" y="1906053"/>
            <a:ext cx="15081627" cy="6869430"/>
          </a:xfrm>
          <a:prstGeom prst="rect">
            <a:avLst/>
          </a:prstGeom>
        </p:spPr>
        <p:txBody>
          <a:bodyPr lIns="0" tIns="0" rIns="0" bIns="0" rtlCol="0" anchor="t">
            <a:spAutoFit/>
          </a:bodyPr>
          <a:lstStyle/>
          <a:p>
            <a:pPr>
              <a:lnSpc>
                <a:spcPts val="4554"/>
              </a:lnSpc>
            </a:pPr>
            <a:r>
              <a:rPr lang="en-US" sz="3300" err="1">
                <a:solidFill>
                  <a:srgbClr val="000000"/>
                </a:solidFill>
              </a:rPr>
              <a:t>Groepsvorming</a:t>
            </a:r>
            <a:r>
              <a:rPr lang="en-US" sz="3300">
                <a:solidFill>
                  <a:srgbClr val="000000"/>
                </a:solidFill>
              </a:rPr>
              <a:t> in de </a:t>
            </a:r>
            <a:r>
              <a:rPr lang="en-US" sz="3300" err="1">
                <a:solidFill>
                  <a:srgbClr val="000000"/>
                </a:solidFill>
              </a:rPr>
              <a:t>klas</a:t>
            </a:r>
            <a:r>
              <a:rPr lang="en-US" sz="3300">
                <a:solidFill>
                  <a:srgbClr val="000000"/>
                </a:solidFill>
              </a:rPr>
              <a:t> </a:t>
            </a:r>
            <a:r>
              <a:rPr lang="en-US" sz="3300" err="1">
                <a:solidFill>
                  <a:srgbClr val="000000"/>
                </a:solidFill>
              </a:rPr>
              <a:t>verloopt</a:t>
            </a:r>
            <a:r>
              <a:rPr lang="en-US" sz="3300">
                <a:solidFill>
                  <a:srgbClr val="000000"/>
                </a:solidFill>
              </a:rPr>
              <a:t> </a:t>
            </a:r>
            <a:r>
              <a:rPr lang="en-US" sz="3300" err="1">
                <a:solidFill>
                  <a:srgbClr val="000000"/>
                </a:solidFill>
              </a:rPr>
              <a:t>volgens</a:t>
            </a:r>
            <a:r>
              <a:rPr lang="en-US" sz="3300">
                <a:solidFill>
                  <a:srgbClr val="000000"/>
                </a:solidFill>
              </a:rPr>
              <a:t> 4 </a:t>
            </a:r>
            <a:r>
              <a:rPr lang="en-US" sz="3300" err="1">
                <a:solidFill>
                  <a:srgbClr val="000000"/>
                </a:solidFill>
              </a:rPr>
              <a:t>fasen</a:t>
            </a:r>
            <a:r>
              <a:rPr lang="en-US" sz="3300">
                <a:solidFill>
                  <a:srgbClr val="000000"/>
                </a:solidFill>
              </a:rPr>
              <a:t>:</a:t>
            </a:r>
          </a:p>
          <a:p>
            <a:pPr>
              <a:lnSpc>
                <a:spcPts val="4140"/>
              </a:lnSpc>
            </a:pPr>
            <a:endParaRPr lang="en-US" sz="3300">
              <a:solidFill>
                <a:srgbClr val="000000"/>
              </a:solidFill>
            </a:endParaRPr>
          </a:p>
          <a:p>
            <a:pPr>
              <a:lnSpc>
                <a:spcPts val="4140"/>
              </a:lnSpc>
            </a:pPr>
            <a:r>
              <a:rPr lang="en-US" sz="3000" u="sng">
                <a:solidFill>
                  <a:srgbClr val="000000"/>
                </a:solidFill>
              </a:rPr>
              <a:t>Forming</a:t>
            </a:r>
            <a:r>
              <a:rPr lang="en-US" sz="3000">
                <a:solidFill>
                  <a:srgbClr val="000000"/>
                </a:solidFill>
              </a:rPr>
              <a:t> </a:t>
            </a:r>
            <a:r>
              <a:rPr lang="en-US" sz="3000">
                <a:solidFill>
                  <a:srgbClr val="000000"/>
                </a:solidFill>
                <a:sym typeface="Wingdings" panose="05000000000000000000" pitchFamily="2" charset="2"/>
              </a:rPr>
              <a:t> </a:t>
            </a:r>
            <a:r>
              <a:rPr lang="en-US" sz="3000">
                <a:solidFill>
                  <a:srgbClr val="000000"/>
                </a:solidFill>
              </a:rPr>
              <a:t> de </a:t>
            </a:r>
            <a:r>
              <a:rPr lang="en-US" sz="3000" err="1">
                <a:solidFill>
                  <a:srgbClr val="000000"/>
                </a:solidFill>
              </a:rPr>
              <a:t>groep</a:t>
            </a:r>
            <a:r>
              <a:rPr lang="en-US" sz="3000">
                <a:solidFill>
                  <a:srgbClr val="000000"/>
                </a:solidFill>
              </a:rPr>
              <a:t> </a:t>
            </a:r>
            <a:r>
              <a:rPr lang="en-US" sz="3000" err="1">
                <a:solidFill>
                  <a:srgbClr val="000000"/>
                </a:solidFill>
              </a:rPr>
              <a:t>leert</a:t>
            </a:r>
            <a:r>
              <a:rPr lang="en-US" sz="3000">
                <a:solidFill>
                  <a:srgbClr val="000000"/>
                </a:solidFill>
              </a:rPr>
              <a:t> </a:t>
            </a:r>
            <a:r>
              <a:rPr lang="en-US" sz="3000" err="1">
                <a:solidFill>
                  <a:srgbClr val="000000"/>
                </a:solidFill>
              </a:rPr>
              <a:t>elkaar</a:t>
            </a:r>
            <a:r>
              <a:rPr lang="en-US" sz="3000">
                <a:solidFill>
                  <a:srgbClr val="000000"/>
                </a:solidFill>
              </a:rPr>
              <a:t> (</a:t>
            </a:r>
            <a:r>
              <a:rPr lang="en-US" sz="3000" err="1">
                <a:solidFill>
                  <a:srgbClr val="000000"/>
                </a:solidFill>
              </a:rPr>
              <a:t>en</a:t>
            </a:r>
            <a:r>
              <a:rPr lang="en-US" sz="3000">
                <a:solidFill>
                  <a:srgbClr val="000000"/>
                </a:solidFill>
              </a:rPr>
              <a:t> de docent) </a:t>
            </a:r>
            <a:r>
              <a:rPr lang="en-US" sz="3000" err="1">
                <a:solidFill>
                  <a:srgbClr val="000000"/>
                </a:solidFill>
              </a:rPr>
              <a:t>kennen</a:t>
            </a:r>
            <a:r>
              <a:rPr lang="en-US" sz="3000">
                <a:solidFill>
                  <a:srgbClr val="000000"/>
                </a:solidFill>
              </a:rPr>
              <a:t> </a:t>
            </a:r>
            <a:r>
              <a:rPr lang="en-US" sz="3000" err="1">
                <a:solidFill>
                  <a:srgbClr val="000000"/>
                </a:solidFill>
              </a:rPr>
              <a:t>adhv</a:t>
            </a:r>
            <a:r>
              <a:rPr lang="en-US" sz="3000">
                <a:solidFill>
                  <a:srgbClr val="000000"/>
                </a:solidFill>
              </a:rPr>
              <a:t> </a:t>
            </a:r>
            <a:r>
              <a:rPr lang="en-US" sz="3000" err="1">
                <a:solidFill>
                  <a:srgbClr val="000000"/>
                </a:solidFill>
              </a:rPr>
              <a:t>spellen</a:t>
            </a:r>
            <a:r>
              <a:rPr lang="en-US" sz="3000">
                <a:solidFill>
                  <a:srgbClr val="000000"/>
                </a:solidFill>
              </a:rPr>
              <a:t> </a:t>
            </a:r>
            <a:r>
              <a:rPr lang="en-US" sz="3000" err="1">
                <a:solidFill>
                  <a:srgbClr val="000000"/>
                </a:solidFill>
              </a:rPr>
              <a:t>en</a:t>
            </a:r>
            <a:r>
              <a:rPr lang="en-US" sz="3000">
                <a:solidFill>
                  <a:srgbClr val="000000"/>
                </a:solidFill>
              </a:rPr>
              <a:t> </a:t>
            </a:r>
            <a:r>
              <a:rPr lang="en-US" sz="3000" err="1">
                <a:solidFill>
                  <a:srgbClr val="000000"/>
                </a:solidFill>
              </a:rPr>
              <a:t>samen</a:t>
            </a:r>
            <a:r>
              <a:rPr lang="en-US" sz="3000">
                <a:solidFill>
                  <a:srgbClr val="000000"/>
                </a:solidFill>
              </a:rPr>
              <a:t> </a:t>
            </a:r>
            <a:r>
              <a:rPr lang="en-US" sz="3000" err="1">
                <a:solidFill>
                  <a:srgbClr val="000000"/>
                </a:solidFill>
              </a:rPr>
              <a:t>worden</a:t>
            </a:r>
            <a:r>
              <a:rPr lang="en-US" sz="3000">
                <a:solidFill>
                  <a:srgbClr val="000000"/>
                </a:solidFill>
              </a:rPr>
              <a:t> </a:t>
            </a:r>
            <a:r>
              <a:rPr lang="en-US" sz="3000" err="1">
                <a:solidFill>
                  <a:srgbClr val="000000"/>
                </a:solidFill>
              </a:rPr>
              <a:t>er</a:t>
            </a:r>
            <a:r>
              <a:rPr lang="en-US" sz="3000">
                <a:solidFill>
                  <a:srgbClr val="000000"/>
                </a:solidFill>
              </a:rPr>
              <a:t> regels </a:t>
            </a:r>
            <a:r>
              <a:rPr lang="en-US" sz="3000" err="1">
                <a:solidFill>
                  <a:srgbClr val="000000"/>
                </a:solidFill>
              </a:rPr>
              <a:t>opgesteld</a:t>
            </a:r>
            <a:endParaRPr lang="en-US" sz="3000">
              <a:solidFill>
                <a:srgbClr val="000000"/>
              </a:solidFill>
            </a:endParaRPr>
          </a:p>
          <a:p>
            <a:pPr>
              <a:lnSpc>
                <a:spcPts val="4140"/>
              </a:lnSpc>
            </a:pPr>
            <a:endParaRPr lang="en-US" sz="3000">
              <a:solidFill>
                <a:srgbClr val="000000"/>
              </a:solidFill>
            </a:endParaRPr>
          </a:p>
          <a:p>
            <a:pPr>
              <a:lnSpc>
                <a:spcPts val="4140"/>
              </a:lnSpc>
            </a:pPr>
            <a:r>
              <a:rPr lang="en-US" sz="3000" u="sng">
                <a:solidFill>
                  <a:srgbClr val="000000"/>
                </a:solidFill>
              </a:rPr>
              <a:t>Storming</a:t>
            </a:r>
            <a:r>
              <a:rPr lang="en-US" sz="3000">
                <a:solidFill>
                  <a:srgbClr val="000000"/>
                </a:solidFill>
              </a:rPr>
              <a:t>  </a:t>
            </a:r>
            <a:r>
              <a:rPr lang="en-US" sz="3000">
                <a:solidFill>
                  <a:srgbClr val="000000"/>
                </a:solidFill>
                <a:sym typeface="Wingdings" panose="05000000000000000000" pitchFamily="2" charset="2"/>
              </a:rPr>
              <a:t> </a:t>
            </a:r>
            <a:r>
              <a:rPr lang="en-US" sz="3000">
                <a:solidFill>
                  <a:srgbClr val="000000"/>
                </a:solidFill>
              </a:rPr>
              <a:t> </a:t>
            </a:r>
            <a:r>
              <a:rPr lang="en-US" sz="3000" err="1">
                <a:solidFill>
                  <a:srgbClr val="000000"/>
                </a:solidFill>
              </a:rPr>
              <a:t>conflictfase</a:t>
            </a:r>
            <a:r>
              <a:rPr lang="en-US" sz="3000">
                <a:solidFill>
                  <a:srgbClr val="000000"/>
                </a:solidFill>
              </a:rPr>
              <a:t> </a:t>
            </a:r>
            <a:r>
              <a:rPr lang="en-US" sz="3000" err="1">
                <a:solidFill>
                  <a:srgbClr val="000000"/>
                </a:solidFill>
              </a:rPr>
              <a:t>waarin</a:t>
            </a:r>
            <a:r>
              <a:rPr lang="en-US" sz="3000">
                <a:solidFill>
                  <a:srgbClr val="000000"/>
                </a:solidFill>
              </a:rPr>
              <a:t> de </a:t>
            </a:r>
            <a:r>
              <a:rPr lang="en-US" sz="3000" err="1">
                <a:solidFill>
                  <a:srgbClr val="000000"/>
                </a:solidFill>
              </a:rPr>
              <a:t>verhoudingen</a:t>
            </a:r>
            <a:r>
              <a:rPr lang="en-US" sz="3000">
                <a:solidFill>
                  <a:srgbClr val="000000"/>
                </a:solidFill>
              </a:rPr>
              <a:t> </a:t>
            </a:r>
            <a:r>
              <a:rPr lang="en-US" sz="3000" err="1">
                <a:solidFill>
                  <a:srgbClr val="000000"/>
                </a:solidFill>
              </a:rPr>
              <a:t>duidelijk</a:t>
            </a:r>
            <a:r>
              <a:rPr lang="en-US" sz="3000">
                <a:solidFill>
                  <a:srgbClr val="000000"/>
                </a:solidFill>
              </a:rPr>
              <a:t> </a:t>
            </a:r>
            <a:r>
              <a:rPr lang="en-US" sz="3000" err="1">
                <a:solidFill>
                  <a:srgbClr val="000000"/>
                </a:solidFill>
              </a:rPr>
              <a:t>worden</a:t>
            </a:r>
            <a:r>
              <a:rPr lang="en-US" sz="3000">
                <a:solidFill>
                  <a:srgbClr val="000000"/>
                </a:solidFill>
              </a:rPr>
              <a:t>, </a:t>
            </a:r>
            <a:r>
              <a:rPr lang="en-US" sz="3000" err="1">
                <a:solidFill>
                  <a:srgbClr val="000000"/>
                </a:solidFill>
              </a:rPr>
              <a:t>kan</a:t>
            </a:r>
            <a:r>
              <a:rPr lang="en-US" sz="3000">
                <a:solidFill>
                  <a:srgbClr val="000000"/>
                </a:solidFill>
              </a:rPr>
              <a:t> </a:t>
            </a:r>
            <a:r>
              <a:rPr lang="en-US" sz="3000" err="1">
                <a:solidFill>
                  <a:srgbClr val="000000"/>
                </a:solidFill>
              </a:rPr>
              <a:t>een</a:t>
            </a:r>
            <a:r>
              <a:rPr lang="en-US" sz="3000">
                <a:solidFill>
                  <a:srgbClr val="000000"/>
                </a:solidFill>
              </a:rPr>
              <a:t> </a:t>
            </a:r>
            <a:r>
              <a:rPr lang="en-US" sz="3000" err="1">
                <a:solidFill>
                  <a:srgbClr val="000000"/>
                </a:solidFill>
              </a:rPr>
              <a:t>onveilige</a:t>
            </a:r>
            <a:r>
              <a:rPr lang="en-US" sz="3000">
                <a:solidFill>
                  <a:srgbClr val="000000"/>
                </a:solidFill>
              </a:rPr>
              <a:t> </a:t>
            </a:r>
            <a:r>
              <a:rPr lang="en-US" sz="3000" err="1">
                <a:solidFill>
                  <a:srgbClr val="000000"/>
                </a:solidFill>
              </a:rPr>
              <a:t>sfeer</a:t>
            </a:r>
            <a:r>
              <a:rPr lang="en-US" sz="3000">
                <a:solidFill>
                  <a:srgbClr val="000000"/>
                </a:solidFill>
              </a:rPr>
              <a:t> </a:t>
            </a:r>
            <a:r>
              <a:rPr lang="en-US" sz="3000" err="1">
                <a:solidFill>
                  <a:srgbClr val="000000"/>
                </a:solidFill>
              </a:rPr>
              <a:t>veroorzaken</a:t>
            </a:r>
            <a:endParaRPr lang="en-US" sz="3000">
              <a:solidFill>
                <a:srgbClr val="000000"/>
              </a:solidFill>
            </a:endParaRPr>
          </a:p>
          <a:p>
            <a:pPr>
              <a:lnSpc>
                <a:spcPts val="4140"/>
              </a:lnSpc>
            </a:pPr>
            <a:endParaRPr lang="en-US" sz="3000">
              <a:solidFill>
                <a:srgbClr val="000000"/>
              </a:solidFill>
            </a:endParaRPr>
          </a:p>
          <a:p>
            <a:pPr>
              <a:lnSpc>
                <a:spcPts val="4140"/>
              </a:lnSpc>
            </a:pPr>
            <a:r>
              <a:rPr lang="en-US" sz="3000" u="sng">
                <a:solidFill>
                  <a:srgbClr val="000000"/>
                </a:solidFill>
              </a:rPr>
              <a:t>Norming</a:t>
            </a:r>
            <a:r>
              <a:rPr lang="en-US" sz="3000">
                <a:solidFill>
                  <a:srgbClr val="000000"/>
                </a:solidFill>
              </a:rPr>
              <a:t> </a:t>
            </a:r>
            <a:r>
              <a:rPr lang="en-US" sz="3000">
                <a:solidFill>
                  <a:srgbClr val="000000"/>
                </a:solidFill>
                <a:sym typeface="Wingdings" panose="05000000000000000000" pitchFamily="2" charset="2"/>
              </a:rPr>
              <a:t> </a:t>
            </a:r>
            <a:r>
              <a:rPr lang="en-US" sz="3000">
                <a:solidFill>
                  <a:srgbClr val="000000"/>
                </a:solidFill>
              </a:rPr>
              <a:t> </a:t>
            </a:r>
            <a:r>
              <a:rPr lang="en-US" sz="3000" err="1">
                <a:solidFill>
                  <a:srgbClr val="000000"/>
                </a:solidFill>
              </a:rPr>
              <a:t>verhoudingen</a:t>
            </a:r>
            <a:r>
              <a:rPr lang="en-US" sz="3000">
                <a:solidFill>
                  <a:srgbClr val="000000"/>
                </a:solidFill>
              </a:rPr>
              <a:t> </a:t>
            </a:r>
            <a:r>
              <a:rPr lang="en-US" sz="3000" err="1">
                <a:solidFill>
                  <a:srgbClr val="000000"/>
                </a:solidFill>
              </a:rPr>
              <a:t>zijn</a:t>
            </a:r>
            <a:r>
              <a:rPr lang="en-US" sz="3000">
                <a:solidFill>
                  <a:srgbClr val="000000"/>
                </a:solidFill>
              </a:rPr>
              <a:t> </a:t>
            </a:r>
            <a:r>
              <a:rPr lang="en-US" sz="3000" err="1">
                <a:solidFill>
                  <a:srgbClr val="000000"/>
                </a:solidFill>
              </a:rPr>
              <a:t>duidelijk</a:t>
            </a:r>
            <a:r>
              <a:rPr lang="en-US" sz="3000">
                <a:solidFill>
                  <a:srgbClr val="000000"/>
                </a:solidFill>
              </a:rPr>
              <a:t> </a:t>
            </a:r>
            <a:r>
              <a:rPr lang="en-US" sz="3000" err="1">
                <a:solidFill>
                  <a:srgbClr val="000000"/>
                </a:solidFill>
              </a:rPr>
              <a:t>en</a:t>
            </a:r>
            <a:r>
              <a:rPr lang="en-US" sz="3000">
                <a:solidFill>
                  <a:srgbClr val="000000"/>
                </a:solidFill>
              </a:rPr>
              <a:t> docent </a:t>
            </a:r>
            <a:r>
              <a:rPr lang="en-US" sz="3000" err="1">
                <a:solidFill>
                  <a:srgbClr val="000000"/>
                </a:solidFill>
              </a:rPr>
              <a:t>geeft</a:t>
            </a:r>
            <a:r>
              <a:rPr lang="en-US" sz="3000">
                <a:solidFill>
                  <a:srgbClr val="000000"/>
                </a:solidFill>
              </a:rPr>
              <a:t> het </a:t>
            </a:r>
            <a:r>
              <a:rPr lang="en-US" sz="3000" err="1">
                <a:solidFill>
                  <a:srgbClr val="000000"/>
                </a:solidFill>
              </a:rPr>
              <a:t>goede</a:t>
            </a:r>
            <a:r>
              <a:rPr lang="en-US" sz="3000">
                <a:solidFill>
                  <a:srgbClr val="000000"/>
                </a:solidFill>
              </a:rPr>
              <a:t> </a:t>
            </a:r>
            <a:r>
              <a:rPr lang="en-US" sz="3000" err="1">
                <a:solidFill>
                  <a:srgbClr val="000000"/>
                </a:solidFill>
              </a:rPr>
              <a:t>voorbeeld</a:t>
            </a:r>
            <a:r>
              <a:rPr lang="en-US" sz="3000">
                <a:solidFill>
                  <a:srgbClr val="000000"/>
                </a:solidFill>
              </a:rPr>
              <a:t> door </a:t>
            </a:r>
            <a:r>
              <a:rPr lang="en-US" sz="3000" err="1">
                <a:solidFill>
                  <a:srgbClr val="000000"/>
                </a:solidFill>
              </a:rPr>
              <a:t>leerlingen</a:t>
            </a:r>
            <a:r>
              <a:rPr lang="en-US" sz="3000">
                <a:solidFill>
                  <a:srgbClr val="000000"/>
                </a:solidFill>
              </a:rPr>
              <a:t>/</a:t>
            </a:r>
            <a:r>
              <a:rPr lang="en-US" sz="3000" err="1">
                <a:solidFill>
                  <a:srgbClr val="000000"/>
                </a:solidFill>
              </a:rPr>
              <a:t>studenten</a:t>
            </a:r>
            <a:r>
              <a:rPr lang="en-US" sz="3000">
                <a:solidFill>
                  <a:srgbClr val="000000"/>
                </a:solidFill>
              </a:rPr>
              <a:t> </a:t>
            </a:r>
            <a:r>
              <a:rPr lang="en-US" sz="3000" err="1">
                <a:solidFill>
                  <a:srgbClr val="000000"/>
                </a:solidFill>
              </a:rPr>
              <a:t>aan</a:t>
            </a:r>
            <a:r>
              <a:rPr lang="en-US" sz="3000">
                <a:solidFill>
                  <a:srgbClr val="000000"/>
                </a:solidFill>
              </a:rPr>
              <a:t> </a:t>
            </a:r>
            <a:r>
              <a:rPr lang="en-US" sz="3000" err="1">
                <a:solidFill>
                  <a:srgbClr val="000000"/>
                </a:solidFill>
              </a:rPr>
              <a:t>te</a:t>
            </a:r>
            <a:r>
              <a:rPr lang="en-US" sz="3000">
                <a:solidFill>
                  <a:srgbClr val="000000"/>
                </a:solidFill>
              </a:rPr>
              <a:t> </a:t>
            </a:r>
            <a:r>
              <a:rPr lang="en-US" sz="3000" err="1">
                <a:solidFill>
                  <a:srgbClr val="000000"/>
                </a:solidFill>
              </a:rPr>
              <a:t>spreken</a:t>
            </a:r>
            <a:r>
              <a:rPr lang="en-US" sz="3000">
                <a:solidFill>
                  <a:srgbClr val="000000"/>
                </a:solidFill>
              </a:rPr>
              <a:t> op </a:t>
            </a:r>
            <a:r>
              <a:rPr lang="en-US" sz="3000" err="1">
                <a:solidFill>
                  <a:srgbClr val="000000"/>
                </a:solidFill>
              </a:rPr>
              <a:t>gedrag</a:t>
            </a:r>
            <a:endParaRPr lang="en-US" sz="3000">
              <a:solidFill>
                <a:srgbClr val="000000"/>
              </a:solidFill>
            </a:endParaRPr>
          </a:p>
          <a:p>
            <a:pPr>
              <a:lnSpc>
                <a:spcPts val="4140"/>
              </a:lnSpc>
            </a:pPr>
            <a:endParaRPr lang="en-US" sz="3000">
              <a:solidFill>
                <a:srgbClr val="000000"/>
              </a:solidFill>
            </a:endParaRPr>
          </a:p>
          <a:p>
            <a:pPr>
              <a:lnSpc>
                <a:spcPts val="4140"/>
              </a:lnSpc>
            </a:pPr>
            <a:r>
              <a:rPr lang="en-US" sz="3000" u="sng">
                <a:solidFill>
                  <a:srgbClr val="000000"/>
                </a:solidFill>
              </a:rPr>
              <a:t>Performing</a:t>
            </a:r>
            <a:r>
              <a:rPr lang="en-US" sz="3000">
                <a:solidFill>
                  <a:srgbClr val="000000"/>
                </a:solidFill>
              </a:rPr>
              <a:t> </a:t>
            </a:r>
            <a:r>
              <a:rPr lang="en-US" sz="3000">
                <a:solidFill>
                  <a:srgbClr val="000000"/>
                </a:solidFill>
                <a:sym typeface="Wingdings" panose="05000000000000000000" pitchFamily="2" charset="2"/>
              </a:rPr>
              <a:t></a:t>
            </a:r>
            <a:r>
              <a:rPr lang="en-US" sz="3000">
                <a:solidFill>
                  <a:srgbClr val="000000"/>
                </a:solidFill>
              </a:rPr>
              <a:t> de </a:t>
            </a:r>
            <a:r>
              <a:rPr lang="en-US" sz="3000" err="1">
                <a:solidFill>
                  <a:srgbClr val="000000"/>
                </a:solidFill>
              </a:rPr>
              <a:t>klas</a:t>
            </a:r>
            <a:r>
              <a:rPr lang="en-US" sz="3000">
                <a:solidFill>
                  <a:srgbClr val="000000"/>
                </a:solidFill>
              </a:rPr>
              <a:t> </a:t>
            </a:r>
            <a:r>
              <a:rPr lang="en-US" sz="3000" err="1">
                <a:solidFill>
                  <a:srgbClr val="000000"/>
                </a:solidFill>
              </a:rPr>
              <a:t>vormt</a:t>
            </a:r>
            <a:r>
              <a:rPr lang="en-US" sz="3000">
                <a:solidFill>
                  <a:srgbClr val="000000"/>
                </a:solidFill>
              </a:rPr>
              <a:t> </a:t>
            </a:r>
            <a:r>
              <a:rPr lang="en-US" sz="3000" err="1">
                <a:solidFill>
                  <a:srgbClr val="000000"/>
                </a:solidFill>
              </a:rPr>
              <a:t>een</a:t>
            </a:r>
            <a:r>
              <a:rPr lang="en-US" sz="3000">
                <a:solidFill>
                  <a:srgbClr val="000000"/>
                </a:solidFill>
              </a:rPr>
              <a:t> </a:t>
            </a:r>
            <a:r>
              <a:rPr lang="en-US" sz="3000" err="1">
                <a:solidFill>
                  <a:srgbClr val="000000"/>
                </a:solidFill>
              </a:rPr>
              <a:t>eenheid</a:t>
            </a:r>
            <a:r>
              <a:rPr lang="en-US" sz="3000">
                <a:solidFill>
                  <a:srgbClr val="000000"/>
                </a:solidFill>
              </a:rPr>
              <a:t> </a:t>
            </a:r>
            <a:r>
              <a:rPr lang="en-US" sz="3000" err="1">
                <a:solidFill>
                  <a:srgbClr val="000000"/>
                </a:solidFill>
              </a:rPr>
              <a:t>en</a:t>
            </a:r>
            <a:r>
              <a:rPr lang="en-US" sz="3000">
                <a:solidFill>
                  <a:srgbClr val="000000"/>
                </a:solidFill>
              </a:rPr>
              <a:t> </a:t>
            </a:r>
            <a:r>
              <a:rPr lang="en-US" sz="3000" err="1">
                <a:solidFill>
                  <a:srgbClr val="000000"/>
                </a:solidFill>
              </a:rPr>
              <a:t>er</a:t>
            </a:r>
            <a:r>
              <a:rPr lang="en-US" sz="3000">
                <a:solidFill>
                  <a:srgbClr val="000000"/>
                </a:solidFill>
              </a:rPr>
              <a:t> </a:t>
            </a:r>
            <a:r>
              <a:rPr lang="en-US" sz="3000" err="1">
                <a:solidFill>
                  <a:srgbClr val="000000"/>
                </a:solidFill>
              </a:rPr>
              <a:t>heerst</a:t>
            </a:r>
            <a:r>
              <a:rPr lang="en-US" sz="3000">
                <a:solidFill>
                  <a:srgbClr val="000000"/>
                </a:solidFill>
              </a:rPr>
              <a:t> rust</a:t>
            </a:r>
          </a:p>
          <a:p>
            <a:pPr>
              <a:lnSpc>
                <a:spcPts val="4416"/>
              </a:lnSpc>
            </a:pPr>
            <a:endParaRPr lang="en-US" sz="3000" spc="294">
              <a:solidFill>
                <a:srgbClr val="000000"/>
              </a:solidFill>
              <a:latin typeface="Open Sans 1"/>
            </a:endParaRPr>
          </a:p>
        </p:txBody>
      </p:sp>
      <p:sp>
        <p:nvSpPr>
          <p:cNvPr id="10" name="TextBox 10"/>
          <p:cNvSpPr txBox="1"/>
          <p:nvPr/>
        </p:nvSpPr>
        <p:spPr>
          <a:xfrm>
            <a:off x="1009804" y="9078811"/>
            <a:ext cx="17466658" cy="495300"/>
          </a:xfrm>
          <a:prstGeom prst="rect">
            <a:avLst/>
          </a:prstGeom>
        </p:spPr>
        <p:txBody>
          <a:bodyPr lIns="0" tIns="0" rIns="0" bIns="0" rtlCol="0" anchor="t">
            <a:spAutoFit/>
          </a:bodyPr>
          <a:lstStyle/>
          <a:p>
            <a:pPr>
              <a:lnSpc>
                <a:spcPts val="3900"/>
              </a:lnSpc>
              <a:spcBef>
                <a:spcPct val="0"/>
              </a:spcBef>
            </a:pPr>
            <a:r>
              <a:rPr lang="en-US" sz="3000" err="1">
                <a:solidFill>
                  <a:srgbClr val="000000"/>
                </a:solidFill>
              </a:rPr>
              <a:t>Bespreek</a:t>
            </a:r>
            <a:r>
              <a:rPr lang="en-US" sz="3000">
                <a:solidFill>
                  <a:srgbClr val="000000"/>
                </a:solidFill>
              </a:rPr>
              <a:t> </a:t>
            </a:r>
            <a:r>
              <a:rPr lang="en-US" sz="3000" err="1">
                <a:solidFill>
                  <a:srgbClr val="000000"/>
                </a:solidFill>
              </a:rPr>
              <a:t>kort</a:t>
            </a:r>
            <a:r>
              <a:rPr lang="en-US" sz="3000">
                <a:solidFill>
                  <a:srgbClr val="000000"/>
                </a:solidFill>
              </a:rPr>
              <a:t> in </a:t>
            </a:r>
            <a:r>
              <a:rPr lang="en-US" sz="3000" err="1">
                <a:solidFill>
                  <a:srgbClr val="000000"/>
                </a:solidFill>
              </a:rPr>
              <a:t>tweetallen</a:t>
            </a:r>
            <a:r>
              <a:rPr lang="en-US" sz="3000">
                <a:solidFill>
                  <a:srgbClr val="000000"/>
                </a:solidFill>
              </a:rPr>
              <a:t> in </a:t>
            </a:r>
            <a:r>
              <a:rPr lang="en-US" sz="3000" err="1">
                <a:solidFill>
                  <a:srgbClr val="000000"/>
                </a:solidFill>
              </a:rPr>
              <a:t>welke</a:t>
            </a:r>
            <a:r>
              <a:rPr lang="en-US" sz="3000">
                <a:solidFill>
                  <a:srgbClr val="000000"/>
                </a:solidFill>
              </a:rPr>
              <a:t> </a:t>
            </a:r>
            <a:r>
              <a:rPr lang="en-US" sz="3000" err="1">
                <a:solidFill>
                  <a:srgbClr val="000000"/>
                </a:solidFill>
              </a:rPr>
              <a:t>fase</a:t>
            </a:r>
            <a:r>
              <a:rPr lang="en-US" sz="3000">
                <a:solidFill>
                  <a:srgbClr val="000000"/>
                </a:solidFill>
              </a:rPr>
              <a:t> </a:t>
            </a:r>
            <a:r>
              <a:rPr lang="en-US" sz="3000" err="1">
                <a:solidFill>
                  <a:srgbClr val="000000"/>
                </a:solidFill>
              </a:rPr>
              <a:t>jouw</a:t>
            </a:r>
            <a:r>
              <a:rPr lang="en-US" sz="3000">
                <a:solidFill>
                  <a:srgbClr val="000000"/>
                </a:solidFill>
              </a:rPr>
              <a:t> </a:t>
            </a:r>
            <a:r>
              <a:rPr lang="en-US" sz="3000" err="1">
                <a:solidFill>
                  <a:srgbClr val="000000"/>
                </a:solidFill>
              </a:rPr>
              <a:t>groep</a:t>
            </a:r>
            <a:r>
              <a:rPr lang="en-US" sz="3000">
                <a:solidFill>
                  <a:srgbClr val="000000"/>
                </a:solidFill>
              </a:rPr>
              <a:t> </a:t>
            </a:r>
            <a:r>
              <a:rPr lang="en-US" sz="3000" err="1">
                <a:solidFill>
                  <a:srgbClr val="000000"/>
                </a:solidFill>
              </a:rPr>
              <a:t>zich</a:t>
            </a:r>
            <a:r>
              <a:rPr lang="en-US" sz="3000">
                <a:solidFill>
                  <a:srgbClr val="000000"/>
                </a:solidFill>
              </a:rPr>
              <a:t> nu </a:t>
            </a:r>
            <a:r>
              <a:rPr lang="en-US" sz="3000" err="1">
                <a:solidFill>
                  <a:srgbClr val="000000"/>
                </a:solidFill>
              </a:rPr>
              <a:t>bevindt</a:t>
            </a:r>
            <a:r>
              <a:rPr lang="en-US" sz="3000">
                <a:solidFill>
                  <a:srgbClr val="000000"/>
                </a:solidFill>
              </a:rPr>
              <a:t> </a:t>
            </a:r>
            <a:r>
              <a:rPr lang="en-US" sz="3000" err="1">
                <a:solidFill>
                  <a:srgbClr val="000000"/>
                </a:solidFill>
              </a:rPr>
              <a:t>en</a:t>
            </a:r>
            <a:r>
              <a:rPr lang="en-US" sz="3000">
                <a:solidFill>
                  <a:srgbClr val="000000"/>
                </a:solidFill>
              </a:rPr>
              <a:t> hoe je </a:t>
            </a:r>
            <a:r>
              <a:rPr lang="en-US" sz="3000" err="1">
                <a:solidFill>
                  <a:srgbClr val="000000"/>
                </a:solidFill>
              </a:rPr>
              <a:t>dit</a:t>
            </a:r>
            <a:r>
              <a:rPr lang="en-US" sz="3000">
                <a:solidFill>
                  <a:srgbClr val="000000"/>
                </a:solidFill>
              </a:rPr>
              <a:t> </a:t>
            </a:r>
            <a:r>
              <a:rPr lang="en-US" sz="3000" err="1">
                <a:solidFill>
                  <a:srgbClr val="000000"/>
                </a:solidFill>
              </a:rPr>
              <a:t>merkt</a:t>
            </a:r>
            <a:r>
              <a:rPr lang="en-US" sz="3000">
                <a:solidFill>
                  <a:srgbClr val="000000"/>
                </a:solidFill>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4"/>
            <a:stretch>
              <a:fillRect t="-38888" b="-38888"/>
            </a:stretch>
          </a:blipFill>
        </p:spPr>
        <p:txBody>
          <a:bodyPr/>
          <a:lstStyle/>
          <a:p>
            <a:endParaRPr lang="nl-NL"/>
          </a:p>
        </p:txBody>
      </p:sp>
      <p:grpSp>
        <p:nvGrpSpPr>
          <p:cNvPr id="3" name="Group 3"/>
          <p:cNvGrpSpPr/>
          <p:nvPr/>
        </p:nvGrpSpPr>
        <p:grpSpPr>
          <a:xfrm>
            <a:off x="-1905000" y="1008167"/>
            <a:ext cx="14051092" cy="1468333"/>
            <a:chOff x="0" y="0"/>
            <a:chExt cx="1560186" cy="218865"/>
          </a:xfrm>
        </p:grpSpPr>
        <p:sp>
          <p:nvSpPr>
            <p:cNvPr id="4" name="Freeform 4"/>
            <p:cNvSpPr/>
            <p:nvPr/>
          </p:nvSpPr>
          <p:spPr>
            <a:xfrm>
              <a:off x="0" y="0"/>
              <a:ext cx="1560186" cy="218865"/>
            </a:xfrm>
            <a:custGeom>
              <a:avLst/>
              <a:gdLst/>
              <a:ahLst/>
              <a:cxnLst/>
              <a:rect l="l" t="t" r="r" b="b"/>
              <a:pathLst>
                <a:path w="1560186" h="218865">
                  <a:moveTo>
                    <a:pt x="1356986" y="0"/>
                  </a:moveTo>
                  <a:lnTo>
                    <a:pt x="0" y="0"/>
                  </a:lnTo>
                  <a:lnTo>
                    <a:pt x="203200" y="218865"/>
                  </a:lnTo>
                  <a:lnTo>
                    <a:pt x="1560186" y="218865"/>
                  </a:lnTo>
                  <a:lnTo>
                    <a:pt x="1356986"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5" name="TextBox 5"/>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rot="2925483">
            <a:off x="5978889" y="4633519"/>
            <a:ext cx="15026802" cy="1591351"/>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5"/>
            <a:stretch>
              <a:fillRect t="-86495"/>
            </a:stretch>
          </a:blipFill>
        </p:spPr>
        <p:txBody>
          <a:bodyPr/>
          <a:lstStyle/>
          <a:p>
            <a:endParaRPr lang="nl-NL"/>
          </a:p>
        </p:txBody>
      </p:sp>
      <p:sp>
        <p:nvSpPr>
          <p:cNvPr id="10" name="TextBox 10"/>
          <p:cNvSpPr txBox="1"/>
          <p:nvPr/>
        </p:nvSpPr>
        <p:spPr>
          <a:xfrm>
            <a:off x="404789" y="1215598"/>
            <a:ext cx="14812257" cy="841897"/>
          </a:xfrm>
          <a:prstGeom prst="rect">
            <a:avLst/>
          </a:prstGeom>
        </p:spPr>
        <p:txBody>
          <a:bodyPr lIns="0" tIns="0" rIns="0" bIns="0" rtlCol="0" anchor="t">
            <a:spAutoFit/>
          </a:bodyPr>
          <a:lstStyle/>
          <a:p>
            <a:pPr>
              <a:lnSpc>
                <a:spcPts val="6900"/>
              </a:lnSpc>
              <a:spcBef>
                <a:spcPct val="0"/>
              </a:spcBef>
            </a:pPr>
            <a:r>
              <a:rPr lang="en-US" sz="5000" spc="40">
                <a:solidFill>
                  <a:srgbClr val="FFFFFF"/>
                </a:solidFill>
                <a:latin typeface="Archivo Black"/>
              </a:rPr>
              <a:t>CAR-MODEL</a:t>
            </a:r>
          </a:p>
        </p:txBody>
      </p:sp>
      <p:pic>
        <p:nvPicPr>
          <p:cNvPr id="11" name="Onlinemedia 10" title="OSR- Transferdag 2 - CAR model">
            <a:hlinkClick r:id="" action="ppaction://media"/>
            <a:extLst>
              <a:ext uri="{FF2B5EF4-FFF2-40B4-BE49-F238E27FC236}">
                <a16:creationId xmlns:a16="http://schemas.microsoft.com/office/drawing/2014/main" id="{17D217C0-0E9E-41AE-B3BD-A380B7885587}"/>
              </a:ext>
            </a:extLst>
          </p:cNvPr>
          <p:cNvPicPr>
            <a:picLocks noRot="1" noChangeAspect="1"/>
          </p:cNvPicPr>
          <p:nvPr>
            <a:videoFile r:link="rId1"/>
          </p:nvPr>
        </p:nvPicPr>
        <p:blipFill>
          <a:blip r:embed="rId6"/>
          <a:stretch>
            <a:fillRect/>
          </a:stretch>
        </p:blipFill>
        <p:spPr>
          <a:xfrm>
            <a:off x="7065190" y="3484667"/>
            <a:ext cx="10751523" cy="6057299"/>
          </a:xfrm>
          <a:prstGeom prst="rect">
            <a:avLst/>
          </a:prstGeom>
        </p:spPr>
      </p:pic>
      <p:sp>
        <p:nvSpPr>
          <p:cNvPr id="12" name="Tekstvak 11">
            <a:extLst>
              <a:ext uri="{FF2B5EF4-FFF2-40B4-BE49-F238E27FC236}">
                <a16:creationId xmlns:a16="http://schemas.microsoft.com/office/drawing/2014/main" id="{CC9CB56F-0DDF-4EE1-A419-4649BD2E70C7}"/>
              </a:ext>
            </a:extLst>
          </p:cNvPr>
          <p:cNvSpPr txBox="1"/>
          <p:nvPr/>
        </p:nvSpPr>
        <p:spPr>
          <a:xfrm>
            <a:off x="618930" y="3345005"/>
            <a:ext cx="6300788" cy="3708585"/>
          </a:xfrm>
          <a:prstGeom prst="rect">
            <a:avLst/>
          </a:prstGeom>
          <a:noFill/>
        </p:spPr>
        <p:txBody>
          <a:bodyPr wrap="square" lIns="91440" tIns="45720" rIns="91440" bIns="45720" rtlCol="0" anchor="t">
            <a:spAutoFit/>
          </a:bodyPr>
          <a:lstStyle/>
          <a:p>
            <a:r>
              <a:rPr lang="nl-NL" sz="3600" b="1"/>
              <a:t>Wat weet je al? </a:t>
            </a:r>
            <a:endParaRPr lang="nl-NL" sz="3600" b="1">
              <a:cs typeface="Calibri"/>
            </a:endParaRPr>
          </a:p>
          <a:p>
            <a:r>
              <a:rPr lang="nl-NL" sz="3600">
                <a:cs typeface="Calibri"/>
              </a:rPr>
              <a:t>Welke onderdelen van het CAR-model zet jij al in, in jouw lespraktijk? Waarom is dit belangrijk?</a:t>
            </a:r>
          </a:p>
          <a:p>
            <a:endParaRPr lang="nl-NL" sz="5400">
              <a:cs typeface="Calibri"/>
            </a:endParaRPr>
          </a:p>
        </p:txBody>
      </p:sp>
    </p:spTree>
    <p:extLst>
      <p:ext uri="{BB962C8B-B14F-4D97-AF65-F5344CB8AC3E}">
        <p14:creationId xmlns:p14="http://schemas.microsoft.com/office/powerpoint/2010/main" val="2184011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0746244-E309-4CC3-9DB1-72BF1669504D}"/>
              </a:ext>
            </a:extLst>
          </p:cNvPr>
          <p:cNvPicPr>
            <a:picLocks noChangeAspect="1"/>
          </p:cNvPicPr>
          <p:nvPr/>
        </p:nvPicPr>
        <p:blipFill>
          <a:blip r:embed="rId3"/>
          <a:stretch>
            <a:fillRect/>
          </a:stretch>
        </p:blipFill>
        <p:spPr>
          <a:xfrm>
            <a:off x="0" y="1"/>
            <a:ext cx="18288000" cy="10286999"/>
          </a:xfrm>
          <a:prstGeom prst="rect">
            <a:avLst/>
          </a:prstGeom>
        </p:spPr>
      </p:pic>
    </p:spTree>
    <p:extLst>
      <p:ext uri="{BB962C8B-B14F-4D97-AF65-F5344CB8AC3E}">
        <p14:creationId xmlns:p14="http://schemas.microsoft.com/office/powerpoint/2010/main" val="1170914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602272D-1AB3-4B57-B8A5-A7C29CBA7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596" y="4065874"/>
            <a:ext cx="3533301" cy="4079889"/>
          </a:xfrm>
          <a:prstGeom prst="rect">
            <a:avLst/>
          </a:prstGeom>
        </p:spPr>
      </p:pic>
      <p:sp>
        <p:nvSpPr>
          <p:cNvPr id="2" name="Titel 1"/>
          <p:cNvSpPr>
            <a:spLocks noGrp="1"/>
          </p:cNvSpPr>
          <p:nvPr>
            <p:ph type="title"/>
          </p:nvPr>
        </p:nvSpPr>
        <p:spPr>
          <a:xfrm>
            <a:off x="412956" y="1284803"/>
            <a:ext cx="16459200" cy="1714500"/>
          </a:xfrm>
        </p:spPr>
        <p:txBody>
          <a:bodyPr>
            <a:noAutofit/>
          </a:bodyPr>
          <a:lstStyle/>
          <a:p>
            <a:r>
              <a:rPr lang="nl-NL" sz="6000"/>
              <a:t>Waaraan herken je een docent die het gevoel van ………………….bij de deelnemers……………</a:t>
            </a:r>
            <a:br>
              <a:rPr lang="nl-NL" sz="6750"/>
            </a:br>
            <a:endParaRPr lang="nl-NL" sz="6750"/>
          </a:p>
        </p:txBody>
      </p:sp>
      <p:pic>
        <p:nvPicPr>
          <p:cNvPr id="3" name="Afbeelding 2">
            <a:extLst>
              <a:ext uri="{FF2B5EF4-FFF2-40B4-BE49-F238E27FC236}">
                <a16:creationId xmlns:a16="http://schemas.microsoft.com/office/drawing/2014/main" id="{169C5D02-5323-4A48-AB27-9F222BCB1820}"/>
              </a:ext>
            </a:extLst>
          </p:cNvPr>
          <p:cNvPicPr>
            <a:picLocks noChangeAspect="1"/>
          </p:cNvPicPr>
          <p:nvPr/>
        </p:nvPicPr>
        <p:blipFill rotWithShape="1">
          <a:blip r:embed="rId4"/>
          <a:srcRect t="342" r="9243" b="3045"/>
          <a:stretch/>
        </p:blipFill>
        <p:spPr>
          <a:xfrm>
            <a:off x="12642923" y="3844022"/>
            <a:ext cx="2916627" cy="4020699"/>
          </a:xfrm>
          <a:prstGeom prst="rect">
            <a:avLst/>
          </a:prstGeom>
        </p:spPr>
      </p:pic>
      <p:pic>
        <p:nvPicPr>
          <p:cNvPr id="6" name="Afbeelding 5">
            <a:extLst>
              <a:ext uri="{FF2B5EF4-FFF2-40B4-BE49-F238E27FC236}">
                <a16:creationId xmlns:a16="http://schemas.microsoft.com/office/drawing/2014/main" id="{25B80B8F-C3D3-41DB-BEC4-E9BD08325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241" y="3785514"/>
            <a:ext cx="4050675" cy="4001634"/>
          </a:xfrm>
          <a:prstGeom prst="rect">
            <a:avLst/>
          </a:prstGeom>
        </p:spPr>
      </p:pic>
      <p:sp>
        <p:nvSpPr>
          <p:cNvPr id="9" name="Tekstvak 8">
            <a:extLst>
              <a:ext uri="{FF2B5EF4-FFF2-40B4-BE49-F238E27FC236}">
                <a16:creationId xmlns:a16="http://schemas.microsoft.com/office/drawing/2014/main" id="{16CB5F4B-D4D8-41FC-B091-2161F22FAC4C}"/>
              </a:ext>
            </a:extLst>
          </p:cNvPr>
          <p:cNvSpPr txBox="1"/>
          <p:nvPr/>
        </p:nvSpPr>
        <p:spPr>
          <a:xfrm>
            <a:off x="1849626" y="1415847"/>
            <a:ext cx="4315200" cy="1015663"/>
          </a:xfrm>
          <a:prstGeom prst="rect">
            <a:avLst/>
          </a:prstGeom>
          <a:noFill/>
        </p:spPr>
        <p:txBody>
          <a:bodyPr wrap="square" rtlCol="0">
            <a:spAutoFit/>
          </a:bodyPr>
          <a:lstStyle/>
          <a:p>
            <a:r>
              <a:rPr lang="nl-NL" sz="6000">
                <a:solidFill>
                  <a:schemeClr val="accent3"/>
                </a:solidFill>
                <a:latin typeface="+mj-lt"/>
              </a:rPr>
              <a:t>competentie</a:t>
            </a:r>
          </a:p>
        </p:txBody>
      </p:sp>
      <p:sp>
        <p:nvSpPr>
          <p:cNvPr id="10" name="Tekstvak 9">
            <a:extLst>
              <a:ext uri="{FF2B5EF4-FFF2-40B4-BE49-F238E27FC236}">
                <a16:creationId xmlns:a16="http://schemas.microsoft.com/office/drawing/2014/main" id="{40F5E124-BAA5-46A5-9FA3-0ED9B3293E2D}"/>
              </a:ext>
            </a:extLst>
          </p:cNvPr>
          <p:cNvSpPr txBox="1"/>
          <p:nvPr/>
        </p:nvSpPr>
        <p:spPr>
          <a:xfrm>
            <a:off x="12123178" y="1415847"/>
            <a:ext cx="3315230" cy="1015663"/>
          </a:xfrm>
          <a:prstGeom prst="rect">
            <a:avLst/>
          </a:prstGeom>
          <a:noFill/>
        </p:spPr>
        <p:txBody>
          <a:bodyPr wrap="square" rtlCol="0">
            <a:spAutoFit/>
          </a:bodyPr>
          <a:lstStyle/>
          <a:p>
            <a:r>
              <a:rPr lang="nl-NL" sz="6000">
                <a:solidFill>
                  <a:schemeClr val="accent3"/>
                </a:solidFill>
                <a:latin typeface="+mj-lt"/>
              </a:rPr>
              <a:t>vergroot</a:t>
            </a:r>
          </a:p>
        </p:txBody>
      </p:sp>
      <p:sp>
        <p:nvSpPr>
          <p:cNvPr id="11" name="Titel 1">
            <a:extLst>
              <a:ext uri="{FF2B5EF4-FFF2-40B4-BE49-F238E27FC236}">
                <a16:creationId xmlns:a16="http://schemas.microsoft.com/office/drawing/2014/main" id="{7B498119-45A7-4626-A0CD-9EAEA55D51AB}"/>
              </a:ext>
            </a:extLst>
          </p:cNvPr>
          <p:cNvSpPr txBox="1">
            <a:spLocks/>
          </p:cNvSpPr>
          <p:nvPr/>
        </p:nvSpPr>
        <p:spPr>
          <a:xfrm>
            <a:off x="-108408" y="1276661"/>
            <a:ext cx="16459200" cy="1714500"/>
          </a:xfrm>
          <a:prstGeom prst="rect">
            <a:avLst/>
          </a:prstGeom>
        </p:spPr>
        <p:txBody>
          <a:bodyPr vert="horz" lIns="137160" tIns="68580" rIns="137160" bIns="68580" rtlCol="0" anchor="ctr">
            <a:no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nl-NL" sz="6000"/>
              <a:t>Waaraan herken je een docent die de …………..      van de deelnemers………………?</a:t>
            </a:r>
            <a:br>
              <a:rPr lang="nl-NL" sz="6750"/>
            </a:br>
            <a:endParaRPr lang="nl-NL" sz="6750"/>
          </a:p>
        </p:txBody>
      </p:sp>
      <p:sp>
        <p:nvSpPr>
          <p:cNvPr id="13" name="Tekstvak 12">
            <a:extLst>
              <a:ext uri="{FF2B5EF4-FFF2-40B4-BE49-F238E27FC236}">
                <a16:creationId xmlns:a16="http://schemas.microsoft.com/office/drawing/2014/main" id="{B7C4C1B8-CFE4-4214-B8D5-EAFBF929AB3A}"/>
              </a:ext>
            </a:extLst>
          </p:cNvPr>
          <p:cNvSpPr txBox="1"/>
          <p:nvPr/>
        </p:nvSpPr>
        <p:spPr>
          <a:xfrm>
            <a:off x="12675966" y="572418"/>
            <a:ext cx="4660761" cy="1015663"/>
          </a:xfrm>
          <a:prstGeom prst="rect">
            <a:avLst/>
          </a:prstGeom>
          <a:noFill/>
        </p:spPr>
        <p:txBody>
          <a:bodyPr wrap="square" rtlCol="0">
            <a:spAutoFit/>
          </a:bodyPr>
          <a:lstStyle/>
          <a:p>
            <a:r>
              <a:rPr lang="nl-NL" sz="6000">
                <a:solidFill>
                  <a:schemeClr val="accent3"/>
                </a:solidFill>
              </a:rPr>
              <a:t>autonomie</a:t>
            </a:r>
          </a:p>
        </p:txBody>
      </p:sp>
      <p:sp>
        <p:nvSpPr>
          <p:cNvPr id="14" name="Tekstvak 13">
            <a:extLst>
              <a:ext uri="{FF2B5EF4-FFF2-40B4-BE49-F238E27FC236}">
                <a16:creationId xmlns:a16="http://schemas.microsoft.com/office/drawing/2014/main" id="{1D3FB7B6-4EEC-4D65-A075-87E549940495}"/>
              </a:ext>
            </a:extLst>
          </p:cNvPr>
          <p:cNvSpPr txBox="1"/>
          <p:nvPr/>
        </p:nvSpPr>
        <p:spPr>
          <a:xfrm>
            <a:off x="9337432" y="1445883"/>
            <a:ext cx="3701846" cy="1015663"/>
          </a:xfrm>
          <a:prstGeom prst="rect">
            <a:avLst/>
          </a:prstGeom>
          <a:noFill/>
        </p:spPr>
        <p:txBody>
          <a:bodyPr wrap="square" rtlCol="0">
            <a:spAutoFit/>
          </a:bodyPr>
          <a:lstStyle/>
          <a:p>
            <a:r>
              <a:rPr lang="nl-NL" sz="6000">
                <a:solidFill>
                  <a:schemeClr val="accent3"/>
                </a:solidFill>
              </a:rPr>
              <a:t>bevordert </a:t>
            </a:r>
          </a:p>
        </p:txBody>
      </p:sp>
      <p:sp>
        <p:nvSpPr>
          <p:cNvPr id="18" name="Titel 1">
            <a:extLst>
              <a:ext uri="{FF2B5EF4-FFF2-40B4-BE49-F238E27FC236}">
                <a16:creationId xmlns:a16="http://schemas.microsoft.com/office/drawing/2014/main" id="{7B60EEAB-46AA-4FC3-9066-BF218C505AF5}"/>
              </a:ext>
            </a:extLst>
          </p:cNvPr>
          <p:cNvSpPr txBox="1">
            <a:spLocks/>
          </p:cNvSpPr>
          <p:nvPr/>
        </p:nvSpPr>
        <p:spPr>
          <a:xfrm>
            <a:off x="-368475" y="763176"/>
            <a:ext cx="16459200" cy="1714500"/>
          </a:xfrm>
          <a:prstGeom prst="rect">
            <a:avLst/>
          </a:prstGeom>
        </p:spPr>
        <p:txBody>
          <a:bodyPr vert="horz" lIns="137160" tIns="68580" rIns="137160" bIns="68580" rtlCol="0" anchor="ctr">
            <a:no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nl-NL" sz="6000"/>
              <a:t>Waaraan herken je een docent die zijn/haar ………….met de deelnemers ……………..?</a:t>
            </a:r>
            <a:endParaRPr lang="nl-NL" sz="6750"/>
          </a:p>
        </p:txBody>
      </p:sp>
      <p:sp>
        <p:nvSpPr>
          <p:cNvPr id="19" name="Tekstvak 18">
            <a:extLst>
              <a:ext uri="{FF2B5EF4-FFF2-40B4-BE49-F238E27FC236}">
                <a16:creationId xmlns:a16="http://schemas.microsoft.com/office/drawing/2014/main" id="{22BE740D-8CF9-434B-BB20-5C3435E01D07}"/>
              </a:ext>
            </a:extLst>
          </p:cNvPr>
          <p:cNvSpPr txBox="1"/>
          <p:nvPr/>
        </p:nvSpPr>
        <p:spPr>
          <a:xfrm>
            <a:off x="1849626" y="1442282"/>
            <a:ext cx="2518818" cy="1015663"/>
          </a:xfrm>
          <a:prstGeom prst="rect">
            <a:avLst/>
          </a:prstGeom>
          <a:noFill/>
        </p:spPr>
        <p:txBody>
          <a:bodyPr wrap="square" rtlCol="0">
            <a:spAutoFit/>
          </a:bodyPr>
          <a:lstStyle/>
          <a:p>
            <a:r>
              <a:rPr lang="nl-NL" sz="6000">
                <a:solidFill>
                  <a:schemeClr val="accent3"/>
                </a:solidFill>
              </a:rPr>
              <a:t>relatie</a:t>
            </a:r>
          </a:p>
        </p:txBody>
      </p:sp>
      <p:sp>
        <p:nvSpPr>
          <p:cNvPr id="20" name="Tekstvak 19">
            <a:extLst>
              <a:ext uri="{FF2B5EF4-FFF2-40B4-BE49-F238E27FC236}">
                <a16:creationId xmlns:a16="http://schemas.microsoft.com/office/drawing/2014/main" id="{5B4DAC3E-0AA9-4277-AC07-D95473524F97}"/>
              </a:ext>
            </a:extLst>
          </p:cNvPr>
          <p:cNvSpPr txBox="1"/>
          <p:nvPr/>
        </p:nvSpPr>
        <p:spPr>
          <a:xfrm>
            <a:off x="10426877" y="1442282"/>
            <a:ext cx="3383054" cy="1015663"/>
          </a:xfrm>
          <a:prstGeom prst="rect">
            <a:avLst/>
          </a:prstGeom>
          <a:noFill/>
        </p:spPr>
        <p:txBody>
          <a:bodyPr wrap="square" rtlCol="0">
            <a:spAutoFit/>
          </a:bodyPr>
          <a:lstStyle/>
          <a:p>
            <a:r>
              <a:rPr lang="nl-NL" sz="6000">
                <a:solidFill>
                  <a:schemeClr val="accent3"/>
                </a:solidFill>
              </a:rPr>
              <a:t>versterkt</a:t>
            </a:r>
          </a:p>
        </p:txBody>
      </p:sp>
    </p:spTree>
    <p:extLst>
      <p:ext uri="{BB962C8B-B14F-4D97-AF65-F5344CB8AC3E}">
        <p14:creationId xmlns:p14="http://schemas.microsoft.com/office/powerpoint/2010/main" val="68116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6.25E-7 -0.00139 L 0.00104 0.14491 " pathEditMode="relative" rAng="0" ptsTypes="AA">
                                      <p:cBhvr>
                                        <p:cTn id="18" dur="2000" fill="hold"/>
                                        <p:tgtEl>
                                          <p:spTgt spid="9"/>
                                        </p:tgtEl>
                                        <p:attrNameLst>
                                          <p:attrName>ppt_x</p:attrName>
                                          <p:attrName>ppt_y</p:attrName>
                                        </p:attrNameLst>
                                      </p:cBhvr>
                                      <p:rCtr x="52" y="731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4.375E-6 -3.7037E-7 L -0.5293 0.59653 " pathEditMode="relative" rAng="0" ptsTypes="AA">
                                      <p:cBhvr>
                                        <p:cTn id="22" dur="2000" fill="hold"/>
                                        <p:tgtEl>
                                          <p:spTgt spid="10"/>
                                        </p:tgtEl>
                                        <p:attrNameLst>
                                          <p:attrName>ppt_x</p:attrName>
                                          <p:attrName>ppt_y</p:attrName>
                                        </p:attrNameLst>
                                      </p:cBhvr>
                                      <p:rCtr x="-26471" y="29815"/>
                                    </p:animMotion>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1" nodeType="clickEffect">
                                  <p:stCondLst>
                                    <p:cond delay="0"/>
                                  </p:stCondLst>
                                  <p:childTnLst>
                                    <p:animMotion origin="layout" path="M -2.91667E-6 4.07407E-6 L 0.00456 0.22963 " pathEditMode="relative" rAng="0" ptsTypes="AA">
                                      <p:cBhvr>
                                        <p:cTn id="47" dur="2000" fill="hold"/>
                                        <p:tgtEl>
                                          <p:spTgt spid="13"/>
                                        </p:tgtEl>
                                        <p:attrNameLst>
                                          <p:attrName>ppt_x</p:attrName>
                                          <p:attrName>ppt_y</p:attrName>
                                        </p:attrNameLst>
                                      </p:cBhvr>
                                      <p:rCtr x="221" y="11481"/>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0.0362 -0.04282 L 0.18529 0.61227 " pathEditMode="relative" rAng="0" ptsTypes="AA">
                                      <p:cBhvr>
                                        <p:cTn id="51" dur="2000" fill="hold"/>
                                        <p:tgtEl>
                                          <p:spTgt spid="14"/>
                                        </p:tgtEl>
                                        <p:attrNameLst>
                                          <p:attrName>ppt_x</p:attrName>
                                          <p:attrName>ppt_y</p:attrName>
                                        </p:attrNameLst>
                                      </p:cBhvr>
                                      <p:rCtr x="11068" y="32755"/>
                                    </p:animMotion>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1" nodeType="clickEffect">
                                  <p:stCondLst>
                                    <p:cond delay="0"/>
                                  </p:stCondLst>
                                  <p:childTnLst>
                                    <p:animMotion origin="layout" path="M 3.33333E-6 -1.85185E-6 L 0.28242 0.14283 " pathEditMode="relative" rAng="0" ptsTypes="AA">
                                      <p:cBhvr>
                                        <p:cTn id="76" dur="2000" fill="hold"/>
                                        <p:tgtEl>
                                          <p:spTgt spid="19"/>
                                        </p:tgtEl>
                                        <p:attrNameLst>
                                          <p:attrName>ppt_x</p:attrName>
                                          <p:attrName>ppt_y</p:attrName>
                                        </p:attrNameLst>
                                      </p:cBhvr>
                                      <p:rCtr x="14115" y="7130"/>
                                    </p:animMotion>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1" nodeType="clickEffect">
                                  <p:stCondLst>
                                    <p:cond delay="0"/>
                                  </p:stCondLst>
                                  <p:childTnLst>
                                    <p:animMotion origin="layout" path="M 0.01185 -0.0044 L -0.21354 0.59791 " pathEditMode="relative" rAng="0" ptsTypes="AA">
                                      <p:cBhvr>
                                        <p:cTn id="80" dur="2000" fill="hold"/>
                                        <p:tgtEl>
                                          <p:spTgt spid="20"/>
                                        </p:tgtEl>
                                        <p:attrNameLst>
                                          <p:attrName>ppt_x</p:attrName>
                                          <p:attrName>ppt_y</p:attrName>
                                        </p:attrNameLst>
                                      </p:cBhvr>
                                      <p:rCtr x="-11276" y="30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P spid="10" grpId="0"/>
      <p:bldP spid="10" grpId="1"/>
      <p:bldP spid="11" grpId="0"/>
      <p:bldP spid="11" grpId="1"/>
      <p:bldP spid="13" grpId="0"/>
      <p:bldP spid="13" grpId="1"/>
      <p:bldP spid="14" grpId="0"/>
      <p:bldP spid="14" grpId="1"/>
      <p:bldP spid="18" grpId="0"/>
      <p:bldP spid="19" grpId="0"/>
      <p:bldP spid="19" grpId="1"/>
      <p:bldP spid="20" grpId="0"/>
      <p:bldP spid="2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grpSp>
        <p:nvGrpSpPr>
          <p:cNvPr id="3" name="Group 3"/>
          <p:cNvGrpSpPr/>
          <p:nvPr/>
        </p:nvGrpSpPr>
        <p:grpSpPr>
          <a:xfrm>
            <a:off x="-345057" y="1055076"/>
            <a:ext cx="14051092" cy="1468333"/>
            <a:chOff x="0" y="0"/>
            <a:chExt cx="1560186" cy="218865"/>
          </a:xfrm>
        </p:grpSpPr>
        <p:sp>
          <p:nvSpPr>
            <p:cNvPr id="4" name="Freeform 4"/>
            <p:cNvSpPr/>
            <p:nvPr/>
          </p:nvSpPr>
          <p:spPr>
            <a:xfrm>
              <a:off x="0" y="0"/>
              <a:ext cx="1560186" cy="218865"/>
            </a:xfrm>
            <a:custGeom>
              <a:avLst/>
              <a:gdLst/>
              <a:ahLst/>
              <a:cxnLst/>
              <a:rect l="l" t="t" r="r" b="b"/>
              <a:pathLst>
                <a:path w="1560186" h="218865">
                  <a:moveTo>
                    <a:pt x="1356986" y="0"/>
                  </a:moveTo>
                  <a:lnTo>
                    <a:pt x="0" y="0"/>
                  </a:lnTo>
                  <a:lnTo>
                    <a:pt x="203200" y="218865"/>
                  </a:lnTo>
                  <a:lnTo>
                    <a:pt x="1560186" y="218865"/>
                  </a:lnTo>
                  <a:lnTo>
                    <a:pt x="1356986"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5" name="TextBox 5"/>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TextBox 10"/>
          <p:cNvSpPr txBox="1"/>
          <p:nvPr/>
        </p:nvSpPr>
        <p:spPr>
          <a:xfrm>
            <a:off x="1712321" y="1368092"/>
            <a:ext cx="14812257" cy="841897"/>
          </a:xfrm>
          <a:prstGeom prst="rect">
            <a:avLst/>
          </a:prstGeom>
        </p:spPr>
        <p:txBody>
          <a:bodyPr lIns="0" tIns="0" rIns="0" bIns="0" rtlCol="0" anchor="t">
            <a:spAutoFit/>
          </a:bodyPr>
          <a:lstStyle/>
          <a:p>
            <a:pPr>
              <a:lnSpc>
                <a:spcPts val="6900"/>
              </a:lnSpc>
              <a:spcBef>
                <a:spcPct val="0"/>
              </a:spcBef>
            </a:pPr>
            <a:r>
              <a:rPr lang="en-US" sz="5000" spc="40">
                <a:solidFill>
                  <a:srgbClr val="FFFFFF"/>
                </a:solidFill>
                <a:latin typeface="Archivo Black"/>
              </a:rPr>
              <a:t>Wat doe </a:t>
            </a:r>
            <a:r>
              <a:rPr lang="en-US" sz="5000" spc="40" err="1">
                <a:solidFill>
                  <a:srgbClr val="FFFFFF"/>
                </a:solidFill>
                <a:latin typeface="Archivo Black"/>
              </a:rPr>
              <a:t>ik</a:t>
            </a:r>
            <a:r>
              <a:rPr lang="en-US" sz="5000" spc="40">
                <a:solidFill>
                  <a:srgbClr val="FFFFFF"/>
                </a:solidFill>
                <a:latin typeface="Archivo Black"/>
              </a:rPr>
              <a:t> al met CAR?</a:t>
            </a:r>
            <a:endParaRPr lang="nl-NL"/>
          </a:p>
        </p:txBody>
      </p:sp>
      <p:sp>
        <p:nvSpPr>
          <p:cNvPr id="11" name="Tekstvak 10">
            <a:extLst>
              <a:ext uri="{FF2B5EF4-FFF2-40B4-BE49-F238E27FC236}">
                <a16:creationId xmlns:a16="http://schemas.microsoft.com/office/drawing/2014/main" id="{D38C940A-FDF1-6B31-F357-BAC595BF02AF}"/>
              </a:ext>
            </a:extLst>
          </p:cNvPr>
          <p:cNvSpPr txBox="1"/>
          <p:nvPr/>
        </p:nvSpPr>
        <p:spPr>
          <a:xfrm>
            <a:off x="1713604" y="3254315"/>
            <a:ext cx="15302809"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indent="-742950">
              <a:buAutoNum type="arabicPeriod"/>
            </a:pPr>
            <a:r>
              <a:rPr lang="en-US" sz="3600">
                <a:ea typeface="Open Sans"/>
                <a:cs typeface="Open Sans"/>
              </a:rPr>
              <a:t>Lees de hand-out door </a:t>
            </a:r>
            <a:r>
              <a:rPr lang="en-US" sz="3600" err="1">
                <a:ea typeface="Open Sans"/>
                <a:cs typeface="Open Sans"/>
              </a:rPr>
              <a:t>en</a:t>
            </a:r>
            <a:r>
              <a:rPr lang="en-US" sz="3600">
                <a:ea typeface="Open Sans"/>
                <a:cs typeface="Open Sans"/>
              </a:rPr>
              <a:t> </a:t>
            </a:r>
            <a:r>
              <a:rPr lang="en-US" sz="3600" err="1">
                <a:ea typeface="Open Sans"/>
                <a:cs typeface="Open Sans"/>
              </a:rPr>
              <a:t>vink</a:t>
            </a:r>
            <a:r>
              <a:rPr lang="en-US" sz="3600">
                <a:ea typeface="Open Sans"/>
                <a:cs typeface="Open Sans"/>
              </a:rPr>
              <a:t> </a:t>
            </a:r>
            <a:r>
              <a:rPr lang="en-US" sz="3600" err="1">
                <a:ea typeface="Open Sans"/>
                <a:cs typeface="Open Sans"/>
              </a:rPr>
              <a:t>elke</a:t>
            </a:r>
            <a:r>
              <a:rPr lang="en-US" sz="3600">
                <a:ea typeface="Open Sans"/>
                <a:cs typeface="Open Sans"/>
              </a:rPr>
              <a:t> </a:t>
            </a:r>
            <a:r>
              <a:rPr lang="en-US" sz="3600" err="1">
                <a:ea typeface="Open Sans"/>
                <a:cs typeface="Open Sans"/>
              </a:rPr>
              <a:t>actie</a:t>
            </a:r>
            <a:r>
              <a:rPr lang="en-US" sz="3600">
                <a:ea typeface="Open Sans"/>
                <a:cs typeface="Open Sans"/>
              </a:rPr>
              <a:t> </a:t>
            </a:r>
            <a:r>
              <a:rPr lang="en-US" sz="3600" err="1">
                <a:ea typeface="Open Sans"/>
                <a:cs typeface="Open Sans"/>
              </a:rPr>
              <a:t>binnen</a:t>
            </a:r>
            <a:r>
              <a:rPr lang="en-US" sz="3600">
                <a:ea typeface="Open Sans"/>
                <a:cs typeface="Open Sans"/>
              </a:rPr>
              <a:t> het CAR-model </a:t>
            </a:r>
            <a:r>
              <a:rPr lang="en-US" sz="3600" err="1">
                <a:ea typeface="Open Sans"/>
                <a:cs typeface="Open Sans"/>
              </a:rPr>
              <a:t>af</a:t>
            </a:r>
            <a:r>
              <a:rPr lang="en-US" sz="3600">
                <a:ea typeface="Open Sans"/>
                <a:cs typeface="Open Sans"/>
              </a:rPr>
              <a:t> die je al </a:t>
            </a:r>
            <a:r>
              <a:rPr lang="en-US" sz="3600" err="1">
                <a:ea typeface="Open Sans"/>
                <a:cs typeface="Open Sans"/>
              </a:rPr>
              <a:t>toepast</a:t>
            </a:r>
            <a:r>
              <a:rPr lang="en-US" sz="3600">
                <a:ea typeface="Open Sans"/>
                <a:cs typeface="Open Sans"/>
              </a:rPr>
              <a:t> in </a:t>
            </a:r>
            <a:r>
              <a:rPr lang="en-US" sz="3600" err="1">
                <a:ea typeface="Open Sans"/>
                <a:cs typeface="Open Sans"/>
              </a:rPr>
              <a:t>jouw</a:t>
            </a:r>
            <a:r>
              <a:rPr lang="en-US" sz="3600">
                <a:ea typeface="Open Sans"/>
                <a:cs typeface="Open Sans"/>
              </a:rPr>
              <a:t> lessen.</a:t>
            </a:r>
            <a:endParaRPr lang="nl-NL" sz="3600">
              <a:ea typeface="Calibri"/>
              <a:cs typeface="Calibri"/>
            </a:endParaRPr>
          </a:p>
          <a:p>
            <a:pPr marL="742950" indent="-742950">
              <a:buAutoNum type="arabicPeriod"/>
            </a:pPr>
            <a:r>
              <a:rPr lang="en-US" sz="3600" err="1">
                <a:ea typeface="Open Sans"/>
                <a:cs typeface="Open Sans"/>
              </a:rPr>
              <a:t>Bedenk</a:t>
            </a:r>
            <a:r>
              <a:rPr lang="en-US" sz="3600">
                <a:ea typeface="Open Sans"/>
                <a:cs typeface="Open Sans"/>
              </a:rPr>
              <a:t> </a:t>
            </a:r>
            <a:r>
              <a:rPr lang="en-US" sz="3600" err="1">
                <a:ea typeface="Open Sans"/>
                <a:cs typeface="Open Sans"/>
              </a:rPr>
              <a:t>voor</a:t>
            </a:r>
            <a:r>
              <a:rPr lang="en-US" sz="3600">
                <a:ea typeface="Open Sans"/>
                <a:cs typeface="Open Sans"/>
              </a:rPr>
              <a:t> de </a:t>
            </a:r>
            <a:r>
              <a:rPr lang="en-US" sz="3600" err="1">
                <a:ea typeface="Open Sans"/>
                <a:cs typeface="Open Sans"/>
              </a:rPr>
              <a:t>acties</a:t>
            </a:r>
            <a:r>
              <a:rPr lang="en-US" sz="3600">
                <a:ea typeface="Open Sans"/>
                <a:cs typeface="Open Sans"/>
              </a:rPr>
              <a:t> die </a:t>
            </a:r>
            <a:r>
              <a:rPr lang="en-US" sz="3600" err="1">
                <a:ea typeface="Open Sans"/>
                <a:cs typeface="Open Sans"/>
              </a:rPr>
              <a:t>weinig</a:t>
            </a:r>
            <a:r>
              <a:rPr lang="en-US" sz="3600">
                <a:ea typeface="Open Sans"/>
                <a:cs typeface="Open Sans"/>
              </a:rPr>
              <a:t>/ </a:t>
            </a:r>
            <a:r>
              <a:rPr lang="en-US" sz="3600" err="1">
                <a:ea typeface="Open Sans"/>
                <a:cs typeface="Open Sans"/>
              </a:rPr>
              <a:t>geen</a:t>
            </a:r>
            <a:r>
              <a:rPr lang="en-US" sz="3600">
                <a:ea typeface="Open Sans"/>
                <a:cs typeface="Open Sans"/>
              </a:rPr>
              <a:t> </a:t>
            </a:r>
            <a:r>
              <a:rPr lang="en-US" sz="3600" err="1">
                <a:ea typeface="Open Sans"/>
                <a:cs typeface="Open Sans"/>
              </a:rPr>
              <a:t>vinkje</a:t>
            </a:r>
            <a:r>
              <a:rPr lang="en-US" sz="3600">
                <a:ea typeface="Open Sans"/>
                <a:cs typeface="Open Sans"/>
              </a:rPr>
              <a:t> </a:t>
            </a:r>
            <a:r>
              <a:rPr lang="en-US" sz="3600" err="1">
                <a:ea typeface="Open Sans"/>
                <a:cs typeface="Open Sans"/>
              </a:rPr>
              <a:t>hebben</a:t>
            </a:r>
            <a:r>
              <a:rPr lang="en-US" sz="3600">
                <a:ea typeface="Open Sans"/>
                <a:cs typeface="Open Sans"/>
              </a:rPr>
              <a:t>, hoe je </a:t>
            </a:r>
            <a:r>
              <a:rPr lang="en-US" sz="3600" err="1">
                <a:ea typeface="Open Sans"/>
                <a:cs typeface="Open Sans"/>
              </a:rPr>
              <a:t>deze</a:t>
            </a:r>
            <a:r>
              <a:rPr lang="en-US" sz="3600">
                <a:ea typeface="Open Sans"/>
                <a:cs typeface="Open Sans"/>
              </a:rPr>
              <a:t> </a:t>
            </a:r>
            <a:r>
              <a:rPr lang="en-US" sz="3600" err="1">
                <a:ea typeface="Open Sans"/>
                <a:cs typeface="Open Sans"/>
              </a:rPr>
              <a:t>concreet</a:t>
            </a:r>
            <a:r>
              <a:rPr lang="en-US" sz="3600">
                <a:ea typeface="Open Sans"/>
                <a:cs typeface="Open Sans"/>
              </a:rPr>
              <a:t> </a:t>
            </a:r>
            <a:r>
              <a:rPr lang="en-US" sz="3600" err="1">
                <a:ea typeface="Open Sans"/>
                <a:cs typeface="Open Sans"/>
              </a:rPr>
              <a:t>zou</a:t>
            </a:r>
            <a:r>
              <a:rPr lang="en-US" sz="3600">
                <a:ea typeface="Open Sans"/>
                <a:cs typeface="Open Sans"/>
              </a:rPr>
              <a:t> </a:t>
            </a:r>
            <a:r>
              <a:rPr lang="en-US" sz="3600" err="1">
                <a:ea typeface="Open Sans"/>
                <a:cs typeface="Open Sans"/>
              </a:rPr>
              <a:t>kunnen</a:t>
            </a:r>
            <a:r>
              <a:rPr lang="en-US" sz="3600">
                <a:ea typeface="Open Sans"/>
                <a:cs typeface="Open Sans"/>
              </a:rPr>
              <a:t> </a:t>
            </a:r>
            <a:r>
              <a:rPr lang="en-US" sz="3600" err="1">
                <a:ea typeface="Open Sans"/>
                <a:cs typeface="Open Sans"/>
              </a:rPr>
              <a:t>toepassen</a:t>
            </a:r>
            <a:r>
              <a:rPr lang="en-US" sz="3600">
                <a:ea typeface="Open Sans"/>
                <a:cs typeface="Open Sans"/>
              </a:rPr>
              <a:t> in </a:t>
            </a:r>
            <a:r>
              <a:rPr lang="en-US" sz="3600" err="1">
                <a:ea typeface="Open Sans"/>
                <a:cs typeface="Open Sans"/>
              </a:rPr>
              <a:t>jouw</a:t>
            </a:r>
            <a:r>
              <a:rPr lang="en-US" sz="3600">
                <a:ea typeface="Open Sans"/>
                <a:cs typeface="Open Sans"/>
              </a:rPr>
              <a:t> </a:t>
            </a:r>
            <a:r>
              <a:rPr lang="en-US" sz="3600" err="1">
                <a:ea typeface="Open Sans"/>
                <a:cs typeface="Open Sans"/>
              </a:rPr>
              <a:t>lespraktijk</a:t>
            </a:r>
            <a:r>
              <a:rPr lang="en-US" sz="3600">
                <a:ea typeface="Open Sans"/>
                <a:cs typeface="Open Sans"/>
              </a:rPr>
              <a:t>. </a:t>
            </a:r>
            <a:r>
              <a:rPr lang="en-US" sz="3600" err="1">
                <a:ea typeface="Open Sans"/>
                <a:cs typeface="Open Sans"/>
              </a:rPr>
              <a:t>Bespreek</a:t>
            </a:r>
            <a:r>
              <a:rPr lang="en-US" sz="3600">
                <a:ea typeface="Open Sans"/>
                <a:cs typeface="Open Sans"/>
              </a:rPr>
              <a:t> </a:t>
            </a:r>
            <a:r>
              <a:rPr lang="en-US" sz="3600" err="1">
                <a:ea typeface="Open Sans"/>
                <a:cs typeface="Open Sans"/>
              </a:rPr>
              <a:t>dit</a:t>
            </a:r>
            <a:r>
              <a:rPr lang="en-US" sz="3600">
                <a:ea typeface="Open Sans"/>
                <a:cs typeface="Open Sans"/>
              </a:rPr>
              <a:t> </a:t>
            </a:r>
            <a:r>
              <a:rPr lang="en-US" sz="3600" err="1">
                <a:ea typeface="Open Sans"/>
                <a:cs typeface="Open Sans"/>
              </a:rPr>
              <a:t>eventueel</a:t>
            </a:r>
            <a:r>
              <a:rPr lang="en-US" sz="3600">
                <a:ea typeface="Open Sans"/>
                <a:cs typeface="Open Sans"/>
              </a:rPr>
              <a:t> met </a:t>
            </a:r>
            <a:r>
              <a:rPr lang="en-US" sz="3600" err="1">
                <a:ea typeface="Open Sans"/>
                <a:cs typeface="Open Sans"/>
              </a:rPr>
              <a:t>een</a:t>
            </a:r>
            <a:r>
              <a:rPr lang="en-US" sz="3600">
                <a:ea typeface="Open Sans"/>
                <a:cs typeface="Open Sans"/>
              </a:rPr>
              <a:t> </a:t>
            </a:r>
            <a:r>
              <a:rPr lang="en-US" sz="3600" err="1">
                <a:ea typeface="Open Sans"/>
                <a:cs typeface="Open Sans"/>
              </a:rPr>
              <a:t>groepsgenoot</a:t>
            </a:r>
            <a:r>
              <a:rPr lang="en-US" sz="3600">
                <a:ea typeface="Open Sans"/>
                <a:cs typeface="Open Sans"/>
              </a:rPr>
              <a:t>.</a:t>
            </a:r>
          </a:p>
          <a:p>
            <a:pPr marL="742950" indent="-742950">
              <a:buAutoNum type="arabicPeriod"/>
            </a:pPr>
            <a:r>
              <a:rPr lang="en-US" sz="3600" err="1">
                <a:ea typeface="Open Sans"/>
                <a:cs typeface="Open Sans"/>
              </a:rPr>
              <a:t>Bedenk</a:t>
            </a:r>
            <a:r>
              <a:rPr lang="en-US" sz="3600">
                <a:ea typeface="Open Sans"/>
                <a:cs typeface="Open Sans"/>
              </a:rPr>
              <a:t> </a:t>
            </a:r>
            <a:r>
              <a:rPr lang="en-US" sz="3600" err="1">
                <a:ea typeface="Open Sans"/>
                <a:cs typeface="Open Sans"/>
              </a:rPr>
              <a:t>voor</a:t>
            </a:r>
            <a:r>
              <a:rPr lang="en-US" sz="3600">
                <a:ea typeface="Open Sans"/>
                <a:cs typeface="Open Sans"/>
              </a:rPr>
              <a:t> </a:t>
            </a:r>
            <a:r>
              <a:rPr lang="en-US" sz="3600" err="1">
                <a:ea typeface="Open Sans"/>
                <a:cs typeface="Open Sans"/>
              </a:rPr>
              <a:t>elke</a:t>
            </a:r>
            <a:r>
              <a:rPr lang="en-US" sz="3600">
                <a:ea typeface="Open Sans"/>
                <a:cs typeface="Open Sans"/>
              </a:rPr>
              <a:t> letter van het CAR-model </a:t>
            </a:r>
            <a:r>
              <a:rPr lang="en-US" sz="3600" err="1">
                <a:ea typeface="Open Sans"/>
                <a:cs typeface="Open Sans"/>
              </a:rPr>
              <a:t>een</a:t>
            </a:r>
            <a:r>
              <a:rPr lang="en-US" sz="3600">
                <a:ea typeface="Open Sans"/>
                <a:cs typeface="Open Sans"/>
              </a:rPr>
              <a:t> concrete </a:t>
            </a:r>
            <a:r>
              <a:rPr lang="en-US" sz="3600" err="1">
                <a:ea typeface="Open Sans"/>
                <a:cs typeface="Open Sans"/>
              </a:rPr>
              <a:t>actie</a:t>
            </a:r>
            <a:r>
              <a:rPr lang="en-US" sz="3600">
                <a:ea typeface="Open Sans"/>
                <a:cs typeface="Open Sans"/>
              </a:rPr>
              <a:t> die je </a:t>
            </a:r>
            <a:r>
              <a:rPr lang="en-US" sz="3600" err="1">
                <a:ea typeface="Open Sans"/>
                <a:cs typeface="Open Sans"/>
              </a:rPr>
              <a:t>binnen</a:t>
            </a:r>
            <a:r>
              <a:rPr lang="en-US" sz="3600">
                <a:ea typeface="Open Sans"/>
                <a:cs typeface="Open Sans"/>
              </a:rPr>
              <a:t> twee </a:t>
            </a:r>
            <a:r>
              <a:rPr lang="en-US" sz="3600" err="1">
                <a:ea typeface="Open Sans"/>
                <a:cs typeface="Open Sans"/>
              </a:rPr>
              <a:t>weken</a:t>
            </a:r>
            <a:r>
              <a:rPr lang="en-US" sz="3600">
                <a:ea typeface="Open Sans"/>
                <a:cs typeface="Open Sans"/>
              </a:rPr>
              <a:t> in de les </a:t>
            </a:r>
            <a:r>
              <a:rPr lang="en-US" sz="3600" err="1">
                <a:ea typeface="Open Sans"/>
                <a:cs typeface="Open Sans"/>
              </a:rPr>
              <a:t>gaat</a:t>
            </a:r>
            <a:r>
              <a:rPr lang="en-US" sz="3600">
                <a:ea typeface="Open Sans"/>
                <a:cs typeface="Open Sans"/>
              </a:rPr>
              <a:t> </a:t>
            </a:r>
            <a:r>
              <a:rPr lang="en-US" sz="3600" err="1">
                <a:ea typeface="Open Sans"/>
                <a:cs typeface="Open Sans"/>
              </a:rPr>
              <a:t>inzetten</a:t>
            </a:r>
            <a:r>
              <a:rPr lang="en-US" sz="3600">
                <a:ea typeface="Open Sans"/>
                <a:cs typeface="Open Sans"/>
              </a:rPr>
              <a:t> (tip: neem </a:t>
            </a:r>
            <a:r>
              <a:rPr lang="en-US" sz="3600" err="1">
                <a:ea typeface="Open Sans"/>
                <a:cs typeface="Open Sans"/>
              </a:rPr>
              <a:t>deze</a:t>
            </a:r>
            <a:r>
              <a:rPr lang="en-US" sz="3600">
                <a:ea typeface="Open Sans"/>
                <a:cs typeface="Open Sans"/>
              </a:rPr>
              <a:t> </a:t>
            </a:r>
            <a:r>
              <a:rPr lang="en-US" sz="3600" err="1">
                <a:ea typeface="Open Sans"/>
                <a:cs typeface="Open Sans"/>
              </a:rPr>
              <a:t>ook</a:t>
            </a:r>
            <a:r>
              <a:rPr lang="en-US" sz="3600">
                <a:ea typeface="Open Sans"/>
                <a:cs typeface="Open Sans"/>
              </a:rPr>
              <a:t> op in </a:t>
            </a:r>
            <a:r>
              <a:rPr lang="en-US" sz="3600" err="1">
                <a:ea typeface="Open Sans"/>
                <a:cs typeface="Open Sans"/>
              </a:rPr>
              <a:t>jouw</a:t>
            </a:r>
            <a:r>
              <a:rPr lang="en-US" sz="3600">
                <a:ea typeface="Open Sans"/>
                <a:cs typeface="Open Sans"/>
              </a:rPr>
              <a:t> </a:t>
            </a:r>
            <a:r>
              <a:rPr lang="en-US" sz="3600" err="1">
                <a:ea typeface="Open Sans"/>
                <a:cs typeface="Open Sans"/>
              </a:rPr>
              <a:t>lesvoorbereiding</a:t>
            </a:r>
            <a:r>
              <a:rPr lang="en-US" sz="3600">
                <a:ea typeface="Open Sans"/>
                <a:cs typeface="Open Sans"/>
              </a:rPr>
              <a:t> </a:t>
            </a:r>
            <a:r>
              <a:rPr lang="en-US" sz="3600" err="1">
                <a:ea typeface="Open Sans"/>
                <a:cs typeface="Open Sans"/>
              </a:rPr>
              <a:t>voor</a:t>
            </a:r>
            <a:r>
              <a:rPr lang="en-US" sz="3600">
                <a:ea typeface="Open Sans"/>
                <a:cs typeface="Open Sans"/>
              </a:rPr>
              <a:t> </a:t>
            </a:r>
            <a:r>
              <a:rPr lang="en-US" sz="3600" err="1">
                <a:ea typeface="Open Sans"/>
                <a:cs typeface="Open Sans"/>
              </a:rPr>
              <a:t>tijdens</a:t>
            </a:r>
            <a:r>
              <a:rPr lang="en-US" sz="3600">
                <a:ea typeface="Open Sans"/>
                <a:cs typeface="Open Sans"/>
              </a:rPr>
              <a:t> </a:t>
            </a:r>
            <a:r>
              <a:rPr lang="en-US" sz="3600" err="1">
                <a:ea typeface="Open Sans"/>
                <a:cs typeface="Open Sans"/>
              </a:rPr>
              <a:t>lesbezoeken</a:t>
            </a:r>
            <a:r>
              <a:rPr lang="en-US" sz="3600">
                <a:ea typeface="Open Sans"/>
                <a:cs typeface="Open Sans"/>
              </a:rPr>
              <a:t>!)</a:t>
            </a:r>
          </a:p>
          <a:p>
            <a:endParaRPr lang="en-US" sz="3600">
              <a:latin typeface="Open Sans"/>
              <a:ea typeface="Open Sans"/>
              <a:cs typeface="Open Sans"/>
            </a:endParaRPr>
          </a:p>
        </p:txBody>
      </p:sp>
      <p:sp>
        <p:nvSpPr>
          <p:cNvPr id="7" name="Freeform 4">
            <a:extLst>
              <a:ext uri="{FF2B5EF4-FFF2-40B4-BE49-F238E27FC236}">
                <a16:creationId xmlns:a16="http://schemas.microsoft.com/office/drawing/2014/main" id="{826310AF-9260-D613-9F2D-251612BE3046}"/>
              </a:ext>
            </a:extLst>
          </p:cNvPr>
          <p:cNvSpPr/>
          <p:nvPr/>
        </p:nvSpPr>
        <p:spPr>
          <a:xfrm rot="5400000">
            <a:off x="-2643754" y="915839"/>
            <a:ext cx="6725513" cy="1468333"/>
          </a:xfrm>
          <a:custGeom>
            <a:avLst/>
            <a:gdLst/>
            <a:ahLst/>
            <a:cxnLst/>
            <a:rect l="l" t="t" r="r" b="b"/>
            <a:pathLst>
              <a:path w="1560186" h="218865">
                <a:moveTo>
                  <a:pt x="1356986" y="0"/>
                </a:moveTo>
                <a:lnTo>
                  <a:pt x="0" y="0"/>
                </a:lnTo>
                <a:lnTo>
                  <a:pt x="203200" y="218865"/>
                </a:lnTo>
                <a:lnTo>
                  <a:pt x="1560186" y="218865"/>
                </a:lnTo>
                <a:lnTo>
                  <a:pt x="1356986" y="0"/>
                </a:lnTo>
                <a:close/>
              </a:path>
            </a:pathLst>
          </a:custGeom>
          <a:solidFill>
            <a:srgbClr val="FFC000"/>
          </a:solidFill>
          <a:ln cap="sq">
            <a:noFill/>
            <a:prstDash val="solid"/>
            <a:miter/>
          </a:ln>
        </p:spPr>
        <p:txBody>
          <a:bodyPr/>
          <a:lstStyle/>
          <a:p>
            <a:endParaRPr lang="nl-NL"/>
          </a:p>
        </p:txBody>
      </p:sp>
      <p:sp>
        <p:nvSpPr>
          <p:cNvPr id="8" name="TextBox 10">
            <a:extLst>
              <a:ext uri="{FF2B5EF4-FFF2-40B4-BE49-F238E27FC236}">
                <a16:creationId xmlns:a16="http://schemas.microsoft.com/office/drawing/2014/main" id="{23516124-0313-9705-51A8-581956863A29}"/>
              </a:ext>
            </a:extLst>
          </p:cNvPr>
          <p:cNvSpPr txBox="1"/>
          <p:nvPr/>
        </p:nvSpPr>
        <p:spPr>
          <a:xfrm rot="16200000">
            <a:off x="-3000198" y="1186874"/>
            <a:ext cx="7332834" cy="841897"/>
          </a:xfrm>
          <a:prstGeom prst="rect">
            <a:avLst/>
          </a:prstGeom>
        </p:spPr>
        <p:txBody>
          <a:bodyPr wrap="square" lIns="0" tIns="0" rIns="0" bIns="0" rtlCol="0" anchor="t">
            <a:spAutoFit/>
          </a:bodyPr>
          <a:lstStyle/>
          <a:p>
            <a:pPr algn="ctr">
              <a:lnSpc>
                <a:spcPts val="6900"/>
              </a:lnSpc>
              <a:spcBef>
                <a:spcPct val="0"/>
              </a:spcBef>
            </a:pPr>
            <a:r>
              <a:rPr lang="en-US" sz="5000" spc="40" err="1">
                <a:solidFill>
                  <a:srgbClr val="FFFFFF"/>
                </a:solidFill>
                <a:latin typeface="Archivo Black"/>
              </a:rPr>
              <a:t>Opdracht</a:t>
            </a:r>
            <a:r>
              <a:rPr lang="en-US" sz="5000" spc="40">
                <a:solidFill>
                  <a:srgbClr val="FFFFFF"/>
                </a:solidFill>
                <a:latin typeface="Archivo Black"/>
              </a:rPr>
              <a:t> </a:t>
            </a:r>
          </a:p>
        </p:txBody>
      </p:sp>
    </p:spTree>
    <p:extLst>
      <p:ext uri="{BB962C8B-B14F-4D97-AF65-F5344CB8AC3E}">
        <p14:creationId xmlns:p14="http://schemas.microsoft.com/office/powerpoint/2010/main" val="3549456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nl-NL"/>
          </a:p>
        </p:txBody>
      </p:sp>
      <p:grpSp>
        <p:nvGrpSpPr>
          <p:cNvPr id="3" name="Group 3"/>
          <p:cNvGrpSpPr/>
          <p:nvPr/>
        </p:nvGrpSpPr>
        <p:grpSpPr>
          <a:xfrm>
            <a:off x="-345057" y="1055076"/>
            <a:ext cx="14051092" cy="1468333"/>
            <a:chOff x="0" y="0"/>
            <a:chExt cx="1560186" cy="218865"/>
          </a:xfrm>
        </p:grpSpPr>
        <p:sp>
          <p:nvSpPr>
            <p:cNvPr id="4" name="Freeform 4"/>
            <p:cNvSpPr/>
            <p:nvPr/>
          </p:nvSpPr>
          <p:spPr>
            <a:xfrm>
              <a:off x="0" y="0"/>
              <a:ext cx="1560186" cy="218865"/>
            </a:xfrm>
            <a:custGeom>
              <a:avLst/>
              <a:gdLst/>
              <a:ahLst/>
              <a:cxnLst/>
              <a:rect l="l" t="t" r="r" b="b"/>
              <a:pathLst>
                <a:path w="1560186" h="218865">
                  <a:moveTo>
                    <a:pt x="1356986" y="0"/>
                  </a:moveTo>
                  <a:lnTo>
                    <a:pt x="0" y="0"/>
                  </a:lnTo>
                  <a:lnTo>
                    <a:pt x="203200" y="218865"/>
                  </a:lnTo>
                  <a:lnTo>
                    <a:pt x="1560186" y="218865"/>
                  </a:lnTo>
                  <a:lnTo>
                    <a:pt x="1356986" y="0"/>
                  </a:lnTo>
                  <a:close/>
                </a:path>
              </a:pathLst>
            </a:custGeom>
            <a:gradFill rotWithShape="1">
              <a:gsLst>
                <a:gs pos="0">
                  <a:srgbClr val="8C52FF">
                    <a:alpha val="100000"/>
                  </a:srgbClr>
                </a:gs>
                <a:gs pos="100000">
                  <a:srgbClr val="00BF63">
                    <a:alpha val="100000"/>
                  </a:srgbClr>
                </a:gs>
              </a:gsLst>
              <a:lin ang="0"/>
            </a:gradFill>
            <a:ln cap="sq">
              <a:noFill/>
              <a:prstDash val="solid"/>
              <a:miter/>
            </a:ln>
          </p:spPr>
          <p:txBody>
            <a:bodyPr/>
            <a:lstStyle/>
            <a:p>
              <a:endParaRPr lang="nl-NL"/>
            </a:p>
          </p:txBody>
        </p:sp>
        <p:sp>
          <p:nvSpPr>
            <p:cNvPr id="5" name="TextBox 5"/>
            <p:cNvSpPr txBox="1"/>
            <p:nvPr/>
          </p:nvSpPr>
          <p:spPr>
            <a:xfrm>
              <a:off x="101600" y="-19050"/>
              <a:ext cx="609600" cy="6286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TextBox 10"/>
          <p:cNvSpPr txBox="1"/>
          <p:nvPr/>
        </p:nvSpPr>
        <p:spPr>
          <a:xfrm>
            <a:off x="1712321" y="1368092"/>
            <a:ext cx="14812257" cy="841897"/>
          </a:xfrm>
          <a:prstGeom prst="rect">
            <a:avLst/>
          </a:prstGeom>
        </p:spPr>
        <p:txBody>
          <a:bodyPr lIns="0" tIns="0" rIns="0" bIns="0" rtlCol="0" anchor="t">
            <a:spAutoFit/>
          </a:bodyPr>
          <a:lstStyle/>
          <a:p>
            <a:pPr>
              <a:lnSpc>
                <a:spcPts val="6900"/>
              </a:lnSpc>
              <a:spcBef>
                <a:spcPct val="0"/>
              </a:spcBef>
            </a:pPr>
            <a:r>
              <a:rPr lang="en-US" sz="5000" spc="40">
                <a:solidFill>
                  <a:srgbClr val="FFFFFF"/>
                </a:solidFill>
                <a:latin typeface="Archivo Black"/>
              </a:rPr>
              <a:t>Concrete </a:t>
            </a:r>
            <a:r>
              <a:rPr lang="en-US" sz="5000" spc="40" err="1">
                <a:solidFill>
                  <a:srgbClr val="FFFFFF"/>
                </a:solidFill>
                <a:latin typeface="Archivo Black"/>
              </a:rPr>
              <a:t>toepassingen</a:t>
            </a:r>
            <a:r>
              <a:rPr lang="en-US" sz="5000" spc="40">
                <a:solidFill>
                  <a:srgbClr val="FFFFFF"/>
                </a:solidFill>
                <a:latin typeface="Archivo Black"/>
              </a:rPr>
              <a:t> CAR</a:t>
            </a:r>
            <a:endParaRPr lang="nl-NL"/>
          </a:p>
        </p:txBody>
      </p:sp>
      <p:sp>
        <p:nvSpPr>
          <p:cNvPr id="11" name="Tekstvak 10">
            <a:extLst>
              <a:ext uri="{FF2B5EF4-FFF2-40B4-BE49-F238E27FC236}">
                <a16:creationId xmlns:a16="http://schemas.microsoft.com/office/drawing/2014/main" id="{D38C940A-FDF1-6B31-F357-BAC595BF02AF}"/>
              </a:ext>
            </a:extLst>
          </p:cNvPr>
          <p:cNvSpPr txBox="1"/>
          <p:nvPr/>
        </p:nvSpPr>
        <p:spPr>
          <a:xfrm>
            <a:off x="1713604" y="3254315"/>
            <a:ext cx="1615601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indent="-742950">
              <a:buAutoNum type="arabicPeriod"/>
            </a:pPr>
            <a:r>
              <a:rPr lang="nl-NL" sz="3600">
                <a:ea typeface="Open Sans"/>
                <a:cs typeface="Open Sans"/>
              </a:rPr>
              <a:t>De groep wordt opgesplitst in drie kleinere groepen.</a:t>
            </a:r>
          </a:p>
          <a:p>
            <a:pPr marL="742950" indent="-742950">
              <a:buAutoNum type="arabicPeriod"/>
            </a:pPr>
            <a:r>
              <a:rPr lang="nl-NL" sz="3600">
                <a:ea typeface="Open Sans"/>
                <a:cs typeface="Open Sans"/>
              </a:rPr>
              <a:t>Elke groep onderzoekt een letter van het CAR-model aan de hand van de hand-out.</a:t>
            </a:r>
          </a:p>
          <a:p>
            <a:pPr marL="742950" indent="-742950">
              <a:buAutoNum type="arabicPeriod"/>
            </a:pPr>
            <a:r>
              <a:rPr lang="nl-NL" sz="3600">
                <a:ea typeface="Open Sans"/>
                <a:cs typeface="Open Sans"/>
              </a:rPr>
              <a:t>Bespreek binnen jouw groep wat jullie al doen aan dit onderdeel van CAR en hoe je dit concreet terug ziet in de lespraktijk.</a:t>
            </a:r>
          </a:p>
          <a:p>
            <a:pPr marL="742950" indent="-742950">
              <a:buAutoNum type="arabicPeriod"/>
            </a:pPr>
            <a:r>
              <a:rPr lang="nl-NL" sz="3600">
                <a:ea typeface="Open Sans"/>
                <a:cs typeface="Open Sans"/>
              </a:rPr>
              <a:t>Stel samen een lijst op van concrete interventies die je kunt inzetten ten behoeve van dit onderdeel binnen CAR. Benoem ook acties die je misschien nog niet zelf inzet, maar wel wil gaan proberen.</a:t>
            </a:r>
            <a:endParaRPr lang="en-US" sz="3600">
              <a:ea typeface="Open Sans"/>
              <a:cs typeface="Open Sans"/>
            </a:endParaRPr>
          </a:p>
          <a:p>
            <a:endParaRPr lang="en-US" sz="3600">
              <a:latin typeface="Open Sans"/>
              <a:ea typeface="Open Sans"/>
              <a:cs typeface="Open Sans"/>
            </a:endParaRPr>
          </a:p>
        </p:txBody>
      </p:sp>
      <p:sp>
        <p:nvSpPr>
          <p:cNvPr id="7" name="Freeform 4">
            <a:extLst>
              <a:ext uri="{FF2B5EF4-FFF2-40B4-BE49-F238E27FC236}">
                <a16:creationId xmlns:a16="http://schemas.microsoft.com/office/drawing/2014/main" id="{826310AF-9260-D613-9F2D-251612BE3046}"/>
              </a:ext>
            </a:extLst>
          </p:cNvPr>
          <p:cNvSpPr/>
          <p:nvPr/>
        </p:nvSpPr>
        <p:spPr>
          <a:xfrm rot="5400000">
            <a:off x="-2643754" y="915839"/>
            <a:ext cx="6725513" cy="1468333"/>
          </a:xfrm>
          <a:custGeom>
            <a:avLst/>
            <a:gdLst/>
            <a:ahLst/>
            <a:cxnLst/>
            <a:rect l="l" t="t" r="r" b="b"/>
            <a:pathLst>
              <a:path w="1560186" h="218865">
                <a:moveTo>
                  <a:pt x="1356986" y="0"/>
                </a:moveTo>
                <a:lnTo>
                  <a:pt x="0" y="0"/>
                </a:lnTo>
                <a:lnTo>
                  <a:pt x="203200" y="218865"/>
                </a:lnTo>
                <a:lnTo>
                  <a:pt x="1560186" y="218865"/>
                </a:lnTo>
                <a:lnTo>
                  <a:pt x="1356986" y="0"/>
                </a:lnTo>
                <a:close/>
              </a:path>
            </a:pathLst>
          </a:custGeom>
          <a:solidFill>
            <a:srgbClr val="FFC000"/>
          </a:solidFill>
          <a:ln cap="sq">
            <a:noFill/>
            <a:prstDash val="solid"/>
            <a:miter/>
          </a:ln>
        </p:spPr>
        <p:txBody>
          <a:bodyPr/>
          <a:lstStyle/>
          <a:p>
            <a:endParaRPr lang="nl-NL"/>
          </a:p>
        </p:txBody>
      </p:sp>
      <p:sp>
        <p:nvSpPr>
          <p:cNvPr id="8" name="TextBox 10">
            <a:extLst>
              <a:ext uri="{FF2B5EF4-FFF2-40B4-BE49-F238E27FC236}">
                <a16:creationId xmlns:a16="http://schemas.microsoft.com/office/drawing/2014/main" id="{23516124-0313-9705-51A8-581956863A29}"/>
              </a:ext>
            </a:extLst>
          </p:cNvPr>
          <p:cNvSpPr txBox="1"/>
          <p:nvPr/>
        </p:nvSpPr>
        <p:spPr>
          <a:xfrm rot="16200000">
            <a:off x="-3000198" y="1186874"/>
            <a:ext cx="7332834" cy="841897"/>
          </a:xfrm>
          <a:prstGeom prst="rect">
            <a:avLst/>
          </a:prstGeom>
        </p:spPr>
        <p:txBody>
          <a:bodyPr wrap="square" lIns="0" tIns="0" rIns="0" bIns="0" rtlCol="0" anchor="t">
            <a:spAutoFit/>
          </a:bodyPr>
          <a:lstStyle/>
          <a:p>
            <a:pPr algn="ctr">
              <a:lnSpc>
                <a:spcPts val="6900"/>
              </a:lnSpc>
              <a:spcBef>
                <a:spcPct val="0"/>
              </a:spcBef>
            </a:pPr>
            <a:r>
              <a:rPr lang="en-US" sz="5000" spc="40" err="1">
                <a:solidFill>
                  <a:srgbClr val="FFFFFF"/>
                </a:solidFill>
                <a:latin typeface="Archivo Black"/>
              </a:rPr>
              <a:t>Opdracht</a:t>
            </a:r>
            <a:r>
              <a:rPr lang="en-US" sz="5000" spc="40">
                <a:solidFill>
                  <a:srgbClr val="FFFFFF"/>
                </a:solidFill>
                <a:latin typeface="Archivo Black"/>
              </a:rPr>
              <a:t> </a:t>
            </a:r>
          </a:p>
        </p:txBody>
      </p:sp>
    </p:spTree>
    <p:extLst>
      <p:ext uri="{BB962C8B-B14F-4D97-AF65-F5344CB8AC3E}">
        <p14:creationId xmlns:p14="http://schemas.microsoft.com/office/powerpoint/2010/main" val="15845929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1166f1-3b23-4fc3-bebb-48bf7b88eb64" xsi:nil="true"/>
    <lcf76f155ced4ddcb4097134ff3c332f xmlns="d66cfbfb-779e-4c5c-9b0b-9a12070a03c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172707CC443C49A6CB233886D20A2B" ma:contentTypeVersion="12" ma:contentTypeDescription="Create a new document." ma:contentTypeScope="" ma:versionID="c79deeda3b0d0499604331ece8031aae">
  <xsd:schema xmlns:xsd="http://www.w3.org/2001/XMLSchema" xmlns:xs="http://www.w3.org/2001/XMLSchema" xmlns:p="http://schemas.microsoft.com/office/2006/metadata/properties" xmlns:ns2="d66cfbfb-779e-4c5c-9b0b-9a12070a03c2" xmlns:ns3="5f1166f1-3b23-4fc3-bebb-48bf7b88eb64" targetNamespace="http://schemas.microsoft.com/office/2006/metadata/properties" ma:root="true" ma:fieldsID="0cd13f348b58e524e0d0ccf020ca60f0" ns2:_="" ns3:_="">
    <xsd:import namespace="d66cfbfb-779e-4c5c-9b0b-9a12070a03c2"/>
    <xsd:import namespace="5f1166f1-3b23-4fc3-bebb-48bf7b88eb6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6cfbfb-779e-4c5c-9b0b-9a12070a0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5477cde-f098-4d32-ba13-c78038edde3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f1166f1-3b23-4fc3-bebb-48bf7b88eb6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d877c09-fa14-41ab-b300-ecdd778dc4db}" ma:internalName="TaxCatchAll" ma:showField="CatchAllData" ma:web="5f1166f1-3b23-4fc3-bebb-48bf7b88eb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04B490-9F87-4E76-9342-0B33F6475FF8}">
  <ds:schemaRefs>
    <ds:schemaRef ds:uri="5f1166f1-3b23-4fc3-bebb-48bf7b88eb64"/>
    <ds:schemaRef ds:uri="d66cfbfb-779e-4c5c-9b0b-9a12070a03c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8065377-86A0-4D9A-A0DD-3D4FA996C9F0}">
  <ds:schemaRefs>
    <ds:schemaRef ds:uri="http://schemas.microsoft.com/sharepoint/v3/contenttype/forms"/>
  </ds:schemaRefs>
</ds:datastoreItem>
</file>

<file path=customXml/itemProps3.xml><?xml version="1.0" encoding="utf-8"?>
<ds:datastoreItem xmlns:ds="http://schemas.openxmlformats.org/officeDocument/2006/customXml" ds:itemID="{F87D116C-AD19-434C-AE1D-11519C791748}">
  <ds:schemaRefs>
    <ds:schemaRef ds:uri="5f1166f1-3b23-4fc3-bebb-48bf7b88eb64"/>
    <ds:schemaRef ds:uri="d66cfbfb-779e-4c5c-9b0b-9a12070a03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1892</Words>
  <Application>Microsoft Office PowerPoint</Application>
  <PresentationFormat>Aangepast</PresentationFormat>
  <Paragraphs>181</Paragraphs>
  <Slides>23</Slides>
  <Notes>21</Notes>
  <HiddenSlides>0</HiddenSlides>
  <MMClips>1</MMClips>
  <ScaleCrop>false</ScaleCrop>
  <HeadingPairs>
    <vt:vector size="6" baseType="variant">
      <vt:variant>
        <vt:lpstr>Gebruikte lettertypen</vt:lpstr>
      </vt:variant>
      <vt:variant>
        <vt:i4>13</vt:i4>
      </vt:variant>
      <vt:variant>
        <vt:lpstr>Thema</vt:lpstr>
      </vt:variant>
      <vt:variant>
        <vt:i4>2</vt:i4>
      </vt:variant>
      <vt:variant>
        <vt:lpstr>Diatitels</vt:lpstr>
      </vt:variant>
      <vt:variant>
        <vt:i4>23</vt:i4>
      </vt:variant>
    </vt:vector>
  </HeadingPairs>
  <TitlesOfParts>
    <vt:vector size="38" baseType="lpstr">
      <vt:lpstr>Codec Pro ExtraBold</vt:lpstr>
      <vt:lpstr>Arial</vt:lpstr>
      <vt:lpstr>Open Sans 2 Bold</vt:lpstr>
      <vt:lpstr>Open Sans Light Bold</vt:lpstr>
      <vt:lpstr>Open Sauce Bold</vt:lpstr>
      <vt:lpstr>Wingdings</vt:lpstr>
      <vt:lpstr>Calibri</vt:lpstr>
      <vt:lpstr>Open Sauce</vt:lpstr>
      <vt:lpstr>Open Sans</vt:lpstr>
      <vt:lpstr>Calibri Light</vt:lpstr>
      <vt:lpstr>Archivo Black</vt:lpstr>
      <vt:lpstr>Bangers Bold</vt:lpstr>
      <vt:lpstr>Open Sans 1</vt:lpstr>
      <vt:lpstr>Office Theme</vt:lpstr>
      <vt:lpstr>Aangepast ontwerp</vt:lpstr>
      <vt:lpstr>PowerPoint-presentatie</vt:lpstr>
      <vt:lpstr>PowerPoint-presentatie</vt:lpstr>
      <vt:lpstr>PowerPoint-presentatie</vt:lpstr>
      <vt:lpstr>PowerPoint-presentatie</vt:lpstr>
      <vt:lpstr>PowerPoint-presentatie</vt:lpstr>
      <vt:lpstr>PowerPoint-presentatie</vt:lpstr>
      <vt:lpstr>Waaraan herken je een docent die het gevoel van ………………….bij de deelnemers……………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Kopie van PowerPoint Kick-off</dc:title>
  <dc:creator>Diego van Parreren</dc:creator>
  <cp:lastModifiedBy>Gordijn, C. (Cynthia)</cp:lastModifiedBy>
  <cp:revision>10</cp:revision>
  <dcterms:created xsi:type="dcterms:W3CDTF">2006-08-16T00:00:00Z</dcterms:created>
  <dcterms:modified xsi:type="dcterms:W3CDTF">2026-01-15T09:12:14Z</dcterms:modified>
  <dc:identifier>DAFwHrhY7uE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0x0101005D172707CC443C49A6CB233886D20A2B</vt:lpwstr>
  </property>
  <property fmtid="{D5CDD505-2E9C-101B-9397-08002B2CF9AE}" pid="3" name="MediaServiceImageTags">
    <vt:lpwstr/>
  </property>
</Properties>
</file>